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9"/>
  </p:sldMasterIdLst>
  <p:notesMasterIdLst>
    <p:notesMasterId r:id="rId24"/>
  </p:notesMasterIdLst>
  <p:handoutMasterIdLst>
    <p:handoutMasterId r:id="rId25"/>
  </p:handoutMasterIdLst>
  <p:sldIdLst>
    <p:sldId id="2147476589" r:id="rId10"/>
    <p:sldId id="2147375594" r:id="rId11"/>
    <p:sldId id="2147375595" r:id="rId12"/>
    <p:sldId id="2147375600" r:id="rId13"/>
    <p:sldId id="2147375602" r:id="rId14"/>
    <p:sldId id="2147375603" r:id="rId15"/>
    <p:sldId id="2147375605" r:id="rId16"/>
    <p:sldId id="2147479242" r:id="rId17"/>
    <p:sldId id="2134804739" r:id="rId18"/>
    <p:sldId id="2147479243" r:id="rId19"/>
    <p:sldId id="2134804744" r:id="rId20"/>
    <p:sldId id="2134804745" r:id="rId21"/>
    <p:sldId id="2147483436" r:id="rId22"/>
    <p:sldId id="270" r:id="rId23"/>
  </p:sldIdLst>
  <p:sldSz cx="12192000" cy="6858000"/>
  <p:notesSz cx="6858000" cy="9144000"/>
  <p:embeddedFontLst>
    <p:embeddedFont>
      <p:font typeface="Apis" panose="020B0604020202020204" charset="0"/>
      <p:regular r:id="rId26"/>
      <p:bold r:id="rId27"/>
      <p:italic r:id="rId28"/>
      <p:boldItalic r:id="rId29"/>
    </p:embeddedFont>
    <p:embeddedFont>
      <p:font typeface="Apis For Office" panose="020B0504010101010104" pitchFamily="34" charset="0"/>
      <p:regular r:id="rId30"/>
      <p:bold r:id="rId31"/>
      <p:italic r:id="rId32"/>
      <p:boldItalic r:id="rId33"/>
    </p:embeddedFont>
    <p:embeddedFont>
      <p:font typeface="Apis For Office Light" panose="020B04040101010101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065B56-BF86-4E9E-8A16-5F79E3F212BD}" v="8" dt="2023-02-23T12:41:44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9951" autoAdjust="0"/>
  </p:normalViewPr>
  <p:slideViewPr>
    <p:cSldViewPr snapToGrid="0" showGuides="1">
      <p:cViewPr varScale="1">
        <p:scale>
          <a:sx n="76" d="100"/>
          <a:sy n="76" d="100"/>
        </p:scale>
        <p:origin x="77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font" Target="fonts/font9.fntdata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33472353396967E-2"/>
          <c:y val="6.5244038644105662E-2"/>
          <c:w val="0.88043231534416444"/>
          <c:h val="0.82190093266306996"/>
        </c:manualLayout>
      </c:layout>
      <c:scatterChart>
        <c:scatterStyle val="lineMarker"/>
        <c:varyColors val="0"/>
        <c:ser>
          <c:idx val="2"/>
          <c:order val="0"/>
          <c:tx>
            <c:strRef>
              <c:f>Data!$B$1</c:f>
              <c:strCache>
                <c:ptCount val="1"/>
                <c:pt idx="0">
                  <c:v>Sema 2,4 mg - IT</c:v>
                </c:pt>
              </c:strCache>
            </c:strRef>
          </c:tx>
          <c:spPr>
            <a:ln w="25400">
              <a:solidFill>
                <a:srgbClr val="001965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Data!$E$2:$E$19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4.74080889675772E-2</c:v>
                  </c:pt>
                  <c:pt idx="2">
                    <c:v>7.173178116390222E-2</c:v>
                  </c:pt>
                  <c:pt idx="3">
                    <c:v>9.3644406593953455E-2</c:v>
                  </c:pt>
                  <c:pt idx="4">
                    <c:v>0.11365170445433836</c:v>
                  </c:pt>
                  <c:pt idx="5">
                    <c:v>0.13554725467834672</c:v>
                  </c:pt>
                  <c:pt idx="6">
                    <c:v>0.17174177925246781</c:v>
                  </c:pt>
                  <c:pt idx="7">
                    <c:v>0.20325147257380749</c:v>
                  </c:pt>
                  <c:pt idx="8">
                    <c:v>0.22884378781040127</c:v>
                  </c:pt>
                  <c:pt idx="9">
                    <c:v>0.25255668224793126</c:v>
                  </c:pt>
                  <c:pt idx="10">
                    <c:v>0.26918384276984142</c:v>
                  </c:pt>
                  <c:pt idx="11">
                    <c:v>0.28957105997481491</c:v>
                  </c:pt>
                </c:numCache>
              </c:numRef>
            </c:plus>
            <c:minus>
              <c:numRef>
                <c:f>Data!$E$2:$E$19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4.74080889675772E-2</c:v>
                  </c:pt>
                  <c:pt idx="2">
                    <c:v>7.173178116390222E-2</c:v>
                  </c:pt>
                  <c:pt idx="3">
                    <c:v>9.3644406593953455E-2</c:v>
                  </c:pt>
                  <c:pt idx="4">
                    <c:v>0.11365170445433836</c:v>
                  </c:pt>
                  <c:pt idx="5">
                    <c:v>0.13554725467834672</c:v>
                  </c:pt>
                  <c:pt idx="6">
                    <c:v>0.17174177925246781</c:v>
                  </c:pt>
                  <c:pt idx="7">
                    <c:v>0.20325147257380749</c:v>
                  </c:pt>
                  <c:pt idx="8">
                    <c:v>0.22884378781040127</c:v>
                  </c:pt>
                  <c:pt idx="9">
                    <c:v>0.25255668224793126</c:v>
                  </c:pt>
                  <c:pt idx="10">
                    <c:v>0.26918384276984142</c:v>
                  </c:pt>
                  <c:pt idx="11">
                    <c:v>0.28957105997481491</c:v>
                  </c:pt>
                </c:numCache>
              </c:numRef>
            </c:minus>
            <c:spPr>
              <a:ln w="19050">
                <a:solidFill>
                  <a:schemeClr val="tx2"/>
                </a:solidFill>
              </a:ln>
            </c:spPr>
          </c:errBars>
          <c:xVal>
            <c:numRef>
              <c:f>Data!$A$2:$A$19</c:f>
              <c:numCache>
                <c:formatCode>General</c:formatCod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52</c:v>
                </c:pt>
                <c:pt idx="10">
                  <c:v>60</c:v>
                </c:pt>
                <c:pt idx="11">
                  <c:v>68</c:v>
                </c:pt>
              </c:numCache>
            </c:numRef>
          </c:xVal>
          <c:yVal>
            <c:numRef>
              <c:f>Data!$B$2:$B$19</c:f>
              <c:numCache>
                <c:formatCode>General</c:formatCode>
                <c:ptCount val="18"/>
                <c:pt idx="0">
                  <c:v>0</c:v>
                </c:pt>
                <c:pt idx="1">
                  <c:v>-2.2648017820884925</c:v>
                </c:pt>
                <c:pt idx="2">
                  <c:v>-4.0116161488704902</c:v>
                </c:pt>
                <c:pt idx="3">
                  <c:v>-5.9061819955943751</c:v>
                </c:pt>
                <c:pt idx="4">
                  <c:v>-7.677164802038944</c:v>
                </c:pt>
                <c:pt idx="5">
                  <c:v>-9.4751190194445218</c:v>
                </c:pt>
                <c:pt idx="6">
                  <c:v>-11.702695280503999</c:v>
                </c:pt>
                <c:pt idx="7">
                  <c:v>-13.362540594144207</c:v>
                </c:pt>
                <c:pt idx="8">
                  <c:v>-14.641510376161918</c:v>
                </c:pt>
                <c:pt idx="9">
                  <c:v>-15.482713472303738</c:v>
                </c:pt>
                <c:pt idx="10">
                  <c:v>-15.865903804595089</c:v>
                </c:pt>
                <c:pt idx="11">
                  <c:v>-15.59798105408634</c:v>
                </c:pt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ECEE-4C4A-96EE-39C654A431B0}"/>
            </c:ext>
          </c:extLst>
        </c:ser>
        <c:ser>
          <c:idx val="0"/>
          <c:order val="1"/>
          <c:tx>
            <c:strRef>
              <c:f>Data!$C$1</c:f>
              <c:strCache>
                <c:ptCount val="1"/>
                <c:pt idx="0">
                  <c:v>Placebo - IT</c:v>
                </c:pt>
              </c:strCache>
            </c:strRef>
          </c:tx>
          <c:spPr>
            <a:ln w="25400">
              <a:solidFill>
                <a:srgbClr val="939AA7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Data!$G$2:$G$19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6.5045559480461757E-2</c:v>
                  </c:pt>
                  <c:pt idx="2">
                    <c:v>9.6607989209755551E-2</c:v>
                  </c:pt>
                  <c:pt idx="3">
                    <c:v>0.1202308731502959</c:v>
                  </c:pt>
                  <c:pt idx="4">
                    <c:v>0.14011441074508957</c:v>
                  </c:pt>
                  <c:pt idx="5">
                    <c:v>0.15900570183822582</c:v>
                  </c:pt>
                  <c:pt idx="6">
                    <c:v>0.19182887907233859</c:v>
                  </c:pt>
                  <c:pt idx="7">
                    <c:v>0.21678999868872317</c:v>
                  </c:pt>
                  <c:pt idx="8">
                    <c:v>0.23971044332094849</c:v>
                  </c:pt>
                  <c:pt idx="9">
                    <c:v>0.24979034003435707</c:v>
                  </c:pt>
                  <c:pt idx="10">
                    <c:v>0.26532748302055165</c:v>
                  </c:pt>
                  <c:pt idx="11">
                    <c:v>0.27042460309275906</c:v>
                  </c:pt>
                </c:numCache>
              </c:numRef>
            </c:plus>
            <c:minus>
              <c:numRef>
                <c:f>Data!$G$2:$G$19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6.5045559480461757E-2</c:v>
                  </c:pt>
                  <c:pt idx="2">
                    <c:v>9.6607989209755551E-2</c:v>
                  </c:pt>
                  <c:pt idx="3">
                    <c:v>0.1202308731502959</c:v>
                  </c:pt>
                  <c:pt idx="4">
                    <c:v>0.14011441074508957</c:v>
                  </c:pt>
                  <c:pt idx="5">
                    <c:v>0.15900570183822582</c:v>
                  </c:pt>
                  <c:pt idx="6">
                    <c:v>0.19182887907233859</c:v>
                  </c:pt>
                  <c:pt idx="7">
                    <c:v>0.21678999868872317</c:v>
                  </c:pt>
                  <c:pt idx="8">
                    <c:v>0.23971044332094849</c:v>
                  </c:pt>
                  <c:pt idx="9">
                    <c:v>0.24979034003435707</c:v>
                  </c:pt>
                  <c:pt idx="10">
                    <c:v>0.26532748302055165</c:v>
                  </c:pt>
                  <c:pt idx="11">
                    <c:v>0.27042460309275906</c:v>
                  </c:pt>
                </c:numCache>
              </c:numRef>
            </c:minus>
            <c:spPr>
              <a:ln w="19050">
                <a:solidFill>
                  <a:srgbClr val="939AA7"/>
                </a:solidFill>
              </a:ln>
            </c:spPr>
          </c:errBars>
          <c:xVal>
            <c:numRef>
              <c:f>Data!$A$2:$A$19</c:f>
              <c:numCache>
                <c:formatCode>General</c:formatCod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52</c:v>
                </c:pt>
                <c:pt idx="10">
                  <c:v>60</c:v>
                </c:pt>
                <c:pt idx="11">
                  <c:v>68</c:v>
                </c:pt>
              </c:numCache>
            </c:numRef>
          </c:xVal>
          <c:yVal>
            <c:numRef>
              <c:f>Data!$C$2:$C$19</c:f>
              <c:numCache>
                <c:formatCode>General</c:formatCode>
                <c:ptCount val="18"/>
                <c:pt idx="0">
                  <c:v>0</c:v>
                </c:pt>
                <c:pt idx="1">
                  <c:v>-1.128642954531681</c:v>
                </c:pt>
                <c:pt idx="2">
                  <c:v>-1.7315178217958953</c:v>
                </c:pt>
                <c:pt idx="3">
                  <c:v>-2.1919137444995185</c:v>
                </c:pt>
                <c:pt idx="4">
                  <c:v>-2.5338754474189593</c:v>
                </c:pt>
                <c:pt idx="5">
                  <c:v>-2.8542324418710727</c:v>
                </c:pt>
                <c:pt idx="6">
                  <c:v>-2.8426955913440102</c:v>
                </c:pt>
                <c:pt idx="7">
                  <c:v>-3.0073015936874867</c:v>
                </c:pt>
                <c:pt idx="8">
                  <c:v>-3.2580992233416475</c:v>
                </c:pt>
                <c:pt idx="9">
                  <c:v>-3.3109477773996669</c:v>
                </c:pt>
                <c:pt idx="10">
                  <c:v>-3.2019329265376819</c:v>
                </c:pt>
                <c:pt idx="11">
                  <c:v>-2.760046779368734</c:v>
                </c:pt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ECEE-4C4A-96EE-39C654A43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757568"/>
        <c:axId val="603767552"/>
      </c:scatterChart>
      <c:valAx>
        <c:axId val="603757568"/>
        <c:scaling>
          <c:orientation val="minMax"/>
          <c:max val="68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>
            <a:solidFill>
              <a:srgbClr val="001965"/>
            </a:solidFill>
          </a:ln>
        </c:spPr>
        <c:txPr>
          <a:bodyPr/>
          <a:lstStyle/>
          <a:p>
            <a:pPr>
              <a:defRPr sz="800"/>
            </a:pPr>
            <a:endParaRPr lang="pl-PL"/>
          </a:p>
        </c:txPr>
        <c:crossAx val="603767552"/>
        <c:crossesAt val="-20"/>
        <c:crossBetween val="midCat"/>
        <c:majorUnit val="17"/>
      </c:valAx>
      <c:valAx>
        <c:axId val="603767552"/>
        <c:scaling>
          <c:orientation val="minMax"/>
          <c:max val="0"/>
          <c:min val="-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>
            <a:solidFill>
              <a:srgbClr val="001965"/>
            </a:solidFill>
          </a:ln>
        </c:spPr>
        <c:txPr>
          <a:bodyPr/>
          <a:lstStyle/>
          <a:p>
            <a:pPr>
              <a:defRPr sz="800"/>
            </a:pPr>
            <a:endParaRPr lang="pl-PL"/>
          </a:p>
        </c:txPr>
        <c:crossAx val="603757568"/>
        <c:crossesAt val="-4"/>
        <c:crossBetween val="midCat"/>
        <c:majorUnit val="4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0">
          <a:solidFill>
            <a:schemeClr val="tx2"/>
          </a:solidFill>
        </a:defRPr>
      </a:pPr>
      <a:endParaRPr lang="pl-P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61751152379521"/>
          <c:y val="7.7959826135264393E-2"/>
          <c:w val="0.55589368347046642"/>
          <c:h val="0.8570736520853485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1-FDBC-498B-9169-29760FEB16B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3-FDBC-498B-9169-29760FEB16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4-FDBC-498B-9169-29760FEB1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54959461150201E-2"/>
          <c:y val="5.8055000560598334E-2"/>
          <c:w val="0.89480192540631653"/>
          <c:h val="0.82859764567464378"/>
        </c:manualLayout>
      </c:layout>
      <c:scatterChart>
        <c:scatterStyle val="lineMarker"/>
        <c:varyColors val="0"/>
        <c:ser>
          <c:idx val="2"/>
          <c:order val="0"/>
          <c:tx>
            <c:strRef>
              <c:f>Data!$C$1</c:f>
              <c:strCache>
                <c:ptCount val="1"/>
                <c:pt idx="0">
                  <c:v>Sema 2,4 mg - IT</c:v>
                </c:pt>
              </c:strCache>
            </c:strRef>
          </c:tx>
          <c:spPr>
            <a:ln w="19050">
              <a:solidFill>
                <a:srgbClr val="001965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Data!$H$2:$H$13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8.8520811570821811E-2</c:v>
                  </c:pt>
                  <c:pt idx="2">
                    <c:v>0.13522194927920905</c:v>
                  </c:pt>
                  <c:pt idx="3">
                    <c:v>0.17603676114185696</c:v>
                  </c:pt>
                  <c:pt idx="4">
                    <c:v>0.21303084727437316</c:v>
                  </c:pt>
                  <c:pt idx="5">
                    <c:v>0.24656825209871513</c:v>
                  </c:pt>
                  <c:pt idx="6">
                    <c:v>0.2985293807906384</c:v>
                  </c:pt>
                  <c:pt idx="7">
                    <c:v>0.33893548285498554</c:v>
                  </c:pt>
                  <c:pt idx="8">
                    <c:v>0.35360331662445255</c:v>
                  </c:pt>
                  <c:pt idx="9">
                    <c:v>0.37420872048340215</c:v>
                  </c:pt>
                  <c:pt idx="10">
                    <c:v>0.39418280584443188</c:v>
                  </c:pt>
                  <c:pt idx="11">
                    <c:v>0.40660287640380055</c:v>
                  </c:pt>
                </c:numCache>
              </c:numRef>
            </c:plus>
            <c:minus>
              <c:numRef>
                <c:f>Data!$H$2:$H$13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8.8520811570821811E-2</c:v>
                  </c:pt>
                  <c:pt idx="2">
                    <c:v>0.13522194927920905</c:v>
                  </c:pt>
                  <c:pt idx="3">
                    <c:v>0.17603676114185696</c:v>
                  </c:pt>
                  <c:pt idx="4">
                    <c:v>0.21303084727437316</c:v>
                  </c:pt>
                  <c:pt idx="5">
                    <c:v>0.24656825209871513</c:v>
                  </c:pt>
                  <c:pt idx="6">
                    <c:v>0.2985293807906384</c:v>
                  </c:pt>
                  <c:pt idx="7">
                    <c:v>0.33893548285498554</c:v>
                  </c:pt>
                  <c:pt idx="8">
                    <c:v>0.35360331662445255</c:v>
                  </c:pt>
                  <c:pt idx="9">
                    <c:v>0.37420872048340215</c:v>
                  </c:pt>
                  <c:pt idx="10">
                    <c:v>0.39418280584443188</c:v>
                  </c:pt>
                  <c:pt idx="11">
                    <c:v>0.40660287640380055</c:v>
                  </c:pt>
                </c:numCache>
              </c:numRef>
            </c:minus>
            <c:spPr>
              <a:ln w="19050">
                <a:solidFill>
                  <a:schemeClr val="tx2"/>
                </a:solidFill>
              </a:ln>
            </c:spPr>
          </c:errBars>
          <c:xVal>
            <c:numRef>
              <c:f>Data!$A$2:$A$13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52</c:v>
                </c:pt>
                <c:pt idx="10">
                  <c:v>60</c:v>
                </c:pt>
                <c:pt idx="11">
                  <c:v>68</c:v>
                </c:pt>
              </c:numCache>
            </c:numRef>
          </c:xVal>
          <c:yVal>
            <c:numRef>
              <c:f>Data!$C$2:$C$13</c:f>
              <c:numCache>
                <c:formatCode>General</c:formatCode>
                <c:ptCount val="12"/>
                <c:pt idx="0">
                  <c:v>0</c:v>
                </c:pt>
                <c:pt idx="1">
                  <c:v>-1.7452093287344932</c:v>
                </c:pt>
                <c:pt idx="2">
                  <c:v>-3.2571226905083397</c:v>
                </c:pt>
                <c:pt idx="3">
                  <c:v>-4.8219862332681167</c:v>
                </c:pt>
                <c:pt idx="4">
                  <c:v>-6.0695146538724343</c:v>
                </c:pt>
                <c:pt idx="5">
                  <c:v>-7.3734255952511996</c:v>
                </c:pt>
                <c:pt idx="6">
                  <c:v>-8.6703637473188628</c:v>
                </c:pt>
                <c:pt idx="7">
                  <c:v>-9.3833945082254289</c:v>
                </c:pt>
                <c:pt idx="8">
                  <c:v>-9.7995604358972397</c:v>
                </c:pt>
                <c:pt idx="9">
                  <c:v>-10.12672029588027</c:v>
                </c:pt>
                <c:pt idx="10">
                  <c:v>-10.132006606924433</c:v>
                </c:pt>
                <c:pt idx="11">
                  <c:v>-9.9201879314171197</c:v>
                </c:pt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4CD1-4D33-BD28-7903F601C5DD}"/>
            </c:ext>
          </c:extLst>
        </c:ser>
        <c:ser>
          <c:idx val="0"/>
          <c:order val="1"/>
          <c:tx>
            <c:strRef>
              <c:f>Data!$D$1</c:f>
              <c:strCache>
                <c:ptCount val="1"/>
                <c:pt idx="0">
                  <c:v>Placebo - IT</c:v>
                </c:pt>
              </c:strCache>
            </c:strRef>
          </c:tx>
          <c:spPr>
            <a:ln w="19050">
              <a:solidFill>
                <a:srgbClr val="939AA7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Data!$J$2:$J$13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8.5048463268902474E-2</c:v>
                  </c:pt>
                  <c:pt idx="2">
                    <c:v>0.11355216176128202</c:v>
                  </c:pt>
                  <c:pt idx="3">
                    <c:v>0.13547517802679665</c:v>
                  </c:pt>
                  <c:pt idx="4">
                    <c:v>0.16001969527379423</c:v>
                  </c:pt>
                  <c:pt idx="5">
                    <c:v>0.17793183131629586</c:v>
                  </c:pt>
                  <c:pt idx="6">
                    <c:v>0.20301249356238582</c:v>
                  </c:pt>
                  <c:pt idx="7">
                    <c:v>0.22107233752067978</c:v>
                  </c:pt>
                  <c:pt idx="8">
                    <c:v>0.24368138407184459</c:v>
                  </c:pt>
                  <c:pt idx="9">
                    <c:v>0.25597295591619051</c:v>
                  </c:pt>
                  <c:pt idx="10">
                    <c:v>0.26601460765665319</c:v>
                  </c:pt>
                  <c:pt idx="11">
                    <c:v>0.2856048380344185</c:v>
                  </c:pt>
                </c:numCache>
              </c:numRef>
            </c:plus>
            <c:minus>
              <c:numRef>
                <c:f>Data!$J$2:$J$13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8.5048463268902474E-2</c:v>
                  </c:pt>
                  <c:pt idx="2">
                    <c:v>0.11355216176128202</c:v>
                  </c:pt>
                  <c:pt idx="3">
                    <c:v>0.13547517802679665</c:v>
                  </c:pt>
                  <c:pt idx="4">
                    <c:v>0.16001969527379423</c:v>
                  </c:pt>
                  <c:pt idx="5">
                    <c:v>0.17793183131629586</c:v>
                  </c:pt>
                  <c:pt idx="6">
                    <c:v>0.20301249356238582</c:v>
                  </c:pt>
                  <c:pt idx="7">
                    <c:v>0.22107233752067978</c:v>
                  </c:pt>
                  <c:pt idx="8">
                    <c:v>0.24368138407184459</c:v>
                  </c:pt>
                  <c:pt idx="9">
                    <c:v>0.25597295591619051</c:v>
                  </c:pt>
                  <c:pt idx="10">
                    <c:v>0.26601460765665319</c:v>
                  </c:pt>
                  <c:pt idx="11">
                    <c:v>0.2856048380344185</c:v>
                  </c:pt>
                </c:numCache>
              </c:numRef>
            </c:minus>
            <c:spPr>
              <a:ln w="19050">
                <a:solidFill>
                  <a:srgbClr val="939AA7"/>
                </a:solidFill>
              </a:ln>
            </c:spPr>
          </c:errBars>
          <c:xVal>
            <c:numRef>
              <c:f>Data!$A$2:$A$13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52</c:v>
                </c:pt>
                <c:pt idx="10">
                  <c:v>60</c:v>
                </c:pt>
                <c:pt idx="11">
                  <c:v>68</c:v>
                </c:pt>
              </c:numCache>
            </c:numRef>
          </c:xVal>
          <c:yVal>
            <c:numRef>
              <c:f>Data!$D$2:$D$13</c:f>
              <c:numCache>
                <c:formatCode>General</c:formatCode>
                <c:ptCount val="12"/>
                <c:pt idx="0">
                  <c:v>0</c:v>
                </c:pt>
                <c:pt idx="1">
                  <c:v>-0.76522402143415102</c:v>
                </c:pt>
                <c:pt idx="2">
                  <c:v>-1.4595822550982951</c:v>
                </c:pt>
                <c:pt idx="3">
                  <c:v>-1.816652215410546</c:v>
                </c:pt>
                <c:pt idx="4">
                  <c:v>-2.1356996380672975</c:v>
                </c:pt>
                <c:pt idx="5">
                  <c:v>-2.650259697999509</c:v>
                </c:pt>
                <c:pt idx="6">
                  <c:v>-2.6720726360202565</c:v>
                </c:pt>
                <c:pt idx="7">
                  <c:v>-2.9638817241075057</c:v>
                </c:pt>
                <c:pt idx="8">
                  <c:v>-3.043022455817129</c:v>
                </c:pt>
                <c:pt idx="9">
                  <c:v>-3.2761565802082426</c:v>
                </c:pt>
                <c:pt idx="10">
                  <c:v>-3.0680194290969025</c:v>
                </c:pt>
                <c:pt idx="11">
                  <c:v>-3.2530194863009916</c:v>
                </c:pt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4CD1-4D33-BD28-7903F601C5DD}"/>
            </c:ext>
          </c:extLst>
        </c:ser>
        <c:ser>
          <c:idx val="4"/>
          <c:order val="2"/>
          <c:tx>
            <c:strRef>
              <c:f>Data!$B$1</c:f>
              <c:strCache>
                <c:ptCount val="1"/>
                <c:pt idx="0">
                  <c:v>Sema 1,0 mg - IT</c:v>
                </c:pt>
              </c:strCache>
            </c:strRef>
          </c:tx>
          <c:spPr>
            <a:ln w="19050">
              <a:solidFill>
                <a:srgbClr val="005AD2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Data!$F$2:$F$13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7.9877280567556719E-2</c:v>
                  </c:pt>
                  <c:pt idx="2">
                    <c:v>0.11606894648310728</c:v>
                  </c:pt>
                  <c:pt idx="3">
                    <c:v>0.15133901482369261</c:v>
                  </c:pt>
                  <c:pt idx="4">
                    <c:v>0.18203074722916401</c:v>
                  </c:pt>
                  <c:pt idx="5">
                    <c:v>0.21109663379410204</c:v>
                  </c:pt>
                  <c:pt idx="6">
                    <c:v>0.25179155325333458</c:v>
                  </c:pt>
                  <c:pt idx="7">
                    <c:v>0.27612885785077435</c:v>
                  </c:pt>
                  <c:pt idx="8">
                    <c:v>0.29887398957523725</c:v>
                  </c:pt>
                  <c:pt idx="9">
                    <c:v>0.30321070973502362</c:v>
                  </c:pt>
                  <c:pt idx="10">
                    <c:v>0.32992929407247029</c:v>
                  </c:pt>
                  <c:pt idx="11">
                    <c:v>0.33925668757960992</c:v>
                  </c:pt>
                </c:numCache>
              </c:numRef>
            </c:plus>
            <c:minus>
              <c:numRef>
                <c:f>Data!$F$2:$F$13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7.9877280567556719E-2</c:v>
                  </c:pt>
                  <c:pt idx="2">
                    <c:v>0.11606894648310728</c:v>
                  </c:pt>
                  <c:pt idx="3">
                    <c:v>0.15133901482369261</c:v>
                  </c:pt>
                  <c:pt idx="4">
                    <c:v>0.18203074722916401</c:v>
                  </c:pt>
                  <c:pt idx="5">
                    <c:v>0.21109663379410204</c:v>
                  </c:pt>
                  <c:pt idx="6">
                    <c:v>0.25179155325333458</c:v>
                  </c:pt>
                  <c:pt idx="7">
                    <c:v>0.27612885785077435</c:v>
                  </c:pt>
                  <c:pt idx="8">
                    <c:v>0.29887398957523725</c:v>
                  </c:pt>
                  <c:pt idx="9">
                    <c:v>0.30321070973502362</c:v>
                  </c:pt>
                  <c:pt idx="10">
                    <c:v>0.32992929407247029</c:v>
                  </c:pt>
                  <c:pt idx="11">
                    <c:v>0.33925668757960992</c:v>
                  </c:pt>
                </c:numCache>
              </c:numRef>
            </c:minus>
            <c:spPr>
              <a:ln w="19050">
                <a:solidFill>
                  <a:srgbClr val="005AD2"/>
                </a:solidFill>
              </a:ln>
            </c:spPr>
          </c:errBars>
          <c:xVal>
            <c:numRef>
              <c:f>Data!$A$2:$A$13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52</c:v>
                </c:pt>
                <c:pt idx="10">
                  <c:v>60</c:v>
                </c:pt>
                <c:pt idx="11">
                  <c:v>68</c:v>
                </c:pt>
              </c:numCache>
            </c:numRef>
          </c:xVal>
          <c:yVal>
            <c:numRef>
              <c:f>Data!$B$2:$B$13</c:f>
              <c:numCache>
                <c:formatCode>General</c:formatCode>
                <c:ptCount val="12"/>
                <c:pt idx="0">
                  <c:v>0</c:v>
                </c:pt>
                <c:pt idx="1">
                  <c:v>-1.6100063638241444</c:v>
                </c:pt>
                <c:pt idx="2">
                  <c:v>-2.9238593557179393</c:v>
                </c:pt>
                <c:pt idx="3">
                  <c:v>-4.1857844259233001</c:v>
                </c:pt>
                <c:pt idx="4">
                  <c:v>-5.1450937231340159</c:v>
                </c:pt>
                <c:pt idx="5">
                  <c:v>-5.8115888500662285</c:v>
                </c:pt>
                <c:pt idx="6">
                  <c:v>-6.5474211391279384</c:v>
                </c:pt>
                <c:pt idx="7">
                  <c:v>-7.0593341441267281</c:v>
                </c:pt>
                <c:pt idx="8">
                  <c:v>-7.5067448015230038</c:v>
                </c:pt>
                <c:pt idx="9">
                  <c:v>-7.6382993358482238</c:v>
                </c:pt>
                <c:pt idx="10">
                  <c:v>-7.2801757911885137</c:v>
                </c:pt>
                <c:pt idx="11">
                  <c:v>-7.1871569137149995</c:v>
                </c:pt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4CD1-4D33-BD28-7903F601C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757568"/>
        <c:axId val="603767552"/>
      </c:scatterChart>
      <c:valAx>
        <c:axId val="603757568"/>
        <c:scaling>
          <c:orientation val="minMax"/>
          <c:max val="68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>
            <a:solidFill>
              <a:srgbClr val="001965"/>
            </a:solidFill>
          </a:ln>
        </c:spPr>
        <c:txPr>
          <a:bodyPr/>
          <a:lstStyle/>
          <a:p>
            <a:pPr>
              <a:defRPr sz="70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defRPr>
            </a:pPr>
            <a:endParaRPr lang="pl-PL"/>
          </a:p>
        </c:txPr>
        <c:crossAx val="603767552"/>
        <c:crossesAt val="-20"/>
        <c:crossBetween val="midCat"/>
        <c:majorUnit val="34"/>
      </c:valAx>
      <c:valAx>
        <c:axId val="603767552"/>
        <c:scaling>
          <c:orientation val="minMax"/>
          <c:max val="0"/>
          <c:min val="-12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>
            <a:solidFill>
              <a:srgbClr val="001965"/>
            </a:solidFill>
          </a:ln>
        </c:spPr>
        <c:txPr>
          <a:bodyPr/>
          <a:lstStyle/>
          <a:p>
            <a:pPr>
              <a:defRPr sz="80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defRPr>
            </a:pPr>
            <a:endParaRPr lang="pl-PL"/>
          </a:p>
        </c:txPr>
        <c:crossAx val="603757568"/>
        <c:crossesAt val="-4"/>
        <c:crossBetween val="midCat"/>
        <c:majorUnit val="4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0">
          <a:solidFill>
            <a:schemeClr val="tx2"/>
          </a:solidFill>
        </a:defRPr>
      </a:pPr>
      <a:endParaRPr lang="pl-PL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2440514999947"/>
          <c:y val="8.784436682177342E-2"/>
          <c:w val="0.84246798574377357"/>
          <c:h val="0.74121895768280621"/>
        </c:manualLayout>
      </c:layout>
      <c:scatterChart>
        <c:scatterStyle val="lineMarker"/>
        <c:varyColors val="0"/>
        <c:ser>
          <c:idx val="2"/>
          <c:order val="0"/>
          <c:tx>
            <c:strRef>
              <c:f>Data!$B$1</c:f>
              <c:strCache>
                <c:ptCount val="1"/>
                <c:pt idx="0">
                  <c:v>Sema 2,4 mg - IT</c:v>
                </c:pt>
              </c:strCache>
            </c:strRef>
          </c:tx>
          <c:spPr>
            <a:ln w="38100">
              <a:solidFill>
                <a:srgbClr val="001965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Data!$E$2:$E$19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0.10218293786130506</c:v>
                  </c:pt>
                  <c:pt idx="2">
                    <c:v>0.15594997791867993</c:v>
                  </c:pt>
                  <c:pt idx="3">
                    <c:v>0.19124589127522995</c:v>
                  </c:pt>
                  <c:pt idx="4">
                    <c:v>0.22926974626897589</c:v>
                  </c:pt>
                  <c:pt idx="5">
                    <c:v>0.26813178335523169</c:v>
                  </c:pt>
                  <c:pt idx="6">
                    <c:v>0.28759835359694108</c:v>
                  </c:pt>
                  <c:pt idx="7">
                    <c:v>0.32179042733991992</c:v>
                  </c:pt>
                  <c:pt idx="8">
                    <c:v>0.35054025580068071</c:v>
                  </c:pt>
                  <c:pt idx="9">
                    <c:v>0.37974025763136865</c:v>
                  </c:pt>
                  <c:pt idx="10">
                    <c:v>0.39819989103152054</c:v>
                  </c:pt>
                  <c:pt idx="11">
                    <c:v>0.43132788782722642</c:v>
                  </c:pt>
                  <c:pt idx="12">
                    <c:v>0.45014254945593279</c:v>
                  </c:pt>
                  <c:pt idx="13">
                    <c:v>0.47532712472954586</c:v>
                  </c:pt>
                  <c:pt idx="14">
                    <c:v>0.49620930019617759</c:v>
                  </c:pt>
                  <c:pt idx="15">
                    <c:v>0.51034146555536708</c:v>
                  </c:pt>
                  <c:pt idx="16">
                    <c:v>0.5189315940851067</c:v>
                  </c:pt>
                  <c:pt idx="17">
                    <c:v>0.52075983140644766</c:v>
                  </c:pt>
                </c:numCache>
              </c:numRef>
            </c:plus>
            <c:minus>
              <c:numRef>
                <c:f>Data!$E$2:$E$19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0.10218293786130506</c:v>
                  </c:pt>
                  <c:pt idx="2">
                    <c:v>0.15594997791867993</c:v>
                  </c:pt>
                  <c:pt idx="3">
                    <c:v>0.19124589127522995</c:v>
                  </c:pt>
                  <c:pt idx="4">
                    <c:v>0.22926974626897589</c:v>
                  </c:pt>
                  <c:pt idx="5">
                    <c:v>0.26813178335523169</c:v>
                  </c:pt>
                  <c:pt idx="6">
                    <c:v>0.28759835359694108</c:v>
                  </c:pt>
                  <c:pt idx="7">
                    <c:v>0.32179042733991992</c:v>
                  </c:pt>
                  <c:pt idx="8">
                    <c:v>0.35054025580068071</c:v>
                  </c:pt>
                  <c:pt idx="9">
                    <c:v>0.37974025763136865</c:v>
                  </c:pt>
                  <c:pt idx="10">
                    <c:v>0.39819989103152054</c:v>
                  </c:pt>
                  <c:pt idx="11">
                    <c:v>0.43132788782722642</c:v>
                  </c:pt>
                  <c:pt idx="12">
                    <c:v>0.45014254945593279</c:v>
                  </c:pt>
                  <c:pt idx="13">
                    <c:v>0.47532712472954586</c:v>
                  </c:pt>
                  <c:pt idx="14">
                    <c:v>0.49620930019617759</c:v>
                  </c:pt>
                  <c:pt idx="15">
                    <c:v>0.51034146555536708</c:v>
                  </c:pt>
                  <c:pt idx="16">
                    <c:v>0.5189315940851067</c:v>
                  </c:pt>
                  <c:pt idx="17">
                    <c:v>0.52075983140644766</c:v>
                  </c:pt>
                </c:numCache>
              </c:numRef>
            </c:minus>
            <c:spPr>
              <a:ln w="19050">
                <a:solidFill>
                  <a:schemeClr val="tx2"/>
                </a:solidFill>
              </a:ln>
            </c:spPr>
          </c:errBars>
          <c:xVal>
            <c:numRef>
              <c:f>Data!$A$2:$A$19</c:f>
              <c:numCache>
                <c:formatCode>General</c:formatCod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56</c:v>
                </c:pt>
                <c:pt idx="15">
                  <c:v>60</c:v>
                </c:pt>
                <c:pt idx="16">
                  <c:v>64</c:v>
                </c:pt>
                <c:pt idx="17">
                  <c:v>68</c:v>
                </c:pt>
              </c:numCache>
            </c:numRef>
          </c:xVal>
          <c:yVal>
            <c:numRef>
              <c:f>Data!$B$2:$B$19</c:f>
              <c:numCache>
                <c:formatCode>General</c:formatCode>
                <c:ptCount val="18"/>
                <c:pt idx="0">
                  <c:v>0</c:v>
                </c:pt>
                <c:pt idx="1">
                  <c:v>-4.9693114824419569</c:v>
                </c:pt>
                <c:pt idx="2">
                  <c:v>-7.8271793666266793</c:v>
                </c:pt>
                <c:pt idx="3">
                  <c:v>-10.14277851330238</c:v>
                </c:pt>
                <c:pt idx="4">
                  <c:v>-11.858473028973789</c:v>
                </c:pt>
                <c:pt idx="5">
                  <c:v>-13.430521717299984</c:v>
                </c:pt>
                <c:pt idx="6">
                  <c:v>-14.560941647031351</c:v>
                </c:pt>
                <c:pt idx="7">
                  <c:v>-15.399209332331488</c:v>
                </c:pt>
                <c:pt idx="8">
                  <c:v>-16.306922603545964</c:v>
                </c:pt>
                <c:pt idx="9">
                  <c:v>-16.499720748201838</c:v>
                </c:pt>
                <c:pt idx="10">
                  <c:v>-16.962403445011347</c:v>
                </c:pt>
                <c:pt idx="11">
                  <c:v>-17.053176089156874</c:v>
                </c:pt>
                <c:pt idx="12">
                  <c:v>-17.316818270963715</c:v>
                </c:pt>
                <c:pt idx="13">
                  <c:v>-17.412871984060313</c:v>
                </c:pt>
                <c:pt idx="14">
                  <c:v>-17.585319326493515</c:v>
                </c:pt>
                <c:pt idx="15">
                  <c:v>-17.018480917406539</c:v>
                </c:pt>
                <c:pt idx="16">
                  <c:v>-17.113022011098607</c:v>
                </c:pt>
                <c:pt idx="17">
                  <c:v>-16.540502286298054</c:v>
                </c:pt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3E9F-4F12-9555-E41BD6C40D7A}"/>
            </c:ext>
          </c:extLst>
        </c:ser>
        <c:ser>
          <c:idx val="0"/>
          <c:order val="1"/>
          <c:tx>
            <c:strRef>
              <c:f>Data!$C$1</c:f>
              <c:strCache>
                <c:ptCount val="1"/>
                <c:pt idx="0">
                  <c:v>Placebo - IT</c:v>
                </c:pt>
              </c:strCache>
            </c:strRef>
          </c:tx>
          <c:spPr>
            <a:ln w="38100">
              <a:solidFill>
                <a:srgbClr val="939AA7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Data!$G$2:$G$19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0.14830620430465213</c:v>
                  </c:pt>
                  <c:pt idx="2">
                    <c:v>0.25383979707664572</c:v>
                  </c:pt>
                  <c:pt idx="3">
                    <c:v>0.3190181715287288</c:v>
                  </c:pt>
                  <c:pt idx="4">
                    <c:v>0.36871803144037862</c:v>
                  </c:pt>
                  <c:pt idx="5">
                    <c:v>0.4226202581211389</c:v>
                  </c:pt>
                  <c:pt idx="6">
                    <c:v>0.46863399365321623</c:v>
                  </c:pt>
                  <c:pt idx="7">
                    <c:v>0.48584231802119859</c:v>
                  </c:pt>
                  <c:pt idx="8">
                    <c:v>0.51549079225873662</c:v>
                  </c:pt>
                  <c:pt idx="9">
                    <c:v>0.53849319468226042</c:v>
                  </c:pt>
                  <c:pt idx="10">
                    <c:v>0.54453262734622587</c:v>
                  </c:pt>
                  <c:pt idx="11">
                    <c:v>0.56164305897954758</c:v>
                  </c:pt>
                  <c:pt idx="12">
                    <c:v>0.57992735470840362</c:v>
                  </c:pt>
                  <c:pt idx="13">
                    <c:v>0.55939280133713964</c:v>
                  </c:pt>
                  <c:pt idx="14">
                    <c:v>0.57396028415460254</c:v>
                  </c:pt>
                  <c:pt idx="15">
                    <c:v>0.55450200434217134</c:v>
                  </c:pt>
                  <c:pt idx="16">
                    <c:v>0.57242378409590966</c:v>
                  </c:pt>
                  <c:pt idx="17">
                    <c:v>0.5570697416354049</c:v>
                  </c:pt>
                </c:numCache>
              </c:numRef>
            </c:plus>
            <c:minus>
              <c:numRef>
                <c:f>Data!$G$2:$G$19</c:f>
                <c:numCache>
                  <c:formatCode>General</c:formatCode>
                  <c:ptCount val="18"/>
                  <c:pt idx="0">
                    <c:v>0</c:v>
                  </c:pt>
                  <c:pt idx="1">
                    <c:v>0.14830620430465213</c:v>
                  </c:pt>
                  <c:pt idx="2">
                    <c:v>0.25383979707664572</c:v>
                  </c:pt>
                  <c:pt idx="3">
                    <c:v>0.3190181715287288</c:v>
                  </c:pt>
                  <c:pt idx="4">
                    <c:v>0.36871803144037862</c:v>
                  </c:pt>
                  <c:pt idx="5">
                    <c:v>0.4226202581211389</c:v>
                  </c:pt>
                  <c:pt idx="6">
                    <c:v>0.46863399365321623</c:v>
                  </c:pt>
                  <c:pt idx="7">
                    <c:v>0.48584231802119859</c:v>
                  </c:pt>
                  <c:pt idx="8">
                    <c:v>0.51549079225873662</c:v>
                  </c:pt>
                  <c:pt idx="9">
                    <c:v>0.53849319468226042</c:v>
                  </c:pt>
                  <c:pt idx="10">
                    <c:v>0.54453262734622587</c:v>
                  </c:pt>
                  <c:pt idx="11">
                    <c:v>0.56164305897954758</c:v>
                  </c:pt>
                  <c:pt idx="12">
                    <c:v>0.57992735470840362</c:v>
                  </c:pt>
                  <c:pt idx="13">
                    <c:v>0.55939280133713964</c:v>
                  </c:pt>
                  <c:pt idx="14">
                    <c:v>0.57396028415460254</c:v>
                  </c:pt>
                  <c:pt idx="15">
                    <c:v>0.55450200434217134</c:v>
                  </c:pt>
                  <c:pt idx="16">
                    <c:v>0.57242378409590966</c:v>
                  </c:pt>
                  <c:pt idx="17">
                    <c:v>0.5570697416354049</c:v>
                  </c:pt>
                </c:numCache>
              </c:numRef>
            </c:minus>
            <c:spPr>
              <a:ln w="19050">
                <a:solidFill>
                  <a:srgbClr val="939AA7"/>
                </a:solidFill>
              </a:ln>
            </c:spPr>
          </c:errBars>
          <c:xVal>
            <c:numRef>
              <c:f>Data!$A$2:$A$19</c:f>
              <c:numCache>
                <c:formatCode>General</c:formatCod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56</c:v>
                </c:pt>
                <c:pt idx="15">
                  <c:v>60</c:v>
                </c:pt>
                <c:pt idx="16">
                  <c:v>64</c:v>
                </c:pt>
                <c:pt idx="17">
                  <c:v>68</c:v>
                </c:pt>
              </c:numCache>
            </c:numRef>
          </c:xVal>
          <c:yVal>
            <c:numRef>
              <c:f>Data!$C$2:$C$19</c:f>
              <c:numCache>
                <c:formatCode>General</c:formatCode>
                <c:ptCount val="18"/>
                <c:pt idx="0">
                  <c:v>0</c:v>
                </c:pt>
                <c:pt idx="1">
                  <c:v>-4.1893116971108979</c:v>
                </c:pt>
                <c:pt idx="2">
                  <c:v>-6.0453145116319753</c:v>
                </c:pt>
                <c:pt idx="3">
                  <c:v>-7.0083975656692354</c:v>
                </c:pt>
                <c:pt idx="4">
                  <c:v>-7.3664417779950737</c:v>
                </c:pt>
                <c:pt idx="5">
                  <c:v>-7.7838933691062469</c:v>
                </c:pt>
                <c:pt idx="6">
                  <c:v>-7.8490667522236661</c:v>
                </c:pt>
                <c:pt idx="7">
                  <c:v>-7.9388554467884767</c:v>
                </c:pt>
                <c:pt idx="8">
                  <c:v>-8.2773399743247964</c:v>
                </c:pt>
                <c:pt idx="9">
                  <c:v>-7.6226886552990685</c:v>
                </c:pt>
                <c:pt idx="10">
                  <c:v>-7.5386525986216055</c:v>
                </c:pt>
                <c:pt idx="11">
                  <c:v>-7.2100404467102042</c:v>
                </c:pt>
                <c:pt idx="12">
                  <c:v>-7.1779241352550551</c:v>
                </c:pt>
                <c:pt idx="13">
                  <c:v>-6.9822825329642075</c:v>
                </c:pt>
                <c:pt idx="14">
                  <c:v>-6.8987782967451015</c:v>
                </c:pt>
                <c:pt idx="15">
                  <c:v>-6.398417666837469</c:v>
                </c:pt>
                <c:pt idx="16">
                  <c:v>-6.5504616433167131</c:v>
                </c:pt>
                <c:pt idx="17">
                  <c:v>-5.8234428237049931</c:v>
                </c:pt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3E9F-4F12-9555-E41BD6C40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757568"/>
        <c:axId val="603767552"/>
      </c:scatterChart>
      <c:valAx>
        <c:axId val="603757568"/>
        <c:scaling>
          <c:orientation val="minMax"/>
          <c:max val="68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>
            <a:solidFill>
              <a:srgbClr val="001965"/>
            </a:solidFill>
          </a:ln>
        </c:spPr>
        <c:txPr>
          <a:bodyPr/>
          <a:lstStyle/>
          <a:p>
            <a:pPr>
              <a:defRPr sz="80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defRPr>
            </a:pPr>
            <a:endParaRPr lang="pl-PL"/>
          </a:p>
        </c:txPr>
        <c:crossAx val="603767552"/>
        <c:crossesAt val="-20"/>
        <c:crossBetween val="midCat"/>
        <c:majorUnit val="17"/>
      </c:valAx>
      <c:valAx>
        <c:axId val="603767552"/>
        <c:scaling>
          <c:orientation val="minMax"/>
          <c:max val="0"/>
          <c:min val="-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>
            <a:solidFill>
              <a:srgbClr val="001965"/>
            </a:solidFill>
          </a:ln>
        </c:spPr>
        <c:txPr>
          <a:bodyPr/>
          <a:lstStyle/>
          <a:p>
            <a:pPr>
              <a:defRPr sz="105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defRPr>
            </a:pPr>
            <a:endParaRPr lang="pl-PL"/>
          </a:p>
        </c:txPr>
        <c:crossAx val="603757568"/>
        <c:crossesAt val="-4"/>
        <c:crossBetween val="midCat"/>
        <c:majorUnit val="4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0">
          <a:solidFill>
            <a:schemeClr val="tx2"/>
          </a:solidFill>
        </a:defRPr>
      </a:pPr>
      <a:endParaRPr lang="pl-PL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98566525338175E-2"/>
          <c:y val="5.4578164731141715E-2"/>
          <c:w val="0.88248218182421612"/>
          <c:h val="0.8008524497696019"/>
        </c:manualLayout>
      </c:layout>
      <c:scatterChart>
        <c:scatterStyle val="lineMarker"/>
        <c:varyColors val="0"/>
        <c:ser>
          <c:idx val="4"/>
          <c:order val="0"/>
          <c:tx>
            <c:strRef>
              <c:f>Data!$B$1</c:f>
              <c:strCache>
                <c:ptCount val="1"/>
                <c:pt idx="0">
                  <c:v>Bieg Sema - IT</c:v>
                </c:pt>
              </c:strCache>
            </c:strRef>
          </c:tx>
          <c:spPr>
            <a:ln w="38100">
              <a:solidFill>
                <a:srgbClr val="2A918B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Data!$F$2:$F$7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5.9602698305354807E-2</c:v>
                  </c:pt>
                  <c:pt idx="2">
                    <c:v>8.8057503657770653E-2</c:v>
                  </c:pt>
                  <c:pt idx="3">
                    <c:v>0.11489040658132588</c:v>
                  </c:pt>
                  <c:pt idx="4">
                    <c:v>0.14002409913658198</c:v>
                  </c:pt>
                  <c:pt idx="5">
                    <c:v>0.19677875231364084</c:v>
                  </c:pt>
                </c:numCache>
              </c:numRef>
            </c:plus>
            <c:minus>
              <c:numRef>
                <c:f>Data!$F$2:$F$7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5.9602698305354807E-2</c:v>
                  </c:pt>
                  <c:pt idx="2">
                    <c:v>8.8057503657770653E-2</c:v>
                  </c:pt>
                  <c:pt idx="3">
                    <c:v>0.11489040658132588</c:v>
                  </c:pt>
                  <c:pt idx="4">
                    <c:v>0.14002409913658198</c:v>
                  </c:pt>
                  <c:pt idx="5">
                    <c:v>0.19677875231364084</c:v>
                  </c:pt>
                </c:numCache>
              </c:numRef>
            </c:minus>
            <c:spPr>
              <a:ln w="19050">
                <a:solidFill>
                  <a:srgbClr val="2A918B"/>
                </a:solidFill>
              </a:ln>
            </c:spPr>
          </c:errBars>
          <c:xVal>
            <c:numRef>
              <c:f>Data!$A$2:$A$7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Data!$B$2:$B$7</c:f>
              <c:numCache>
                <c:formatCode>General</c:formatCode>
                <c:ptCount val="6"/>
                <c:pt idx="0">
                  <c:v>0</c:v>
                </c:pt>
                <c:pt idx="1">
                  <c:v>-2.3828566901760122</c:v>
                </c:pt>
                <c:pt idx="2">
                  <c:v>-4.3839928636046954</c:v>
                </c:pt>
                <c:pt idx="3">
                  <c:v>-6.4601599592222891</c:v>
                </c:pt>
                <c:pt idx="4">
                  <c:v>-8.5233274836375035</c:v>
                </c:pt>
                <c:pt idx="5">
                  <c:v>-10.452170378202892</c:v>
                </c:pt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1584-41DF-8972-95028A10A37C}"/>
            </c:ext>
          </c:extLst>
        </c:ser>
        <c:ser>
          <c:idx val="2"/>
          <c:order val="1"/>
          <c:tx>
            <c:strRef>
              <c:f>Data!$C$1</c:f>
              <c:strCache>
                <c:ptCount val="1"/>
                <c:pt idx="0">
                  <c:v>Sema 2,4 mg - IT</c:v>
                </c:pt>
              </c:strCache>
            </c:strRef>
          </c:tx>
          <c:spPr>
            <a:ln w="38100">
              <a:solidFill>
                <a:srgbClr val="001965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Data!$H$7:$H$14</c:f>
                <c:numCache>
                  <c:formatCode>General</c:formatCode>
                  <c:ptCount val="8"/>
                  <c:pt idx="0">
                    <c:v>0.19677875231364084</c:v>
                  </c:pt>
                  <c:pt idx="1">
                    <c:v>0.2264387813836759</c:v>
                  </c:pt>
                  <c:pt idx="2">
                    <c:v>0.25811412785351706</c:v>
                  </c:pt>
                  <c:pt idx="3">
                    <c:v>0.30846402717311072</c:v>
                  </c:pt>
                  <c:pt idx="4">
                    <c:v>0.34480920753872013</c:v>
                  </c:pt>
                  <c:pt idx="5">
                    <c:v>0.37658805505293813</c:v>
                  </c:pt>
                  <c:pt idx="6">
                    <c:v>0.39922757666011677</c:v>
                  </c:pt>
                  <c:pt idx="7">
                    <c:v>0.42804092206051436</c:v>
                  </c:pt>
                </c:numCache>
              </c:numRef>
            </c:plus>
            <c:minus>
              <c:numRef>
                <c:f>Data!$H$7:$H$14</c:f>
                <c:numCache>
                  <c:formatCode>General</c:formatCode>
                  <c:ptCount val="8"/>
                  <c:pt idx="0">
                    <c:v>0.19677875231364084</c:v>
                  </c:pt>
                  <c:pt idx="1">
                    <c:v>0.2264387813836759</c:v>
                  </c:pt>
                  <c:pt idx="2">
                    <c:v>0.25811412785351706</c:v>
                  </c:pt>
                  <c:pt idx="3">
                    <c:v>0.30846402717311072</c:v>
                  </c:pt>
                  <c:pt idx="4">
                    <c:v>0.34480920753872013</c:v>
                  </c:pt>
                  <c:pt idx="5">
                    <c:v>0.37658805505293813</c:v>
                  </c:pt>
                  <c:pt idx="6">
                    <c:v>0.39922757666011677</c:v>
                  </c:pt>
                  <c:pt idx="7">
                    <c:v>0.42804092206051436</c:v>
                  </c:pt>
                </c:numCache>
              </c:numRef>
            </c:minus>
            <c:spPr>
              <a:ln w="19050">
                <a:solidFill>
                  <a:schemeClr val="tx2"/>
                </a:solidFill>
              </a:ln>
            </c:spPr>
          </c:errBars>
          <c:xVal>
            <c:numRef>
              <c:f>Data!$A$2:$A$14</c:f>
              <c:numCache>
                <c:formatCode>General</c:formatCode>
                <c:ptCount val="13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44</c:v>
                </c:pt>
                <c:pt idx="10">
                  <c:v>52</c:v>
                </c:pt>
                <c:pt idx="11">
                  <c:v>60</c:v>
                </c:pt>
                <c:pt idx="12">
                  <c:v>68</c:v>
                </c:pt>
              </c:numCache>
            </c:numRef>
          </c:xVal>
          <c:yVal>
            <c:numRef>
              <c:f>Data!$C$2:$C$14</c:f>
              <c:numCache>
                <c:formatCode>General</c:formatCode>
                <c:ptCount val="13"/>
                <c:pt idx="5">
                  <c:v>-10.452170378202892</c:v>
                </c:pt>
                <c:pt idx="6">
                  <c:v>-11.865631646684214</c:v>
                </c:pt>
                <c:pt idx="7">
                  <c:v>-13.163082729712169</c:v>
                </c:pt>
                <c:pt idx="8">
                  <c:v>-15.05968067207036</c:v>
                </c:pt>
                <c:pt idx="9">
                  <c:v>-16.440295492103825</c:v>
                </c:pt>
                <c:pt idx="10">
                  <c:v>-17.233969519618594</c:v>
                </c:pt>
                <c:pt idx="11">
                  <c:v>-17.717672942628276</c:v>
                </c:pt>
                <c:pt idx="12">
                  <c:v>-17.728536666754028</c:v>
                </c:pt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1584-41DF-8972-95028A10A37C}"/>
            </c:ext>
          </c:extLst>
        </c:ser>
        <c:ser>
          <c:idx val="0"/>
          <c:order val="2"/>
          <c:tx>
            <c:strRef>
              <c:f>Data!$D$1</c:f>
              <c:strCache>
                <c:ptCount val="1"/>
                <c:pt idx="0">
                  <c:v>Placebo - IT</c:v>
                </c:pt>
              </c:strCache>
            </c:strRef>
          </c:tx>
          <c:spPr>
            <a:ln w="38100">
              <a:solidFill>
                <a:srgbClr val="939AA7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Data!$J$7:$J$14</c:f>
                <c:numCache>
                  <c:formatCode>General</c:formatCode>
                  <c:ptCount val="8"/>
                  <c:pt idx="0">
                    <c:v>0.30258977569223866</c:v>
                  </c:pt>
                  <c:pt idx="1">
                    <c:v>0.3250155981394478</c:v>
                  </c:pt>
                  <c:pt idx="2">
                    <c:v>0.33752856264463205</c:v>
                  </c:pt>
                  <c:pt idx="3">
                    <c:v>0.38092502261216055</c:v>
                  </c:pt>
                  <c:pt idx="4">
                    <c:v>0.39538075065842104</c:v>
                  </c:pt>
                  <c:pt idx="5">
                    <c:v>0.43006527812504203</c:v>
                  </c:pt>
                  <c:pt idx="6">
                    <c:v>0.45943432420470742</c:v>
                  </c:pt>
                  <c:pt idx="7">
                    <c:v>0.46381096676090383</c:v>
                  </c:pt>
                </c:numCache>
              </c:numRef>
            </c:plus>
            <c:minus>
              <c:numRef>
                <c:f>Data!$J$7:$J$14</c:f>
                <c:numCache>
                  <c:formatCode>General</c:formatCode>
                  <c:ptCount val="8"/>
                  <c:pt idx="0">
                    <c:v>0.30258977569223866</c:v>
                  </c:pt>
                  <c:pt idx="1">
                    <c:v>0.3250155981394478</c:v>
                  </c:pt>
                  <c:pt idx="2">
                    <c:v>0.33752856264463205</c:v>
                  </c:pt>
                  <c:pt idx="3">
                    <c:v>0.38092502261216055</c:v>
                  </c:pt>
                  <c:pt idx="4">
                    <c:v>0.39538075065842104</c:v>
                  </c:pt>
                  <c:pt idx="5">
                    <c:v>0.43006527812504203</c:v>
                  </c:pt>
                  <c:pt idx="6">
                    <c:v>0.45943432420470742</c:v>
                  </c:pt>
                  <c:pt idx="7">
                    <c:v>0.46381096676090383</c:v>
                  </c:pt>
                </c:numCache>
              </c:numRef>
            </c:minus>
            <c:spPr>
              <a:ln w="19050">
                <a:solidFill>
                  <a:srgbClr val="939AA7"/>
                </a:solidFill>
              </a:ln>
            </c:spPr>
          </c:errBars>
          <c:xVal>
            <c:numRef>
              <c:f>Data!$A$2:$A$14</c:f>
              <c:numCache>
                <c:formatCode>General</c:formatCode>
                <c:ptCount val="13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36</c:v>
                </c:pt>
                <c:pt idx="9">
                  <c:v>44</c:v>
                </c:pt>
                <c:pt idx="10">
                  <c:v>52</c:v>
                </c:pt>
                <c:pt idx="11">
                  <c:v>60</c:v>
                </c:pt>
                <c:pt idx="12">
                  <c:v>68</c:v>
                </c:pt>
              </c:numCache>
            </c:numRef>
          </c:xVal>
          <c:yVal>
            <c:numRef>
              <c:f>Data!$D$2:$D$14</c:f>
              <c:numCache>
                <c:formatCode>General</c:formatCode>
                <c:ptCount val="13"/>
                <c:pt idx="5">
                  <c:v>-10.891817397061047</c:v>
                </c:pt>
                <c:pt idx="6">
                  <c:v>-10.368151849027734</c:v>
                </c:pt>
                <c:pt idx="7">
                  <c:v>-9.5976841302894638</c:v>
                </c:pt>
                <c:pt idx="8">
                  <c:v>-8.6115010246945261</c:v>
                </c:pt>
                <c:pt idx="9">
                  <c:v>-7.6216997950392082</c:v>
                </c:pt>
                <c:pt idx="10">
                  <c:v>-7.0324193045691983</c:v>
                </c:pt>
                <c:pt idx="11">
                  <c:v>-6.4568025491495415</c:v>
                </c:pt>
                <c:pt idx="12">
                  <c:v>-5.4475909684319328</c:v>
                </c:pt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1584-41DF-8972-95028A10A37C}"/>
            </c:ext>
          </c:extLst>
        </c:ser>
        <c:ser>
          <c:idx val="5"/>
          <c:order val="3"/>
          <c:tx>
            <c:strRef>
              <c:f>Data!$B$26</c:f>
              <c:strCache>
                <c:ptCount val="1"/>
                <c:pt idx="0">
                  <c:v>Bieg Sema - OT</c:v>
                </c:pt>
              </c:strCache>
            </c:strRef>
          </c:tx>
          <c:spPr>
            <a:ln w="38100">
              <a:solidFill>
                <a:srgbClr val="AAD3D1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Data!$F$27:$F$32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plus>
            <c:minus>
              <c:numRef>
                <c:f>Data!$F$27:$F$32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</c:numCache>
              </c:numRef>
            </c:minus>
            <c:spPr>
              <a:ln w="19050">
                <a:solidFill>
                  <a:srgbClr val="AAD3D1"/>
                </a:solidFill>
              </a:ln>
            </c:spPr>
          </c:errBars>
          <c:xVal>
            <c:numRef>
              <c:f>Data!$A$27:$A$32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Data!$B$27:$B$32</c:f>
              <c:numCache>
                <c:formatCode>General</c:formatCode>
                <c:ptCount val="6"/>
                <c:pt idx="0">
                  <c:v>0</c:v>
                </c:pt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1584-41DF-8972-95028A10A37C}"/>
            </c:ext>
          </c:extLst>
        </c:ser>
        <c:ser>
          <c:idx val="1"/>
          <c:order val="4"/>
          <c:tx>
            <c:strRef>
              <c:f>Data!$C$26</c:f>
              <c:strCache>
                <c:ptCount val="1"/>
                <c:pt idx="0">
                  <c:v>Sema 2,4 mg - OT</c:v>
                </c:pt>
              </c:strCache>
            </c:strRef>
          </c:tx>
          <c:spPr>
            <a:ln w="38100">
              <a:solidFill>
                <a:srgbClr val="6675A3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Data!$H$32:$H$39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Data!$H$32:$H$39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  <c:spPr>
              <a:ln w="19050">
                <a:solidFill>
                  <a:srgbClr val="6675A3"/>
                </a:solidFill>
              </a:ln>
            </c:spPr>
          </c:errBars>
          <c:xVal>
            <c:numRef>
              <c:f>Data!$A$32:$A$39</c:f>
              <c:numCache>
                <c:formatCode>General</c:formatCode>
                <c:ptCount val="8"/>
                <c:pt idx="0">
                  <c:v>20</c:v>
                </c:pt>
                <c:pt idx="1">
                  <c:v>24</c:v>
                </c:pt>
                <c:pt idx="2">
                  <c:v>28</c:v>
                </c:pt>
                <c:pt idx="3">
                  <c:v>36</c:v>
                </c:pt>
                <c:pt idx="4">
                  <c:v>44</c:v>
                </c:pt>
                <c:pt idx="5">
                  <c:v>52</c:v>
                </c:pt>
                <c:pt idx="6">
                  <c:v>60</c:v>
                </c:pt>
                <c:pt idx="7">
                  <c:v>68</c:v>
                </c:pt>
              </c:numCache>
            </c:numRef>
          </c:xVal>
          <c:yVal>
            <c:numRef>
              <c:f>Data!$C$32:$C$39</c:f>
              <c:numCache>
                <c:formatCode>General</c:formatCode>
                <c:ptCount val="8"/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1584-41DF-8972-95028A10A37C}"/>
            </c:ext>
          </c:extLst>
        </c:ser>
        <c:ser>
          <c:idx val="3"/>
          <c:order val="5"/>
          <c:tx>
            <c:strRef>
              <c:f>Data!$D$26</c:f>
              <c:strCache>
                <c:ptCount val="1"/>
                <c:pt idx="0">
                  <c:v>Placebo - OT</c:v>
                </c:pt>
              </c:strCache>
            </c:strRef>
          </c:tx>
          <c:spPr>
            <a:ln w="38100">
              <a:solidFill>
                <a:srgbClr val="C4C8CF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Data!$J$32:$J$39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Data!$J$32:$J$39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  <c:spPr>
              <a:ln w="19050">
                <a:solidFill>
                  <a:srgbClr val="C4C8CF"/>
                </a:solidFill>
              </a:ln>
            </c:spPr>
          </c:errBars>
          <c:xVal>
            <c:numRef>
              <c:f>Data!$A$32:$A$39</c:f>
              <c:numCache>
                <c:formatCode>General</c:formatCode>
                <c:ptCount val="8"/>
                <c:pt idx="0">
                  <c:v>20</c:v>
                </c:pt>
                <c:pt idx="1">
                  <c:v>24</c:v>
                </c:pt>
                <c:pt idx="2">
                  <c:v>28</c:v>
                </c:pt>
                <c:pt idx="3">
                  <c:v>36</c:v>
                </c:pt>
                <c:pt idx="4">
                  <c:v>44</c:v>
                </c:pt>
                <c:pt idx="5">
                  <c:v>52</c:v>
                </c:pt>
                <c:pt idx="6">
                  <c:v>60</c:v>
                </c:pt>
                <c:pt idx="7">
                  <c:v>68</c:v>
                </c:pt>
              </c:numCache>
            </c:numRef>
          </c:xVal>
          <c:yVal>
            <c:numRef>
              <c:f>Data!$D$32:$D$39</c:f>
              <c:numCache>
                <c:formatCode>General</c:formatCode>
                <c:ptCount val="8"/>
              </c:numCache>
            </c:numRef>
          </c:y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1584-41DF-8972-95028A10A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757568"/>
        <c:axId val="603767552"/>
      </c:scatterChart>
      <c:valAx>
        <c:axId val="603757568"/>
        <c:scaling>
          <c:orientation val="minMax"/>
          <c:max val="68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 cap="sq">
            <a:solidFill>
              <a:srgbClr val="001965"/>
            </a:solidFill>
          </a:ln>
        </c:spPr>
        <c:txPr>
          <a:bodyPr/>
          <a:lstStyle/>
          <a:p>
            <a:pPr>
              <a:defRPr sz="700"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defRPr>
            </a:pPr>
            <a:endParaRPr lang="pl-PL"/>
          </a:p>
        </c:txPr>
        <c:crossAx val="603767552"/>
        <c:crossesAt val="-20"/>
        <c:crossBetween val="midCat"/>
        <c:majorUnit val="34"/>
      </c:valAx>
      <c:valAx>
        <c:axId val="603767552"/>
        <c:scaling>
          <c:orientation val="minMax"/>
          <c:max val="0"/>
          <c:min val="-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 cap="sq">
            <a:solidFill>
              <a:srgbClr val="001965"/>
            </a:solidFill>
          </a:ln>
        </c:spPr>
        <c:txPr>
          <a:bodyPr/>
          <a:lstStyle/>
          <a:p>
            <a:pPr>
              <a:defRPr sz="800"/>
            </a:pPr>
            <a:endParaRPr lang="pl-PL"/>
          </a:p>
        </c:txPr>
        <c:crossAx val="603757568"/>
        <c:crossesAt val="-4"/>
        <c:crossBetween val="midCat"/>
        <c:majorUnit val="4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50" b="0">
          <a:solidFill>
            <a:schemeClr val="tx2"/>
          </a:solidFill>
        </a:defRPr>
      </a:pPr>
      <a:endParaRPr lang="pl-PL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3755697356426"/>
          <c:y val="7.8360189224254237E-2"/>
          <c:w val="0.84246798574377357"/>
          <c:h val="0.74121895768280621"/>
        </c:manualLayout>
      </c:layout>
      <c:scatterChart>
        <c:scatterStyle val="lineMarker"/>
        <c:varyColors val="0"/>
        <c:ser>
          <c:idx val="2"/>
          <c:order val="0"/>
          <c:tx>
            <c:strRef>
              <c:f>Data!$B$2</c:f>
              <c:strCache>
                <c:ptCount val="1"/>
                <c:pt idx="0">
                  <c:v>Sema 2,4 mg - IT</c:v>
                </c:pt>
              </c:strCache>
            </c:strRef>
          </c:tx>
          <c:spPr>
            <a:ln w="19050">
              <a:solidFill>
                <a:srgbClr val="001965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Data!$E$3:$E$19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0.13453994584300777</c:v>
                  </c:pt>
                  <c:pt idx="2">
                    <c:v>0.19833457117738199</c:v>
                  </c:pt>
                  <c:pt idx="3">
                    <c:v>0.25483871365871813</c:v>
                  </c:pt>
                  <c:pt idx="4">
                    <c:v>0.31635250074657584</c:v>
                  </c:pt>
                  <c:pt idx="5">
                    <c:v>0.38727973058117215</c:v>
                  </c:pt>
                  <c:pt idx="6">
                    <c:v>0.51650296234773752</c:v>
                  </c:pt>
                  <c:pt idx="7">
                    <c:v>0.61611568998127764</c:v>
                  </c:pt>
                  <c:pt idx="8">
                    <c:v>0.68322574255157953</c:v>
                  </c:pt>
                  <c:pt idx="9">
                    <c:v>0.76562448653744364</c:v>
                  </c:pt>
                  <c:pt idx="10">
                    <c:v>0.83357476752354265</c:v>
                  </c:pt>
                  <c:pt idx="11">
                    <c:v>1.035758569756343</c:v>
                  </c:pt>
                  <c:pt idx="12">
                    <c:v>1.0985291965908361</c:v>
                  </c:pt>
                  <c:pt idx="13">
                    <c:v>0.96325345388063877</c:v>
                  </c:pt>
                  <c:pt idx="14">
                    <c:v>0.9790941075255315</c:v>
                  </c:pt>
                  <c:pt idx="15">
                    <c:v>1.0393594010266147</c:v>
                  </c:pt>
                  <c:pt idx="16">
                    <c:v>1.0269244503895298</c:v>
                  </c:pt>
                </c:numCache>
              </c:numRef>
            </c:plus>
            <c:minus>
              <c:numRef>
                <c:f>Data!$E$3:$E$19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0.13453994584300777</c:v>
                  </c:pt>
                  <c:pt idx="2">
                    <c:v>0.19833457117738199</c:v>
                  </c:pt>
                  <c:pt idx="3">
                    <c:v>0.25483871365871813</c:v>
                  </c:pt>
                  <c:pt idx="4">
                    <c:v>0.31635250074657584</c:v>
                  </c:pt>
                  <c:pt idx="5">
                    <c:v>0.38727973058117215</c:v>
                  </c:pt>
                  <c:pt idx="6">
                    <c:v>0.51650296234773752</c:v>
                  </c:pt>
                  <c:pt idx="7">
                    <c:v>0.61611568998127764</c:v>
                  </c:pt>
                  <c:pt idx="8">
                    <c:v>0.68322574255157953</c:v>
                  </c:pt>
                  <c:pt idx="9">
                    <c:v>0.76562448653744364</c:v>
                  </c:pt>
                  <c:pt idx="10">
                    <c:v>0.83357476752354265</c:v>
                  </c:pt>
                  <c:pt idx="11">
                    <c:v>1.035758569756343</c:v>
                  </c:pt>
                  <c:pt idx="12">
                    <c:v>1.0985291965908361</c:v>
                  </c:pt>
                  <c:pt idx="13">
                    <c:v>0.96325345388063877</c:v>
                  </c:pt>
                  <c:pt idx="14">
                    <c:v>0.9790941075255315</c:v>
                  </c:pt>
                  <c:pt idx="15">
                    <c:v>1.0393594010266147</c:v>
                  </c:pt>
                  <c:pt idx="16">
                    <c:v>1.0269244503895298</c:v>
                  </c:pt>
                </c:numCache>
              </c:numRef>
            </c:minus>
            <c:spPr>
              <a:ln w="19050">
                <a:solidFill>
                  <a:schemeClr val="tx2"/>
                </a:solidFill>
              </a:ln>
            </c:spPr>
          </c:errBars>
          <c:xVal>
            <c:numRef>
              <c:f>Data!$A$3:$A$19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52</c:v>
                </c:pt>
                <c:pt idx="10">
                  <c:v>60</c:v>
                </c:pt>
                <c:pt idx="11">
                  <c:v>68</c:v>
                </c:pt>
                <c:pt idx="12">
                  <c:v>76</c:v>
                </c:pt>
                <c:pt idx="13">
                  <c:v>84</c:v>
                </c:pt>
                <c:pt idx="14">
                  <c:v>92</c:v>
                </c:pt>
                <c:pt idx="15">
                  <c:v>100</c:v>
                </c:pt>
                <c:pt idx="16">
                  <c:v>104</c:v>
                </c:pt>
              </c:numCache>
            </c:numRef>
          </c:xVal>
          <c:yVal>
            <c:numRef>
              <c:f>Data!$B$3:$B$19</c:f>
              <c:numCache>
                <c:formatCode>General</c:formatCode>
                <c:ptCount val="17"/>
                <c:pt idx="0">
                  <c:v>0</c:v>
                </c:pt>
                <c:pt idx="1">
                  <c:v>-2.2532095712329183</c:v>
                </c:pt>
                <c:pt idx="2">
                  <c:v>-4.0748755586934511</c:v>
                </c:pt>
                <c:pt idx="3">
                  <c:v>-5.8551527631343978</c:v>
                </c:pt>
                <c:pt idx="4">
                  <c:v>-7.7540366133082319</c:v>
                </c:pt>
                <c:pt idx="5">
                  <c:v>-9.6010657503731913</c:v>
                </c:pt>
                <c:pt idx="6">
                  <c:v>-12.014901499243818</c:v>
                </c:pt>
                <c:pt idx="7">
                  <c:v>-13.71723180257697</c:v>
                </c:pt>
                <c:pt idx="8">
                  <c:v>-15.24089713055425</c:v>
                </c:pt>
                <c:pt idx="9">
                  <c:v>-15.799538687378007</c:v>
                </c:pt>
                <c:pt idx="10">
                  <c:v>-16.671377906279478</c:v>
                </c:pt>
                <c:pt idx="11">
                  <c:v>-17.372586301435295</c:v>
                </c:pt>
                <c:pt idx="12">
                  <c:v>-16.108566937594691</c:v>
                </c:pt>
                <c:pt idx="13">
                  <c:v>-16.901718128070868</c:v>
                </c:pt>
                <c:pt idx="14">
                  <c:v>-16.617809292427509</c:v>
                </c:pt>
                <c:pt idx="15">
                  <c:v>-16.608668481173165</c:v>
                </c:pt>
                <c:pt idx="16">
                  <c:v>-15.927319155459136</c:v>
                </c:pt>
              </c:numCache>
            </c:numRef>
          </c:y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3E42-4704-9C7A-80D91B31EB4C}"/>
            </c:ext>
          </c:extLst>
        </c:ser>
        <c:ser>
          <c:idx val="3"/>
          <c:order val="1"/>
          <c:tx>
            <c:v>Sema OT</c:v>
          </c:tx>
          <c:spPr>
            <a:ln w="19050">
              <a:solidFill>
                <a:srgbClr val="6774A4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Data!$E$23:$E$39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0.13453994584300796</c:v>
                  </c:pt>
                  <c:pt idx="2">
                    <c:v>0.20012121627648022</c:v>
                  </c:pt>
                  <c:pt idx="3">
                    <c:v>0.25255135390766992</c:v>
                  </c:pt>
                  <c:pt idx="4">
                    <c:v>0.31668818523013725</c:v>
                  </c:pt>
                  <c:pt idx="5">
                    <c:v>0.38325800072394867</c:v>
                  </c:pt>
                  <c:pt idx="6">
                    <c:v>0.50663938218843763</c:v>
                  </c:pt>
                  <c:pt idx="7">
                    <c:v>0.59242583300362051</c:v>
                  </c:pt>
                  <c:pt idx="8">
                    <c:v>0.66274946532073842</c:v>
                  </c:pt>
                  <c:pt idx="9">
                    <c:v>0.72863901790735297</c:v>
                  </c:pt>
                  <c:pt idx="10">
                    <c:v>0.80679578013533282</c:v>
                  </c:pt>
                  <c:pt idx="11">
                    <c:v>1.0135123884255242</c:v>
                  </c:pt>
                  <c:pt idx="12">
                    <c:v>1.0840623536432652</c:v>
                  </c:pt>
                  <c:pt idx="13">
                    <c:v>0.94957290511084014</c:v>
                  </c:pt>
                  <c:pt idx="14">
                    <c:v>0.97240755762944142</c:v>
                  </c:pt>
                  <c:pt idx="15">
                    <c:v>1.0334645625337102</c:v>
                  </c:pt>
                  <c:pt idx="16">
                    <c:v>1.035364154734441</c:v>
                  </c:pt>
                </c:numCache>
              </c:numRef>
            </c:plus>
            <c:minus>
              <c:numRef>
                <c:f>Data!$E$23:$E$39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0.13453994584300796</c:v>
                  </c:pt>
                  <c:pt idx="2">
                    <c:v>0.20012121627648022</c:v>
                  </c:pt>
                  <c:pt idx="3">
                    <c:v>0.25255135390766992</c:v>
                  </c:pt>
                  <c:pt idx="4">
                    <c:v>0.31668818523013725</c:v>
                  </c:pt>
                  <c:pt idx="5">
                    <c:v>0.38325800072394867</c:v>
                  </c:pt>
                  <c:pt idx="6">
                    <c:v>0.50663938218843763</c:v>
                  </c:pt>
                  <c:pt idx="7">
                    <c:v>0.59242583300362051</c:v>
                  </c:pt>
                  <c:pt idx="8">
                    <c:v>0.66274946532073842</c:v>
                  </c:pt>
                  <c:pt idx="9">
                    <c:v>0.72863901790735297</c:v>
                  </c:pt>
                  <c:pt idx="10">
                    <c:v>0.80679578013533282</c:v>
                  </c:pt>
                  <c:pt idx="11">
                    <c:v>1.0135123884255242</c:v>
                  </c:pt>
                  <c:pt idx="12">
                    <c:v>1.0840623536432652</c:v>
                  </c:pt>
                  <c:pt idx="13">
                    <c:v>0.94957290511084014</c:v>
                  </c:pt>
                  <c:pt idx="14">
                    <c:v>0.97240755762944142</c:v>
                  </c:pt>
                  <c:pt idx="15">
                    <c:v>1.0334645625337102</c:v>
                  </c:pt>
                  <c:pt idx="16">
                    <c:v>1.035364154734441</c:v>
                  </c:pt>
                </c:numCache>
              </c:numRef>
            </c:minus>
            <c:spPr>
              <a:ln w="19050">
                <a:solidFill>
                  <a:srgbClr val="6774A4"/>
                </a:solidFill>
              </a:ln>
            </c:spPr>
          </c:errBars>
          <c:xVal>
            <c:numRef>
              <c:f>Data!$A$23:$A$39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52</c:v>
                </c:pt>
                <c:pt idx="10">
                  <c:v>60</c:v>
                </c:pt>
                <c:pt idx="11">
                  <c:v>68</c:v>
                </c:pt>
                <c:pt idx="12">
                  <c:v>76</c:v>
                </c:pt>
                <c:pt idx="13">
                  <c:v>84</c:v>
                </c:pt>
                <c:pt idx="14">
                  <c:v>92</c:v>
                </c:pt>
                <c:pt idx="15">
                  <c:v>100</c:v>
                </c:pt>
                <c:pt idx="16">
                  <c:v>104</c:v>
                </c:pt>
              </c:numCache>
            </c:numRef>
          </c:xVal>
          <c:yVal>
            <c:numRef>
              <c:f>Data!$B$23:$B$39</c:f>
              <c:numCache>
                <c:formatCode>General</c:formatCode>
                <c:ptCount val="17"/>
                <c:pt idx="0">
                  <c:v>0</c:v>
                </c:pt>
                <c:pt idx="1">
                  <c:v>-2.2532095712329201</c:v>
                </c:pt>
                <c:pt idx="2">
                  <c:v>-4.0944310399905657</c:v>
                </c:pt>
                <c:pt idx="3">
                  <c:v>-5.8999342413254077</c:v>
                </c:pt>
                <c:pt idx="4">
                  <c:v>-7.8215479586315224</c:v>
                </c:pt>
                <c:pt idx="5">
                  <c:v>-9.8532858785618824</c:v>
                </c:pt>
                <c:pt idx="6">
                  <c:v>-12.547220098488419</c:v>
                </c:pt>
                <c:pt idx="7">
                  <c:v>-14.348696417112931</c:v>
                </c:pt>
                <c:pt idx="8">
                  <c:v>-15.822432849123363</c:v>
                </c:pt>
                <c:pt idx="9">
                  <c:v>-16.77975495831744</c:v>
                </c:pt>
                <c:pt idx="10">
                  <c:v>-17.557714678147544</c:v>
                </c:pt>
                <c:pt idx="11">
                  <c:v>-18.076888037224606</c:v>
                </c:pt>
                <c:pt idx="12">
                  <c:v>-16.867664603316008</c:v>
                </c:pt>
                <c:pt idx="13">
                  <c:v>-17.550085254280166</c:v>
                </c:pt>
                <c:pt idx="14">
                  <c:v>-17.460358529887685</c:v>
                </c:pt>
                <c:pt idx="15">
                  <c:v>-17.645192467104984</c:v>
                </c:pt>
                <c:pt idx="16">
                  <c:v>-17.283141466467793</c:v>
                </c:pt>
              </c:numCache>
            </c:numRef>
          </c:y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1-3E42-4704-9C7A-80D91B31EB4C}"/>
            </c:ext>
          </c:extLst>
        </c:ser>
        <c:ser>
          <c:idx val="5"/>
          <c:order val="2"/>
          <c:tx>
            <c:v>Placebo OT</c:v>
          </c:tx>
          <c:spPr>
            <a:ln w="19050">
              <a:solidFill>
                <a:srgbClr val="BFC2CA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Data!$G$23:$G$39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0.15561869601899112</c:v>
                  </c:pt>
                  <c:pt idx="2">
                    <c:v>0.22141046105853882</c:v>
                  </c:pt>
                  <c:pt idx="3">
                    <c:v>0.28747362568532414</c:v>
                  </c:pt>
                  <c:pt idx="4">
                    <c:v>0.33838763540315298</c:v>
                  </c:pt>
                  <c:pt idx="5">
                    <c:v>0.40054720304368163</c:v>
                  </c:pt>
                  <c:pt idx="6">
                    <c:v>0.48925078412112666</c:v>
                  </c:pt>
                  <c:pt idx="7">
                    <c:v>0.55216722279397157</c:v>
                  </c:pt>
                  <c:pt idx="8">
                    <c:v>0.55444537031182095</c:v>
                  </c:pt>
                  <c:pt idx="9">
                    <c:v>0.60003813603482381</c:v>
                  </c:pt>
                  <c:pt idx="10">
                    <c:v>0.67775030362439581</c:v>
                  </c:pt>
                  <c:pt idx="11">
                    <c:v>0.82192746115661119</c:v>
                  </c:pt>
                  <c:pt idx="12">
                    <c:v>0.94258408641595393</c:v>
                  </c:pt>
                  <c:pt idx="13">
                    <c:v>0.81544331220915789</c:v>
                  </c:pt>
                  <c:pt idx="14">
                    <c:v>0.77382404309816477</c:v>
                  </c:pt>
                  <c:pt idx="15">
                    <c:v>0.88035659251025</c:v>
                  </c:pt>
                  <c:pt idx="16">
                    <c:v>0.8282322132637544</c:v>
                  </c:pt>
                </c:numCache>
              </c:numRef>
            </c:plus>
            <c:minus>
              <c:numRef>
                <c:f>Data!$G$23:$G$39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0.15561869601899112</c:v>
                  </c:pt>
                  <c:pt idx="2">
                    <c:v>0.22141046105853882</c:v>
                  </c:pt>
                  <c:pt idx="3">
                    <c:v>0.28747362568532414</c:v>
                  </c:pt>
                  <c:pt idx="4">
                    <c:v>0.33838763540315298</c:v>
                  </c:pt>
                  <c:pt idx="5">
                    <c:v>0.40054720304368163</c:v>
                  </c:pt>
                  <c:pt idx="6">
                    <c:v>0.48925078412112666</c:v>
                  </c:pt>
                  <c:pt idx="7">
                    <c:v>0.55216722279397157</c:v>
                  </c:pt>
                  <c:pt idx="8">
                    <c:v>0.55444537031182095</c:v>
                  </c:pt>
                  <c:pt idx="9">
                    <c:v>0.60003813603482381</c:v>
                  </c:pt>
                  <c:pt idx="10">
                    <c:v>0.67775030362439581</c:v>
                  </c:pt>
                  <c:pt idx="11">
                    <c:v>0.82192746115661119</c:v>
                  </c:pt>
                  <c:pt idx="12">
                    <c:v>0.94258408641595393</c:v>
                  </c:pt>
                  <c:pt idx="13">
                    <c:v>0.81544331220915789</c:v>
                  </c:pt>
                  <c:pt idx="14">
                    <c:v>0.77382404309816477</c:v>
                  </c:pt>
                  <c:pt idx="15">
                    <c:v>0.88035659251025</c:v>
                  </c:pt>
                  <c:pt idx="16">
                    <c:v>0.8282322132637544</c:v>
                  </c:pt>
                </c:numCache>
              </c:numRef>
            </c:minus>
            <c:spPr>
              <a:ln w="19050">
                <a:solidFill>
                  <a:srgbClr val="BFC2CA"/>
                </a:solidFill>
              </a:ln>
            </c:spPr>
          </c:errBars>
          <c:xVal>
            <c:numRef>
              <c:f>Data!$A$23:$A$39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52</c:v>
                </c:pt>
                <c:pt idx="10">
                  <c:v>60</c:v>
                </c:pt>
                <c:pt idx="11">
                  <c:v>68</c:v>
                </c:pt>
                <c:pt idx="12">
                  <c:v>76</c:v>
                </c:pt>
                <c:pt idx="13">
                  <c:v>84</c:v>
                </c:pt>
                <c:pt idx="14">
                  <c:v>92</c:v>
                </c:pt>
                <c:pt idx="15">
                  <c:v>100</c:v>
                </c:pt>
                <c:pt idx="16">
                  <c:v>104</c:v>
                </c:pt>
              </c:numCache>
            </c:numRef>
          </c:xVal>
          <c:yVal>
            <c:numRef>
              <c:f>Data!$C$23:$C$39</c:f>
              <c:numCache>
                <c:formatCode>General</c:formatCode>
                <c:ptCount val="17"/>
                <c:pt idx="0">
                  <c:v>0</c:v>
                </c:pt>
                <c:pt idx="1">
                  <c:v>-0.96596598950965906</c:v>
                </c:pt>
                <c:pt idx="2">
                  <c:v>-1.4044306348880695</c:v>
                </c:pt>
                <c:pt idx="3">
                  <c:v>-1.728732774761323</c:v>
                </c:pt>
                <c:pt idx="4">
                  <c:v>-2.2534498229161675</c:v>
                </c:pt>
                <c:pt idx="5">
                  <c:v>-2.4177949441305127</c:v>
                </c:pt>
                <c:pt idx="6">
                  <c:v>-2.7377695075253468</c:v>
                </c:pt>
                <c:pt idx="7">
                  <c:v>-3.303004462041768</c:v>
                </c:pt>
                <c:pt idx="8">
                  <c:v>-3.4543615198324344</c:v>
                </c:pt>
                <c:pt idx="9">
                  <c:v>-3.4541170472774314</c:v>
                </c:pt>
                <c:pt idx="10">
                  <c:v>-3.4107641473823866</c:v>
                </c:pt>
                <c:pt idx="11">
                  <c:v>-2.7762327434533312</c:v>
                </c:pt>
                <c:pt idx="12">
                  <c:v>-2.6989319021421583</c:v>
                </c:pt>
                <c:pt idx="13">
                  <c:v>-2.7742476280620449</c:v>
                </c:pt>
                <c:pt idx="14">
                  <c:v>-2.2383463281928964</c:v>
                </c:pt>
                <c:pt idx="15">
                  <c:v>-1.9022182992027288</c:v>
                </c:pt>
                <c:pt idx="16">
                  <c:v>-2.0271076157355221</c:v>
                </c:pt>
              </c:numCache>
            </c:numRef>
          </c:y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2-3E42-4704-9C7A-80D91B31EB4C}"/>
            </c:ext>
          </c:extLst>
        </c:ser>
        <c:ser>
          <c:idx val="0"/>
          <c:order val="3"/>
          <c:tx>
            <c:v>Placebo IT</c:v>
          </c:tx>
          <c:spPr>
            <a:ln w="19050">
              <a:solidFill>
                <a:srgbClr val="939AA7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Data!$G$3:$G$19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0.15561869601899103</c:v>
                  </c:pt>
                  <c:pt idx="2">
                    <c:v>0.22019786070543823</c:v>
                  </c:pt>
                  <c:pt idx="3">
                    <c:v>0.28555523710128417</c:v>
                  </c:pt>
                  <c:pt idx="4">
                    <c:v>0.33504293513036698</c:v>
                  </c:pt>
                  <c:pt idx="5">
                    <c:v>0.40173125744853078</c:v>
                  </c:pt>
                  <c:pt idx="6">
                    <c:v>0.47820001883472951</c:v>
                  </c:pt>
                  <c:pt idx="7">
                    <c:v>0.5354822382267983</c:v>
                  </c:pt>
                  <c:pt idx="8">
                    <c:v>0.53586106245616349</c:v>
                  </c:pt>
                  <c:pt idx="9">
                    <c:v>0.56248363891534137</c:v>
                  </c:pt>
                  <c:pt idx="10">
                    <c:v>0.65225143086935589</c:v>
                  </c:pt>
                  <c:pt idx="11">
                    <c:v>0.78918221392623655</c:v>
                  </c:pt>
                  <c:pt idx="12">
                    <c:v>0.87958045144750896</c:v>
                  </c:pt>
                  <c:pt idx="13">
                    <c:v>0.74581738275475074</c:v>
                  </c:pt>
                  <c:pt idx="14">
                    <c:v>0.73846857004930966</c:v>
                  </c:pt>
                  <c:pt idx="15">
                    <c:v>0.8442287829565216</c:v>
                  </c:pt>
                  <c:pt idx="16">
                    <c:v>0.78266340384739275</c:v>
                  </c:pt>
                </c:numCache>
              </c:numRef>
            </c:plus>
            <c:minus>
              <c:numRef>
                <c:f>Data!$G$3:$G$19</c:f>
                <c:numCache>
                  <c:formatCode>General</c:formatCode>
                  <c:ptCount val="17"/>
                  <c:pt idx="0">
                    <c:v>0</c:v>
                  </c:pt>
                  <c:pt idx="1">
                    <c:v>0.15561869601899103</c:v>
                  </c:pt>
                  <c:pt idx="2">
                    <c:v>0.22019786070543823</c:v>
                  </c:pt>
                  <c:pt idx="3">
                    <c:v>0.28555523710128417</c:v>
                  </c:pt>
                  <c:pt idx="4">
                    <c:v>0.33504293513036698</c:v>
                  </c:pt>
                  <c:pt idx="5">
                    <c:v>0.40173125744853078</c:v>
                  </c:pt>
                  <c:pt idx="6">
                    <c:v>0.47820001883472951</c:v>
                  </c:pt>
                  <c:pt idx="7">
                    <c:v>0.5354822382267983</c:v>
                  </c:pt>
                  <c:pt idx="8">
                    <c:v>0.53586106245616349</c:v>
                  </c:pt>
                  <c:pt idx="9">
                    <c:v>0.56248363891534137</c:v>
                  </c:pt>
                  <c:pt idx="10">
                    <c:v>0.65225143086935589</c:v>
                  </c:pt>
                  <c:pt idx="11">
                    <c:v>0.78918221392623655</c:v>
                  </c:pt>
                  <c:pt idx="12">
                    <c:v>0.87958045144750896</c:v>
                  </c:pt>
                  <c:pt idx="13">
                    <c:v>0.74581738275475074</c:v>
                  </c:pt>
                  <c:pt idx="14">
                    <c:v>0.73846857004930966</c:v>
                  </c:pt>
                  <c:pt idx="15">
                    <c:v>0.8442287829565216</c:v>
                  </c:pt>
                  <c:pt idx="16">
                    <c:v>0.78266340384739275</c:v>
                  </c:pt>
                </c:numCache>
              </c:numRef>
            </c:minus>
            <c:spPr>
              <a:ln w="19050">
                <a:solidFill>
                  <a:srgbClr val="939AA7"/>
                </a:solidFill>
              </a:ln>
            </c:spPr>
          </c:errBars>
          <c:xVal>
            <c:numRef>
              <c:f>Data!$A$3:$A$19</c:f>
              <c:numCache>
                <c:formatCode>General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52</c:v>
                </c:pt>
                <c:pt idx="10">
                  <c:v>60</c:v>
                </c:pt>
                <c:pt idx="11">
                  <c:v>68</c:v>
                </c:pt>
                <c:pt idx="12">
                  <c:v>76</c:v>
                </c:pt>
                <c:pt idx="13">
                  <c:v>84</c:v>
                </c:pt>
                <c:pt idx="14">
                  <c:v>92</c:v>
                </c:pt>
                <c:pt idx="15">
                  <c:v>100</c:v>
                </c:pt>
                <c:pt idx="16">
                  <c:v>104</c:v>
                </c:pt>
              </c:numCache>
            </c:numRef>
          </c:xVal>
          <c:yVal>
            <c:numRef>
              <c:f>Data!$C$3:$C$19</c:f>
              <c:numCache>
                <c:formatCode>General</c:formatCode>
                <c:ptCount val="17"/>
                <c:pt idx="0">
                  <c:v>0</c:v>
                </c:pt>
                <c:pt idx="1">
                  <c:v>-0.9659659895096594</c:v>
                </c:pt>
                <c:pt idx="2">
                  <c:v>-1.3927666753156407</c:v>
                </c:pt>
                <c:pt idx="3">
                  <c:v>-1.7230075992003349</c:v>
                </c:pt>
                <c:pt idx="4">
                  <c:v>-2.1694391629633465</c:v>
                </c:pt>
                <c:pt idx="5">
                  <c:v>-2.3042233627925697</c:v>
                </c:pt>
                <c:pt idx="6">
                  <c:v>-2.6187077519742656</c:v>
                </c:pt>
                <c:pt idx="7">
                  <c:v>-3.0721781774390409</c:v>
                </c:pt>
                <c:pt idx="8">
                  <c:v>-3.173839984137274</c:v>
                </c:pt>
                <c:pt idx="9">
                  <c:v>-3.284166708770238</c:v>
                </c:pt>
                <c:pt idx="10">
                  <c:v>-3.3085668979334191</c:v>
                </c:pt>
                <c:pt idx="11">
                  <c:v>-2.7132369617176715</c:v>
                </c:pt>
                <c:pt idx="12">
                  <c:v>-2.4349706711632151</c:v>
                </c:pt>
                <c:pt idx="13">
                  <c:v>-2.9415505463267566</c:v>
                </c:pt>
                <c:pt idx="14">
                  <c:v>-2.2228444069192568</c:v>
                </c:pt>
                <c:pt idx="15">
                  <c:v>-2.0273957510777536</c:v>
                </c:pt>
                <c:pt idx="16">
                  <c:v>-1.8947586368040916</c:v>
                </c:pt>
              </c:numCache>
            </c:numRef>
          </c:y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3-3E42-4704-9C7A-80D91B31E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757568"/>
        <c:axId val="603767552"/>
      </c:scatterChart>
      <c:valAx>
        <c:axId val="603757568"/>
        <c:scaling>
          <c:orientation val="minMax"/>
          <c:max val="10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Czas od randomizacji (tygodnie)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1965"/>
            </a:solidFill>
          </a:ln>
        </c:spPr>
        <c:crossAx val="603767552"/>
        <c:crossesAt val="-20"/>
        <c:crossBetween val="midCat"/>
        <c:majorUnit val="8"/>
        <c:minorUnit val="4"/>
      </c:valAx>
      <c:valAx>
        <c:axId val="603767552"/>
        <c:scaling>
          <c:orientation val="minMax"/>
          <c:max val="0"/>
          <c:min val="-20"/>
        </c:scaling>
        <c:delete val="0"/>
        <c:axPos val="l"/>
        <c:numFmt formatCode="0" sourceLinked="0"/>
        <c:majorTickMark val="out"/>
        <c:minorTickMark val="none"/>
        <c:tickLblPos val="none"/>
        <c:spPr>
          <a:ln w="12700">
            <a:solidFill>
              <a:srgbClr val="001965"/>
            </a:solidFill>
          </a:ln>
        </c:spPr>
        <c:crossAx val="603757568"/>
        <c:crossesAt val="-4"/>
        <c:crossBetween val="midCat"/>
        <c:majorUnit val="4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700" b="0">
          <a:solidFill>
            <a:schemeClr val="tx2"/>
          </a:solidFill>
        </a:defRPr>
      </a:pPr>
      <a:endParaRPr lang="pl-PL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68550965069062E-2"/>
          <c:y val="3.4368602087754566E-2"/>
          <c:w val="0.87298113654627063"/>
          <c:h val="0.83034514572736429"/>
        </c:manualLayout>
      </c:layout>
      <c:scatterChart>
        <c:scatterStyle val="lineMarker"/>
        <c:varyColors val="0"/>
        <c:ser>
          <c:idx val="4"/>
          <c:order val="0"/>
          <c:tx>
            <c:strRef>
              <c:f>Data!$B$1</c:f>
              <c:strCache>
                <c:ptCount val="1"/>
                <c:pt idx="0">
                  <c:v>Sema 2,4 mg - IT</c:v>
                </c:pt>
              </c:strCache>
            </c:strRef>
          </c:tx>
          <c:spPr>
            <a:ln w="19050">
              <a:solidFill>
                <a:srgbClr val="001965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Data!$F$2:$F$14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0.16281484447629646</c:v>
                  </c:pt>
                  <c:pt idx="2">
                    <c:v>0.23598544233117735</c:v>
                  </c:pt>
                  <c:pt idx="3">
                    <c:v>0.30502889623326546</c:v>
                  </c:pt>
                  <c:pt idx="4">
                    <c:v>0.39330144311533211</c:v>
                  </c:pt>
                  <c:pt idx="5">
                    <c:v>0.50723687109192461</c:v>
                  </c:pt>
                  <c:pt idx="6">
                    <c:v>0.74340206673825548</c:v>
                  </c:pt>
                  <c:pt idx="7">
                    <c:v>0.74733618116298928</c:v>
                  </c:pt>
                  <c:pt idx="8">
                    <c:v>0.74369855943723806</c:v>
                  </c:pt>
                  <c:pt idx="9">
                    <c:v>0.8456358468717351</c:v>
                  </c:pt>
                  <c:pt idx="10">
                    <c:v>0.89893947657858675</c:v>
                  </c:pt>
                  <c:pt idx="11">
                    <c:v>1.0301312428029377</c:v>
                  </c:pt>
                  <c:pt idx="12">
                    <c:v>0.97066016540310684</c:v>
                  </c:pt>
                </c:numCache>
              </c:numRef>
            </c:plus>
            <c:minus>
              <c:numRef>
                <c:f>Data!$F$2:$F$14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0.16281484447629646</c:v>
                  </c:pt>
                  <c:pt idx="2">
                    <c:v>0.23598544233117735</c:v>
                  </c:pt>
                  <c:pt idx="3">
                    <c:v>0.30502889623326546</c:v>
                  </c:pt>
                  <c:pt idx="4">
                    <c:v>0.39330144311533211</c:v>
                  </c:pt>
                  <c:pt idx="5">
                    <c:v>0.50723687109192461</c:v>
                  </c:pt>
                  <c:pt idx="6">
                    <c:v>0.74340206673825548</c:v>
                  </c:pt>
                  <c:pt idx="7">
                    <c:v>0.74733618116298928</c:v>
                  </c:pt>
                  <c:pt idx="8">
                    <c:v>0.74369855943723806</c:v>
                  </c:pt>
                  <c:pt idx="9">
                    <c:v>0.8456358468717351</c:v>
                  </c:pt>
                  <c:pt idx="10">
                    <c:v>0.89893947657858675</c:v>
                  </c:pt>
                  <c:pt idx="11">
                    <c:v>1.0301312428029377</c:v>
                  </c:pt>
                  <c:pt idx="12">
                    <c:v>0.97066016540310684</c:v>
                  </c:pt>
                </c:numCache>
              </c:numRef>
            </c:minus>
            <c:spPr>
              <a:ln w="19050">
                <a:solidFill>
                  <a:srgbClr val="001965"/>
                </a:solidFill>
              </a:ln>
            </c:spPr>
          </c:errBars>
          <c:xVal>
            <c:numRef>
              <c:f>Data!$A$2:$A$14</c:f>
              <c:numCache>
                <c:formatCode>General</c:formatCode>
                <c:ptCount val="13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50</c:v>
                </c:pt>
                <c:pt idx="10">
                  <c:v>56</c:v>
                </c:pt>
                <c:pt idx="11">
                  <c:v>62</c:v>
                </c:pt>
                <c:pt idx="12">
                  <c:v>68</c:v>
                </c:pt>
              </c:numCache>
            </c:numRef>
          </c:xVal>
          <c:yVal>
            <c:numRef>
              <c:f>Data!$B$2:$B$14</c:f>
              <c:numCache>
                <c:formatCode>General</c:formatCode>
                <c:ptCount val="13"/>
                <c:pt idx="0">
                  <c:v>0</c:v>
                </c:pt>
                <c:pt idx="1">
                  <c:v>-2.2937355254888723</c:v>
                </c:pt>
                <c:pt idx="2">
                  <c:v>-4.4197739184384819</c:v>
                </c:pt>
                <c:pt idx="3">
                  <c:v>-6.3905474016288792</c:v>
                </c:pt>
                <c:pt idx="4">
                  <c:v>-8.1423849817047067</c:v>
                </c:pt>
                <c:pt idx="5">
                  <c:v>-9.7997685640234931</c:v>
                </c:pt>
                <c:pt idx="6">
                  <c:v>-12.61412824710972</c:v>
                </c:pt>
                <c:pt idx="7">
                  <c:v>-13.700862092335486</c:v>
                </c:pt>
                <c:pt idx="8">
                  <c:v>-14.845216611201751</c:v>
                </c:pt>
                <c:pt idx="9">
                  <c:v>-15.30755826438199</c:v>
                </c:pt>
                <c:pt idx="10">
                  <c:v>-16.170883179803766</c:v>
                </c:pt>
                <c:pt idx="11">
                  <c:v>-16.620886347212174</c:v>
                </c:pt>
                <c:pt idx="12">
                  <c:v>-16.351171519701929</c:v>
                </c:pt>
              </c:numCache>
            </c:numRef>
          </c:y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7473-4820-89C4-886B229E469A}"/>
            </c:ext>
          </c:extLst>
        </c:ser>
        <c:ser>
          <c:idx val="2"/>
          <c:order val="1"/>
          <c:tx>
            <c:strRef>
              <c:f>Data!$C$1</c:f>
              <c:strCache>
                <c:ptCount val="1"/>
                <c:pt idx="0">
                  <c:v>Lira 3,0 mg - IT</c:v>
                </c:pt>
              </c:strCache>
            </c:strRef>
          </c:tx>
          <c:spPr>
            <a:ln w="19050">
              <a:solidFill>
                <a:srgbClr val="EAAB0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Data!$H$2:$H$14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-0.15846695847542058</c:v>
                  </c:pt>
                  <c:pt idx="2">
                    <c:v>-0.21873258704461573</c:v>
                  </c:pt>
                  <c:pt idx="3">
                    <c:v>-0.27351139858735962</c:v>
                  </c:pt>
                  <c:pt idx="4">
                    <c:v>-0.35586675204080631</c:v>
                  </c:pt>
                  <c:pt idx="5">
                    <c:v>-0.40871933998356624</c:v>
                  </c:pt>
                  <c:pt idx="6">
                    <c:v>-0.58086989875387918</c:v>
                  </c:pt>
                  <c:pt idx="7">
                    <c:v>-0.56276418777355985</c:v>
                  </c:pt>
                  <c:pt idx="8">
                    <c:v>-0.63311133656972274</c:v>
                  </c:pt>
                  <c:pt idx="9">
                    <c:v>-0.68113444762263242</c:v>
                  </c:pt>
                  <c:pt idx="10">
                    <c:v>-0.65384008138539595</c:v>
                  </c:pt>
                  <c:pt idx="11">
                    <c:v>-0.72804625991743066</c:v>
                  </c:pt>
                  <c:pt idx="12">
                    <c:v>-0.70839454159450899</c:v>
                  </c:pt>
                </c:numCache>
              </c:numRef>
            </c:plus>
            <c:minus>
              <c:numRef>
                <c:f>Data!$H$2:$H$14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-0.15846695847542058</c:v>
                  </c:pt>
                  <c:pt idx="2">
                    <c:v>-0.21873258704461573</c:v>
                  </c:pt>
                  <c:pt idx="3">
                    <c:v>-0.27351139858735962</c:v>
                  </c:pt>
                  <c:pt idx="4">
                    <c:v>-0.35586675204080631</c:v>
                  </c:pt>
                  <c:pt idx="5">
                    <c:v>-0.40871933998356624</c:v>
                  </c:pt>
                  <c:pt idx="6">
                    <c:v>-0.58086989875387918</c:v>
                  </c:pt>
                  <c:pt idx="7">
                    <c:v>-0.56276418777355985</c:v>
                  </c:pt>
                  <c:pt idx="8">
                    <c:v>-0.63311133656972274</c:v>
                  </c:pt>
                  <c:pt idx="9">
                    <c:v>-0.68113444762263242</c:v>
                  </c:pt>
                  <c:pt idx="10">
                    <c:v>-0.65384008138539595</c:v>
                  </c:pt>
                  <c:pt idx="11">
                    <c:v>-0.72804625991743066</c:v>
                  </c:pt>
                  <c:pt idx="12">
                    <c:v>-0.70839454159450899</c:v>
                  </c:pt>
                </c:numCache>
              </c:numRef>
            </c:minus>
            <c:spPr>
              <a:ln w="19050">
                <a:solidFill>
                  <a:srgbClr val="EAAB00"/>
                </a:solidFill>
              </a:ln>
            </c:spPr>
          </c:errBars>
          <c:xVal>
            <c:numRef>
              <c:f>Data!$A$2:$A$14</c:f>
              <c:numCache>
                <c:formatCode>General</c:formatCode>
                <c:ptCount val="13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50</c:v>
                </c:pt>
                <c:pt idx="10">
                  <c:v>56</c:v>
                </c:pt>
                <c:pt idx="11">
                  <c:v>62</c:v>
                </c:pt>
                <c:pt idx="12">
                  <c:v>68</c:v>
                </c:pt>
              </c:numCache>
            </c:numRef>
          </c:xVal>
          <c:yVal>
            <c:numRef>
              <c:f>Data!$C$2:$C$14</c:f>
              <c:numCache>
                <c:formatCode>General</c:formatCode>
                <c:ptCount val="13"/>
                <c:pt idx="0">
                  <c:v>0</c:v>
                </c:pt>
                <c:pt idx="1">
                  <c:v>-3.3831396243985083</c:v>
                </c:pt>
                <c:pt idx="2">
                  <c:v>-4.5314096869038956</c:v>
                </c:pt>
                <c:pt idx="3">
                  <c:v>-5.4523970149837666</c:v>
                </c:pt>
                <c:pt idx="4">
                  <c:v>-6.4329614540255031</c:v>
                </c:pt>
                <c:pt idx="5">
                  <c:v>-7.0558566696092297</c:v>
                </c:pt>
                <c:pt idx="6">
                  <c:v>-7.4224959685798888</c:v>
                </c:pt>
                <c:pt idx="7">
                  <c:v>-7.9132429086581464</c:v>
                </c:pt>
                <c:pt idx="8">
                  <c:v>-7.735417192706791</c:v>
                </c:pt>
                <c:pt idx="9">
                  <c:v>-7.5642401486379569</c:v>
                </c:pt>
                <c:pt idx="10">
                  <c:v>-7.7038494764839482</c:v>
                </c:pt>
                <c:pt idx="11">
                  <c:v>-6.4864597701806224</c:v>
                </c:pt>
                <c:pt idx="12">
                  <c:v>-6.433323215213318</c:v>
                </c:pt>
              </c:numCache>
            </c:numRef>
          </c:y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1-7473-4820-89C4-886B229E469A}"/>
            </c:ext>
          </c:extLst>
        </c:ser>
        <c:ser>
          <c:idx val="0"/>
          <c:order val="2"/>
          <c:tx>
            <c:strRef>
              <c:f>Data!$D$1</c:f>
              <c:strCache>
                <c:ptCount val="1"/>
                <c:pt idx="0">
                  <c:v>Placebo - IT</c:v>
                </c:pt>
              </c:strCache>
            </c:strRef>
          </c:tx>
          <c:spPr>
            <a:ln w="19050">
              <a:solidFill>
                <a:srgbClr val="939AA7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Data!$J$2:$J$14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0.18273105736871131</c:v>
                  </c:pt>
                  <c:pt idx="2">
                    <c:v>0.27037442383190591</c:v>
                  </c:pt>
                  <c:pt idx="3">
                    <c:v>0.33414246737268782</c:v>
                  </c:pt>
                  <c:pt idx="4">
                    <c:v>0.4335407221455303</c:v>
                  </c:pt>
                  <c:pt idx="5">
                    <c:v>0.56150346719103794</c:v>
                  </c:pt>
                  <c:pt idx="6">
                    <c:v>0.73966677238012002</c:v>
                  </c:pt>
                  <c:pt idx="7">
                    <c:v>0.65728205113797689</c:v>
                  </c:pt>
                  <c:pt idx="8">
                    <c:v>0.74005839793972328</c:v>
                  </c:pt>
                  <c:pt idx="9">
                    <c:v>0.95700067113916587</c:v>
                  </c:pt>
                  <c:pt idx="10">
                    <c:v>0.89918627189393519</c:v>
                  </c:pt>
                  <c:pt idx="11">
                    <c:v>1.0061395137441358</c:v>
                  </c:pt>
                  <c:pt idx="12">
                    <c:v>0.97145764702904813</c:v>
                  </c:pt>
                </c:numCache>
              </c:numRef>
            </c:plus>
            <c:minus>
              <c:numRef>
                <c:f>Data!$J$2:$J$14</c:f>
                <c:numCache>
                  <c:formatCode>General</c:formatCode>
                  <c:ptCount val="13"/>
                  <c:pt idx="0">
                    <c:v>0</c:v>
                  </c:pt>
                  <c:pt idx="1">
                    <c:v>0.18273105736871131</c:v>
                  </c:pt>
                  <c:pt idx="2">
                    <c:v>0.27037442383190591</c:v>
                  </c:pt>
                  <c:pt idx="3">
                    <c:v>0.33414246737268782</c:v>
                  </c:pt>
                  <c:pt idx="4">
                    <c:v>0.4335407221455303</c:v>
                  </c:pt>
                  <c:pt idx="5">
                    <c:v>0.56150346719103794</c:v>
                  </c:pt>
                  <c:pt idx="6">
                    <c:v>0.73966677238012002</c:v>
                  </c:pt>
                  <c:pt idx="7">
                    <c:v>0.65728205113797689</c:v>
                  </c:pt>
                  <c:pt idx="8">
                    <c:v>0.74005839793972328</c:v>
                  </c:pt>
                  <c:pt idx="9">
                    <c:v>0.95700067113916587</c:v>
                  </c:pt>
                  <c:pt idx="10">
                    <c:v>0.89918627189393519</c:v>
                  </c:pt>
                  <c:pt idx="11">
                    <c:v>1.0061395137441358</c:v>
                  </c:pt>
                  <c:pt idx="12">
                    <c:v>0.97145764702904813</c:v>
                  </c:pt>
                </c:numCache>
              </c:numRef>
            </c:minus>
            <c:spPr>
              <a:ln w="19050">
                <a:solidFill>
                  <a:srgbClr val="939AA7"/>
                </a:solidFill>
              </a:ln>
            </c:spPr>
          </c:errBars>
          <c:xVal>
            <c:numRef>
              <c:f>Data!$A$2:$A$14</c:f>
              <c:numCache>
                <c:formatCode>General</c:formatCode>
                <c:ptCount val="13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28</c:v>
                </c:pt>
                <c:pt idx="7">
                  <c:v>36</c:v>
                </c:pt>
                <c:pt idx="8">
                  <c:v>44</c:v>
                </c:pt>
                <c:pt idx="9">
                  <c:v>50</c:v>
                </c:pt>
                <c:pt idx="10">
                  <c:v>56</c:v>
                </c:pt>
                <c:pt idx="11">
                  <c:v>62</c:v>
                </c:pt>
                <c:pt idx="12">
                  <c:v>68</c:v>
                </c:pt>
              </c:numCache>
            </c:numRef>
          </c:xVal>
          <c:yVal>
            <c:numRef>
              <c:f>Data!$D$2:$D$14</c:f>
              <c:numCache>
                <c:formatCode>General</c:formatCode>
                <c:ptCount val="13"/>
                <c:pt idx="0">
                  <c:v>0</c:v>
                </c:pt>
                <c:pt idx="1">
                  <c:v>-1.1680157932020339</c:v>
                </c:pt>
                <c:pt idx="2">
                  <c:v>-1.6458518009324425</c:v>
                </c:pt>
                <c:pt idx="3">
                  <c:v>-1.9004722056908079</c:v>
                </c:pt>
                <c:pt idx="4">
                  <c:v>-2.0016868078731203</c:v>
                </c:pt>
                <c:pt idx="5">
                  <c:v>-2.8472337745863889</c:v>
                </c:pt>
                <c:pt idx="6">
                  <c:v>-2.6264829561245131</c:v>
                </c:pt>
                <c:pt idx="7">
                  <c:v>-2.3843766813653779</c:v>
                </c:pt>
                <c:pt idx="8">
                  <c:v>-2.4070131318340748</c:v>
                </c:pt>
                <c:pt idx="9">
                  <c:v>-2.1727728498967021</c:v>
                </c:pt>
                <c:pt idx="10">
                  <c:v>-2.6481644532850903</c:v>
                </c:pt>
                <c:pt idx="11">
                  <c:v>-1.7733694659875572</c:v>
                </c:pt>
                <c:pt idx="12">
                  <c:v>-1.5545449357680581</c:v>
                </c:pt>
              </c:numCache>
            </c:numRef>
          </c:y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2-7473-4820-89C4-886B229E4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757568"/>
        <c:axId val="603767552"/>
      </c:scatterChart>
      <c:valAx>
        <c:axId val="603757568"/>
        <c:scaling>
          <c:orientation val="minMax"/>
          <c:max val="68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 cap="sq">
            <a:solidFill>
              <a:srgbClr val="001965"/>
            </a:solidFill>
          </a:ln>
        </c:spPr>
        <c:txPr>
          <a:bodyPr/>
          <a:lstStyle/>
          <a:p>
            <a:pPr>
              <a:defRPr sz="800" b="0"/>
            </a:pPr>
            <a:endParaRPr lang="pl-PL"/>
          </a:p>
        </c:txPr>
        <c:crossAx val="603767552"/>
        <c:crossesAt val="-20"/>
        <c:crossBetween val="midCat"/>
        <c:majorUnit val="34"/>
      </c:valAx>
      <c:valAx>
        <c:axId val="603767552"/>
        <c:scaling>
          <c:orientation val="minMax"/>
          <c:max val="0"/>
          <c:min val="-2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2700" cap="sq">
            <a:solidFill>
              <a:srgbClr val="001965"/>
            </a:solidFill>
          </a:ln>
        </c:spPr>
        <c:txPr>
          <a:bodyPr/>
          <a:lstStyle/>
          <a:p>
            <a:pPr>
              <a:defRPr sz="800" b="0"/>
            </a:pPr>
            <a:endParaRPr lang="pl-PL"/>
          </a:p>
        </c:txPr>
        <c:crossAx val="603757568"/>
        <c:crossesAt val="-4"/>
        <c:crossBetween val="midCat"/>
        <c:majorUnit val="4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300" b="0">
          <a:solidFill>
            <a:schemeClr val="tx2"/>
          </a:solidFill>
        </a:defRPr>
      </a:pPr>
      <a:endParaRPr lang="pl-PL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877303298878856E-2"/>
          <c:y val="3.5396443860858051E-2"/>
          <c:w val="0.89841577036027331"/>
          <c:h val="0.86283235938311065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Średnia Pbo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3"/>
            <c:marker>
              <c:symbol val="triangle"/>
              <c:size val="7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1-BB05-4BC1-9A2F-B699BADF6159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Sheet1!$G$2:$G$4</c:f>
                <c:numCache>
                  <c:formatCode>General</c:formatCode>
                  <c:ptCount val="3"/>
                  <c:pt idx="1">
                    <c:v>3.3097832130000011</c:v>
                  </c:pt>
                  <c:pt idx="2">
                    <c:v>3.9897685389999999</c:v>
                  </c:pt>
                </c:numCache>
              </c:numRef>
            </c:plus>
            <c:minus>
              <c:numRef>
                <c:f>Sheet1!$F$2:$F$4</c:f>
                <c:numCache>
                  <c:formatCode>General</c:formatCode>
                  <c:ptCount val="3"/>
                  <c:pt idx="1">
                    <c:v>3.3097832119999997</c:v>
                  </c:pt>
                  <c:pt idx="2">
                    <c:v>3.9897685359999997</c:v>
                  </c:pt>
                </c:numCache>
              </c:numRef>
            </c:minus>
            <c:spPr>
              <a:noFill/>
              <a:ln w="12700" cap="sq" cmpd="sng" algn="ctr">
                <a:solidFill>
                  <a:schemeClr val="accent6"/>
                </a:solidFill>
                <a:round/>
              </a:ln>
              <a:effectLst/>
            </c:spPr>
          </c:errBars>
          <c:x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52</c:v>
                </c:pt>
              </c:numCache>
            </c:numRef>
          </c:xVal>
          <c:y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5.5383358339999997</c:v>
                </c:pt>
                <c:pt idx="2">
                  <c:v>8.3397777909999995</c:v>
                </c:pt>
              </c:numCache>
            </c:numRef>
          </c:y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2-BB05-4BC1-9A2F-B699BADF6159}"/>
            </c:ext>
          </c:extLst>
        </c:ser>
        <c:ser>
          <c:idx val="0"/>
          <c:order val="1"/>
          <c:tx>
            <c:strRef>
              <c:f>Sheet1!$B$2</c:f>
              <c:strCache>
                <c:ptCount val="1"/>
                <c:pt idx="0">
                  <c:v>0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3"/>
            <c:marker>
              <c:symbol val="square"/>
              <c:size val="6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12700" cap="rnd">
                <a:noFill/>
                <a:round/>
              </a:ln>
              <a:effectLst/>
            </c:spPr>
  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  <c:ext xmlns:c16="http://schemas.microsoft.com/office/drawing/2014/chart" uri="{C3380CC4-5D6E-409C-BE32-E72D297353CC}">
                <c16:uniqueId val="{00000004-BB05-4BC1-9A2F-B699BADF6159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Sheet1!$D$2:$D$4</c:f>
                <c:numCache>
                  <c:formatCode>General</c:formatCode>
                  <c:ptCount val="3"/>
                  <c:pt idx="1">
                    <c:v>3.3534396400000013</c:v>
                  </c:pt>
                  <c:pt idx="2">
                    <c:v>4.0307984899999987</c:v>
                  </c:pt>
                </c:numCache>
              </c:numRef>
            </c:plus>
            <c:minus>
              <c:numRef>
                <c:f>Sheet1!$C$2:$C$4</c:f>
                <c:numCache>
                  <c:formatCode>General</c:formatCode>
                  <c:ptCount val="3"/>
                  <c:pt idx="1">
                    <c:v>3.3534396399999995</c:v>
                  </c:pt>
                  <c:pt idx="2">
                    <c:v>4.0307984800000014</c:v>
                  </c:pt>
                </c:numCache>
              </c:numRef>
            </c:minus>
            <c:spPr>
              <a:noFill/>
              <a:ln w="12700" cap="sq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20</c:v>
                </c:pt>
                <c:pt idx="2">
                  <c:v>52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16.88392215</c:v>
                </c:pt>
                <c:pt idx="2">
                  <c:v>28.982118740000001</c:v>
                </c:pt>
              </c:numCache>
            </c:numRef>
          </c:yVal>
          <c:smooth val="0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5-BB05-4BC1-9A2F-B699BADF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7986680"/>
        <c:axId val="500684352"/>
      </c:scatterChart>
      <c:valAx>
        <c:axId val="497986680"/>
        <c:scaling>
          <c:orientation val="minMax"/>
          <c:max val="52.5"/>
          <c:min val="-4"/>
        </c:scaling>
        <c:delete val="0"/>
        <c:axPos val="b"/>
        <c:numFmt formatCode="#,##0" sourceLinked="0"/>
        <c:majorTickMark val="out"/>
        <c:minorTickMark val="none"/>
        <c:tickLblPos val="low"/>
        <c:spPr>
          <a:noFill/>
          <a:ln w="12700" cap="sq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500684352"/>
        <c:crossesAt val="-4"/>
        <c:crossBetween val="midCat"/>
        <c:majorUnit val="4"/>
      </c:valAx>
      <c:valAx>
        <c:axId val="500684352"/>
        <c:scaling>
          <c:orientation val="minMax"/>
          <c:max val="34"/>
          <c:min val="-4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12700" cap="sq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497986680"/>
        <c:crossesAt val="-4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23193851878121"/>
          <c:y val="0.11460870446369763"/>
          <c:w val="0.77124836781117412"/>
          <c:h val="0.5933802331211272"/>
        </c:manualLayout>
      </c:layout>
      <c:scatterChart>
        <c:scatterStyle val="smoothMarker"/>
        <c:varyColors val="0"/>
        <c:ser>
          <c:idx val="1"/>
          <c:order val="0"/>
          <c:spPr>
            <a:ln w="28575" cap="rnd">
              <a:solidFill>
                <a:srgbClr val="939AA7"/>
              </a:solidFill>
              <a:round/>
            </a:ln>
            <a:effectLst/>
          </c:spPr>
          <c:marker>
            <c:symbol val="none"/>
          </c:marker>
          <c:xVal>
            <c:numRef>
              <c:f>'slide 41 calc CIF'!$P$32:$P$1359</c:f>
              <c:numCache>
                <c:formatCode>0</c:formatCode>
                <c:ptCount val="1328"/>
                <c:pt idx="0">
                  <c:v>0</c:v>
                </c:pt>
                <c:pt idx="1">
                  <c:v>3.2854209445585217E-2</c:v>
                </c:pt>
                <c:pt idx="2">
                  <c:v>6.5708418891170434E-2</c:v>
                </c:pt>
                <c:pt idx="3">
                  <c:v>0.1971252566735113</c:v>
                </c:pt>
                <c:pt idx="4">
                  <c:v>0.2299794661190965</c:v>
                </c:pt>
                <c:pt idx="5">
                  <c:v>0.29568788501026694</c:v>
                </c:pt>
                <c:pt idx="6">
                  <c:v>0.32854209445585214</c:v>
                </c:pt>
                <c:pt idx="7">
                  <c:v>0.3942505133470226</c:v>
                </c:pt>
                <c:pt idx="8">
                  <c:v>0.45995893223819301</c:v>
                </c:pt>
                <c:pt idx="9">
                  <c:v>0.52566735112936347</c:v>
                </c:pt>
                <c:pt idx="10">
                  <c:v>0.65708418891170428</c:v>
                </c:pt>
                <c:pt idx="11">
                  <c:v>0.7227926078028748</c:v>
                </c:pt>
                <c:pt idx="12">
                  <c:v>0.75564681724845995</c:v>
                </c:pt>
                <c:pt idx="13">
                  <c:v>0.85420944558521561</c:v>
                </c:pt>
                <c:pt idx="14">
                  <c:v>0.88706365503080087</c:v>
                </c:pt>
                <c:pt idx="15">
                  <c:v>0.91991786447638602</c:v>
                </c:pt>
                <c:pt idx="16">
                  <c:v>0.95277207392197127</c:v>
                </c:pt>
                <c:pt idx="17">
                  <c:v>0.98562628336755642</c:v>
                </c:pt>
                <c:pt idx="18">
                  <c:v>1.1170431211498972</c:v>
                </c:pt>
                <c:pt idx="19">
                  <c:v>1.215605749486653</c:v>
                </c:pt>
                <c:pt idx="20">
                  <c:v>1.3141683778234086</c:v>
                </c:pt>
                <c:pt idx="21">
                  <c:v>1.3798767967145791</c:v>
                </c:pt>
                <c:pt idx="22">
                  <c:v>1.4784394250513346</c:v>
                </c:pt>
                <c:pt idx="23">
                  <c:v>1.5112936344969199</c:v>
                </c:pt>
                <c:pt idx="24">
                  <c:v>1.5441478439425051</c:v>
                </c:pt>
                <c:pt idx="25">
                  <c:v>1.6098562628336757</c:v>
                </c:pt>
                <c:pt idx="26">
                  <c:v>1.6427104722792607</c:v>
                </c:pt>
                <c:pt idx="27">
                  <c:v>1.675564681724846</c:v>
                </c:pt>
                <c:pt idx="28">
                  <c:v>1.7084188911704312</c:v>
                </c:pt>
                <c:pt idx="29">
                  <c:v>1.7412731006160165</c:v>
                </c:pt>
                <c:pt idx="30">
                  <c:v>1.839835728952772</c:v>
                </c:pt>
                <c:pt idx="31">
                  <c:v>1.8726899383983573</c:v>
                </c:pt>
                <c:pt idx="32">
                  <c:v>1.9055441478439425</c:v>
                </c:pt>
                <c:pt idx="33">
                  <c:v>2.0041067761806981</c:v>
                </c:pt>
                <c:pt idx="34">
                  <c:v>2.0369609856262834</c:v>
                </c:pt>
                <c:pt idx="35">
                  <c:v>2.0698151950718686</c:v>
                </c:pt>
                <c:pt idx="36">
                  <c:v>2.1026694045174539</c:v>
                </c:pt>
                <c:pt idx="37">
                  <c:v>2.2012320328542097</c:v>
                </c:pt>
                <c:pt idx="38">
                  <c:v>2.2340862422997945</c:v>
                </c:pt>
                <c:pt idx="39">
                  <c:v>2.2669404517453797</c:v>
                </c:pt>
                <c:pt idx="40">
                  <c:v>2.3326488706365502</c:v>
                </c:pt>
                <c:pt idx="41">
                  <c:v>2.3655030800821355</c:v>
                </c:pt>
                <c:pt idx="42">
                  <c:v>2.431211498973306</c:v>
                </c:pt>
                <c:pt idx="43">
                  <c:v>2.4640657084188913</c:v>
                </c:pt>
                <c:pt idx="44">
                  <c:v>2.4969199178644765</c:v>
                </c:pt>
                <c:pt idx="45">
                  <c:v>2.7268993839835729</c:v>
                </c:pt>
                <c:pt idx="46">
                  <c:v>2.8254620123203287</c:v>
                </c:pt>
                <c:pt idx="47">
                  <c:v>2.8583162217659139</c:v>
                </c:pt>
                <c:pt idx="48">
                  <c:v>2.8911704312114992</c:v>
                </c:pt>
                <c:pt idx="49">
                  <c:v>2.9568788501026693</c:v>
                </c:pt>
                <c:pt idx="50">
                  <c:v>2.9897330595482545</c:v>
                </c:pt>
                <c:pt idx="51">
                  <c:v>3.0225872689938398</c:v>
                </c:pt>
                <c:pt idx="52">
                  <c:v>3.055441478439425</c:v>
                </c:pt>
                <c:pt idx="53">
                  <c:v>3.0882956878850103</c:v>
                </c:pt>
                <c:pt idx="54">
                  <c:v>3.1211498973305956</c:v>
                </c:pt>
                <c:pt idx="55">
                  <c:v>3.1868583162217661</c:v>
                </c:pt>
                <c:pt idx="56">
                  <c:v>3.2197125256673513</c:v>
                </c:pt>
                <c:pt idx="57">
                  <c:v>3.2854209445585214</c:v>
                </c:pt>
                <c:pt idx="58">
                  <c:v>3.3182751540041067</c:v>
                </c:pt>
                <c:pt idx="59">
                  <c:v>3.3511293634496919</c:v>
                </c:pt>
                <c:pt idx="60">
                  <c:v>3.3839835728952772</c:v>
                </c:pt>
                <c:pt idx="61">
                  <c:v>3.482546201232033</c:v>
                </c:pt>
                <c:pt idx="62">
                  <c:v>3.5154004106776182</c:v>
                </c:pt>
                <c:pt idx="63">
                  <c:v>3.5811088295687883</c:v>
                </c:pt>
                <c:pt idx="64">
                  <c:v>3.6468172484599588</c:v>
                </c:pt>
                <c:pt idx="65">
                  <c:v>3.7125256673511293</c:v>
                </c:pt>
                <c:pt idx="66">
                  <c:v>3.7453798767967146</c:v>
                </c:pt>
                <c:pt idx="67">
                  <c:v>3.8110882956878851</c:v>
                </c:pt>
                <c:pt idx="68">
                  <c:v>3.8439425051334704</c:v>
                </c:pt>
                <c:pt idx="69">
                  <c:v>3.9096509240246409</c:v>
                </c:pt>
                <c:pt idx="70">
                  <c:v>3.9425051334702257</c:v>
                </c:pt>
                <c:pt idx="71">
                  <c:v>3.9753593429158109</c:v>
                </c:pt>
                <c:pt idx="72">
                  <c:v>4.0082135523613962</c:v>
                </c:pt>
                <c:pt idx="73">
                  <c:v>4.0410677618069819</c:v>
                </c:pt>
                <c:pt idx="74">
                  <c:v>4.0739219712525667</c:v>
                </c:pt>
                <c:pt idx="75">
                  <c:v>4.1067761806981515</c:v>
                </c:pt>
                <c:pt idx="76">
                  <c:v>4.1724845995893221</c:v>
                </c:pt>
                <c:pt idx="77">
                  <c:v>4.2381930184804926</c:v>
                </c:pt>
                <c:pt idx="78">
                  <c:v>4.3367556468172488</c:v>
                </c:pt>
                <c:pt idx="79">
                  <c:v>4.4353182751540041</c:v>
                </c:pt>
                <c:pt idx="80">
                  <c:v>4.4681724845995889</c:v>
                </c:pt>
                <c:pt idx="81">
                  <c:v>4.5010266940451746</c:v>
                </c:pt>
                <c:pt idx="82">
                  <c:v>4.6324435318275157</c:v>
                </c:pt>
                <c:pt idx="83">
                  <c:v>4.6981519507186862</c:v>
                </c:pt>
                <c:pt idx="84">
                  <c:v>4.731006160164271</c:v>
                </c:pt>
                <c:pt idx="85">
                  <c:v>4.7967145790554415</c:v>
                </c:pt>
                <c:pt idx="86">
                  <c:v>4.9609856262833674</c:v>
                </c:pt>
                <c:pt idx="87">
                  <c:v>5.0595482546201236</c:v>
                </c:pt>
                <c:pt idx="88">
                  <c:v>5.1252566735112932</c:v>
                </c:pt>
                <c:pt idx="89">
                  <c:v>5.2566735112936342</c:v>
                </c:pt>
                <c:pt idx="90">
                  <c:v>5.28952772073922</c:v>
                </c:pt>
                <c:pt idx="91">
                  <c:v>5.420944558521561</c:v>
                </c:pt>
                <c:pt idx="92">
                  <c:v>5.4866529774127306</c:v>
                </c:pt>
                <c:pt idx="93">
                  <c:v>5.5852156057494868</c:v>
                </c:pt>
                <c:pt idx="94">
                  <c:v>5.6837782340862422</c:v>
                </c:pt>
                <c:pt idx="95">
                  <c:v>5.7494866529774127</c:v>
                </c:pt>
                <c:pt idx="96">
                  <c:v>5.7823408624229984</c:v>
                </c:pt>
                <c:pt idx="97">
                  <c:v>5.8151950718685832</c:v>
                </c:pt>
                <c:pt idx="98">
                  <c:v>5.848049281314168</c:v>
                </c:pt>
                <c:pt idx="99">
                  <c:v>5.8809034907597537</c:v>
                </c:pt>
                <c:pt idx="100">
                  <c:v>5.9137577002053385</c:v>
                </c:pt>
                <c:pt idx="101">
                  <c:v>5.9466119096509242</c:v>
                </c:pt>
                <c:pt idx="102">
                  <c:v>6.0123203285420947</c:v>
                </c:pt>
                <c:pt idx="103">
                  <c:v>6.0451745379876796</c:v>
                </c:pt>
                <c:pt idx="104">
                  <c:v>6.1108829568788501</c:v>
                </c:pt>
                <c:pt idx="105">
                  <c:v>6.1437371663244349</c:v>
                </c:pt>
                <c:pt idx="106">
                  <c:v>6.1765913757700206</c:v>
                </c:pt>
                <c:pt idx="107">
                  <c:v>6.2094455852156054</c:v>
                </c:pt>
                <c:pt idx="108">
                  <c:v>6.2422997946611911</c:v>
                </c:pt>
                <c:pt idx="109">
                  <c:v>6.3080082135523616</c:v>
                </c:pt>
                <c:pt idx="110">
                  <c:v>6.3408624229979464</c:v>
                </c:pt>
                <c:pt idx="111">
                  <c:v>6.3737166324435321</c:v>
                </c:pt>
                <c:pt idx="112">
                  <c:v>6.406570841889117</c:v>
                </c:pt>
                <c:pt idx="113">
                  <c:v>6.537987679671458</c:v>
                </c:pt>
                <c:pt idx="114">
                  <c:v>6.5708418891170428</c:v>
                </c:pt>
                <c:pt idx="115">
                  <c:v>6.6036960985626285</c:v>
                </c:pt>
                <c:pt idx="116">
                  <c:v>6.669404517453799</c:v>
                </c:pt>
                <c:pt idx="117">
                  <c:v>6.7022587268993838</c:v>
                </c:pt>
                <c:pt idx="118">
                  <c:v>6.9650924024640659</c:v>
                </c:pt>
                <c:pt idx="119">
                  <c:v>7.0308008213552364</c:v>
                </c:pt>
                <c:pt idx="120">
                  <c:v>7.0636550308008212</c:v>
                </c:pt>
                <c:pt idx="121">
                  <c:v>7.0965092402464069</c:v>
                </c:pt>
                <c:pt idx="122">
                  <c:v>7.1622176591375766</c:v>
                </c:pt>
                <c:pt idx="123">
                  <c:v>7.1950718685831623</c:v>
                </c:pt>
                <c:pt idx="124">
                  <c:v>7.2279260780287471</c:v>
                </c:pt>
                <c:pt idx="125">
                  <c:v>7.2607802874743328</c:v>
                </c:pt>
                <c:pt idx="126">
                  <c:v>7.2936344969199176</c:v>
                </c:pt>
                <c:pt idx="127">
                  <c:v>7.3264887063655033</c:v>
                </c:pt>
                <c:pt idx="128">
                  <c:v>7.3593429158110881</c:v>
                </c:pt>
                <c:pt idx="129">
                  <c:v>7.4907597535934292</c:v>
                </c:pt>
                <c:pt idx="130">
                  <c:v>7.5564681724845997</c:v>
                </c:pt>
                <c:pt idx="131">
                  <c:v>7.5893223819301845</c:v>
                </c:pt>
                <c:pt idx="132">
                  <c:v>7.6221765913757702</c:v>
                </c:pt>
                <c:pt idx="133">
                  <c:v>7.6878850102669407</c:v>
                </c:pt>
                <c:pt idx="134">
                  <c:v>7.8193018480492817</c:v>
                </c:pt>
                <c:pt idx="135">
                  <c:v>7.8521560574948666</c:v>
                </c:pt>
                <c:pt idx="136">
                  <c:v>7.9178644763860371</c:v>
                </c:pt>
                <c:pt idx="137">
                  <c:v>7.9507186858316219</c:v>
                </c:pt>
                <c:pt idx="138">
                  <c:v>7.9835728952772076</c:v>
                </c:pt>
                <c:pt idx="139">
                  <c:v>8.1149897330595486</c:v>
                </c:pt>
                <c:pt idx="140">
                  <c:v>8.1478439425051334</c:v>
                </c:pt>
                <c:pt idx="141">
                  <c:v>8.1806981519507183</c:v>
                </c:pt>
                <c:pt idx="142">
                  <c:v>8.2464065708418897</c:v>
                </c:pt>
                <c:pt idx="143">
                  <c:v>8.3121149897330593</c:v>
                </c:pt>
                <c:pt idx="144">
                  <c:v>8.3449691991786441</c:v>
                </c:pt>
                <c:pt idx="145">
                  <c:v>8.4106776180698155</c:v>
                </c:pt>
                <c:pt idx="146">
                  <c:v>8.4763860369609851</c:v>
                </c:pt>
                <c:pt idx="147">
                  <c:v>8.5092402464065717</c:v>
                </c:pt>
                <c:pt idx="148">
                  <c:v>8.5420944558521565</c:v>
                </c:pt>
                <c:pt idx="149">
                  <c:v>8.5749486652977414</c:v>
                </c:pt>
                <c:pt idx="150">
                  <c:v>8.6735112936344976</c:v>
                </c:pt>
                <c:pt idx="151">
                  <c:v>8.772073921971252</c:v>
                </c:pt>
                <c:pt idx="152">
                  <c:v>8.8049281314168386</c:v>
                </c:pt>
                <c:pt idx="153">
                  <c:v>8.8377823408624234</c:v>
                </c:pt>
                <c:pt idx="154">
                  <c:v>8.9691991786447645</c:v>
                </c:pt>
                <c:pt idx="155">
                  <c:v>9.0020533880903493</c:v>
                </c:pt>
                <c:pt idx="156">
                  <c:v>9.0349075975359341</c:v>
                </c:pt>
                <c:pt idx="157">
                  <c:v>9.1006160164271055</c:v>
                </c:pt>
                <c:pt idx="158">
                  <c:v>9.1334702258726903</c:v>
                </c:pt>
                <c:pt idx="159">
                  <c:v>9.2320328542094447</c:v>
                </c:pt>
                <c:pt idx="160">
                  <c:v>9.2648870636550313</c:v>
                </c:pt>
                <c:pt idx="161">
                  <c:v>9.2977412731006162</c:v>
                </c:pt>
                <c:pt idx="162">
                  <c:v>9.330595482546201</c:v>
                </c:pt>
                <c:pt idx="163">
                  <c:v>9.3634496919917858</c:v>
                </c:pt>
                <c:pt idx="164">
                  <c:v>9.5277207392197134</c:v>
                </c:pt>
                <c:pt idx="165">
                  <c:v>9.593429158110883</c:v>
                </c:pt>
                <c:pt idx="166">
                  <c:v>9.7248459958932241</c:v>
                </c:pt>
                <c:pt idx="167">
                  <c:v>9.7577002053388089</c:v>
                </c:pt>
                <c:pt idx="168">
                  <c:v>9.8234086242299803</c:v>
                </c:pt>
                <c:pt idx="169">
                  <c:v>9.8562628336755651</c:v>
                </c:pt>
                <c:pt idx="170">
                  <c:v>9.8891170431211499</c:v>
                </c:pt>
                <c:pt idx="171">
                  <c:v>9.9548254620123195</c:v>
                </c:pt>
                <c:pt idx="172">
                  <c:v>10.053388090349076</c:v>
                </c:pt>
                <c:pt idx="173">
                  <c:v>10.086242299794661</c:v>
                </c:pt>
                <c:pt idx="174">
                  <c:v>10.151950718685832</c:v>
                </c:pt>
                <c:pt idx="175">
                  <c:v>10.250513347022586</c:v>
                </c:pt>
                <c:pt idx="176">
                  <c:v>10.283367556468173</c:v>
                </c:pt>
                <c:pt idx="177">
                  <c:v>10.316221765913758</c:v>
                </c:pt>
                <c:pt idx="178">
                  <c:v>10.381930184804927</c:v>
                </c:pt>
                <c:pt idx="179">
                  <c:v>10.447638603696099</c:v>
                </c:pt>
                <c:pt idx="180">
                  <c:v>10.513347022587268</c:v>
                </c:pt>
                <c:pt idx="181">
                  <c:v>10.546201232032855</c:v>
                </c:pt>
                <c:pt idx="182">
                  <c:v>10.57905544147844</c:v>
                </c:pt>
                <c:pt idx="183">
                  <c:v>10.710472279260781</c:v>
                </c:pt>
                <c:pt idx="184">
                  <c:v>10.743326488706366</c:v>
                </c:pt>
                <c:pt idx="185">
                  <c:v>10.841889117043122</c:v>
                </c:pt>
                <c:pt idx="186">
                  <c:v>10.874743326488707</c:v>
                </c:pt>
                <c:pt idx="187">
                  <c:v>10.907597535934292</c:v>
                </c:pt>
                <c:pt idx="188">
                  <c:v>10.940451745379876</c:v>
                </c:pt>
                <c:pt idx="189">
                  <c:v>10.973305954825461</c:v>
                </c:pt>
                <c:pt idx="190">
                  <c:v>11.039014373716633</c:v>
                </c:pt>
                <c:pt idx="191">
                  <c:v>11.071868583162217</c:v>
                </c:pt>
                <c:pt idx="192">
                  <c:v>11.104722792607802</c:v>
                </c:pt>
                <c:pt idx="193">
                  <c:v>11.137577002053389</c:v>
                </c:pt>
                <c:pt idx="194">
                  <c:v>11.203285420944558</c:v>
                </c:pt>
                <c:pt idx="195">
                  <c:v>11.3347022587269</c:v>
                </c:pt>
                <c:pt idx="196">
                  <c:v>11.400410677618069</c:v>
                </c:pt>
                <c:pt idx="197">
                  <c:v>11.433264887063656</c:v>
                </c:pt>
                <c:pt idx="198">
                  <c:v>11.498973305954825</c:v>
                </c:pt>
                <c:pt idx="199">
                  <c:v>11.53182751540041</c:v>
                </c:pt>
                <c:pt idx="200">
                  <c:v>11.564681724845997</c:v>
                </c:pt>
                <c:pt idx="201">
                  <c:v>11.630390143737166</c:v>
                </c:pt>
                <c:pt idx="202">
                  <c:v>11.663244353182751</c:v>
                </c:pt>
                <c:pt idx="203">
                  <c:v>11.728952772073923</c:v>
                </c:pt>
                <c:pt idx="204">
                  <c:v>11.761806981519507</c:v>
                </c:pt>
                <c:pt idx="205">
                  <c:v>11.860369609856264</c:v>
                </c:pt>
                <c:pt idx="206">
                  <c:v>11.893223819301848</c:v>
                </c:pt>
                <c:pt idx="207">
                  <c:v>11.991786447638603</c:v>
                </c:pt>
                <c:pt idx="208">
                  <c:v>12.123203285420944</c:v>
                </c:pt>
                <c:pt idx="209">
                  <c:v>12.2217659137577</c:v>
                </c:pt>
                <c:pt idx="210">
                  <c:v>12.28747433264887</c:v>
                </c:pt>
                <c:pt idx="211">
                  <c:v>12.353182751540041</c:v>
                </c:pt>
                <c:pt idx="212">
                  <c:v>12.451745379876797</c:v>
                </c:pt>
                <c:pt idx="213">
                  <c:v>12.484599589322382</c:v>
                </c:pt>
                <c:pt idx="214">
                  <c:v>12.517453798767967</c:v>
                </c:pt>
                <c:pt idx="215">
                  <c:v>12.648870636550308</c:v>
                </c:pt>
                <c:pt idx="216">
                  <c:v>12.681724845995893</c:v>
                </c:pt>
                <c:pt idx="217">
                  <c:v>12.845995893223819</c:v>
                </c:pt>
                <c:pt idx="218">
                  <c:v>12.91170431211499</c:v>
                </c:pt>
                <c:pt idx="219">
                  <c:v>12.944558521560575</c:v>
                </c:pt>
                <c:pt idx="220">
                  <c:v>12.97741273100616</c:v>
                </c:pt>
                <c:pt idx="221">
                  <c:v>13.010266940451745</c:v>
                </c:pt>
                <c:pt idx="222">
                  <c:v>13.108829568788501</c:v>
                </c:pt>
                <c:pt idx="223">
                  <c:v>13.141683778234086</c:v>
                </c:pt>
                <c:pt idx="224">
                  <c:v>13.174537987679672</c:v>
                </c:pt>
                <c:pt idx="225">
                  <c:v>13.240246406570842</c:v>
                </c:pt>
                <c:pt idx="226">
                  <c:v>13.338809034907598</c:v>
                </c:pt>
                <c:pt idx="227">
                  <c:v>13.437371663244353</c:v>
                </c:pt>
                <c:pt idx="228">
                  <c:v>13.503080082135524</c:v>
                </c:pt>
                <c:pt idx="229">
                  <c:v>13.535934291581109</c:v>
                </c:pt>
                <c:pt idx="230">
                  <c:v>13.700205338809035</c:v>
                </c:pt>
                <c:pt idx="231">
                  <c:v>13.733059548254619</c:v>
                </c:pt>
                <c:pt idx="232">
                  <c:v>13.798767967145791</c:v>
                </c:pt>
                <c:pt idx="233">
                  <c:v>13.831622176591376</c:v>
                </c:pt>
                <c:pt idx="234">
                  <c:v>13.963039014373717</c:v>
                </c:pt>
                <c:pt idx="235">
                  <c:v>13.995893223819301</c:v>
                </c:pt>
                <c:pt idx="236">
                  <c:v>14.028747433264886</c:v>
                </c:pt>
                <c:pt idx="237">
                  <c:v>14.061601642710473</c:v>
                </c:pt>
                <c:pt idx="238">
                  <c:v>14.094455852156058</c:v>
                </c:pt>
                <c:pt idx="239">
                  <c:v>14.258726899383984</c:v>
                </c:pt>
                <c:pt idx="240">
                  <c:v>14.291581108829568</c:v>
                </c:pt>
                <c:pt idx="241">
                  <c:v>14.35728952772074</c:v>
                </c:pt>
                <c:pt idx="242">
                  <c:v>14.488706365503081</c:v>
                </c:pt>
                <c:pt idx="243">
                  <c:v>14.521560574948666</c:v>
                </c:pt>
                <c:pt idx="244">
                  <c:v>14.620123203285422</c:v>
                </c:pt>
                <c:pt idx="245">
                  <c:v>14.685831622176591</c:v>
                </c:pt>
                <c:pt idx="246">
                  <c:v>14.718685831622176</c:v>
                </c:pt>
                <c:pt idx="247">
                  <c:v>14.751540041067761</c:v>
                </c:pt>
                <c:pt idx="248">
                  <c:v>14.784394250513348</c:v>
                </c:pt>
                <c:pt idx="249">
                  <c:v>14.817248459958932</c:v>
                </c:pt>
                <c:pt idx="250">
                  <c:v>14.882956878850102</c:v>
                </c:pt>
                <c:pt idx="251">
                  <c:v>14.915811088295689</c:v>
                </c:pt>
                <c:pt idx="252">
                  <c:v>14.981519507186858</c:v>
                </c:pt>
                <c:pt idx="253">
                  <c:v>15.014373716632443</c:v>
                </c:pt>
                <c:pt idx="254">
                  <c:v>15.112936344969199</c:v>
                </c:pt>
                <c:pt idx="255">
                  <c:v>15.145790554414784</c:v>
                </c:pt>
                <c:pt idx="256">
                  <c:v>15.211498973305956</c:v>
                </c:pt>
                <c:pt idx="257">
                  <c:v>15.24435318275154</c:v>
                </c:pt>
                <c:pt idx="258">
                  <c:v>15.342915811088295</c:v>
                </c:pt>
                <c:pt idx="259">
                  <c:v>15.441478439425051</c:v>
                </c:pt>
                <c:pt idx="260">
                  <c:v>15.474332648870636</c:v>
                </c:pt>
                <c:pt idx="261">
                  <c:v>15.540041067761807</c:v>
                </c:pt>
                <c:pt idx="262">
                  <c:v>15.572895277207392</c:v>
                </c:pt>
                <c:pt idx="263">
                  <c:v>15.605749486652977</c:v>
                </c:pt>
                <c:pt idx="264">
                  <c:v>15.638603696098563</c:v>
                </c:pt>
                <c:pt idx="265">
                  <c:v>15.704312114989733</c:v>
                </c:pt>
                <c:pt idx="266">
                  <c:v>15.770020533880903</c:v>
                </c:pt>
                <c:pt idx="267">
                  <c:v>15.802874743326489</c:v>
                </c:pt>
                <c:pt idx="268">
                  <c:v>15.835728952772074</c:v>
                </c:pt>
                <c:pt idx="269">
                  <c:v>15.868583162217659</c:v>
                </c:pt>
                <c:pt idx="270">
                  <c:v>15.967145790554415</c:v>
                </c:pt>
                <c:pt idx="271">
                  <c:v>16.032854209445585</c:v>
                </c:pt>
                <c:pt idx="272">
                  <c:v>16.06570841889117</c:v>
                </c:pt>
                <c:pt idx="273">
                  <c:v>16.131416837782339</c:v>
                </c:pt>
                <c:pt idx="274">
                  <c:v>16.164271047227928</c:v>
                </c:pt>
                <c:pt idx="275">
                  <c:v>16.197125256673512</c:v>
                </c:pt>
                <c:pt idx="276">
                  <c:v>16.229979466119097</c:v>
                </c:pt>
                <c:pt idx="277">
                  <c:v>16.262833675564682</c:v>
                </c:pt>
                <c:pt idx="278">
                  <c:v>16.295687885010267</c:v>
                </c:pt>
                <c:pt idx="279">
                  <c:v>16.328542094455852</c:v>
                </c:pt>
                <c:pt idx="280">
                  <c:v>16.361396303901437</c:v>
                </c:pt>
                <c:pt idx="281">
                  <c:v>16.427104722792606</c:v>
                </c:pt>
                <c:pt idx="282">
                  <c:v>16.459958932238195</c:v>
                </c:pt>
                <c:pt idx="283">
                  <c:v>16.558521560574949</c:v>
                </c:pt>
                <c:pt idx="284">
                  <c:v>16.591375770020534</c:v>
                </c:pt>
                <c:pt idx="285">
                  <c:v>16.624229979466119</c:v>
                </c:pt>
                <c:pt idx="286">
                  <c:v>16.657084188911703</c:v>
                </c:pt>
                <c:pt idx="287">
                  <c:v>16.887063655030801</c:v>
                </c:pt>
                <c:pt idx="288">
                  <c:v>16.919917864476385</c:v>
                </c:pt>
                <c:pt idx="289">
                  <c:v>16.985626283367555</c:v>
                </c:pt>
                <c:pt idx="290">
                  <c:v>17.018480492813143</c:v>
                </c:pt>
                <c:pt idx="291">
                  <c:v>17.051334702258728</c:v>
                </c:pt>
                <c:pt idx="292">
                  <c:v>17.117043121149898</c:v>
                </c:pt>
                <c:pt idx="293">
                  <c:v>17.149897330595483</c:v>
                </c:pt>
                <c:pt idx="294">
                  <c:v>17.248459958932237</c:v>
                </c:pt>
                <c:pt idx="295">
                  <c:v>17.31416837782341</c:v>
                </c:pt>
                <c:pt idx="296">
                  <c:v>17.478439425051334</c:v>
                </c:pt>
                <c:pt idx="297">
                  <c:v>17.511293634496919</c:v>
                </c:pt>
                <c:pt idx="298">
                  <c:v>17.544147843942504</c:v>
                </c:pt>
                <c:pt idx="299">
                  <c:v>17.577002053388089</c:v>
                </c:pt>
                <c:pt idx="300">
                  <c:v>17.609856262833677</c:v>
                </c:pt>
                <c:pt idx="301">
                  <c:v>17.675564681724847</c:v>
                </c:pt>
                <c:pt idx="302">
                  <c:v>17.708418891170432</c:v>
                </c:pt>
                <c:pt idx="303">
                  <c:v>17.741273100616016</c:v>
                </c:pt>
                <c:pt idx="304">
                  <c:v>17.774127310061601</c:v>
                </c:pt>
                <c:pt idx="305">
                  <c:v>17.806981519507186</c:v>
                </c:pt>
                <c:pt idx="306">
                  <c:v>17.839835728952771</c:v>
                </c:pt>
                <c:pt idx="307">
                  <c:v>17.905544147843944</c:v>
                </c:pt>
                <c:pt idx="308">
                  <c:v>17.938398357289529</c:v>
                </c:pt>
                <c:pt idx="309">
                  <c:v>17.971252566735114</c:v>
                </c:pt>
                <c:pt idx="310">
                  <c:v>18.004106776180699</c:v>
                </c:pt>
                <c:pt idx="311">
                  <c:v>18.069815195071868</c:v>
                </c:pt>
                <c:pt idx="312">
                  <c:v>18.102669404517453</c:v>
                </c:pt>
                <c:pt idx="313">
                  <c:v>18.168377823408623</c:v>
                </c:pt>
                <c:pt idx="314">
                  <c:v>18.201232032854211</c:v>
                </c:pt>
                <c:pt idx="315">
                  <c:v>18.39835728952772</c:v>
                </c:pt>
                <c:pt idx="316">
                  <c:v>18.431211498973305</c:v>
                </c:pt>
                <c:pt idx="317">
                  <c:v>18.464065708418889</c:v>
                </c:pt>
                <c:pt idx="318">
                  <c:v>18.529774127310063</c:v>
                </c:pt>
                <c:pt idx="319">
                  <c:v>18.694045174537987</c:v>
                </c:pt>
                <c:pt idx="320">
                  <c:v>18.726899383983572</c:v>
                </c:pt>
                <c:pt idx="321">
                  <c:v>18.792607802874745</c:v>
                </c:pt>
                <c:pt idx="322">
                  <c:v>18.82546201232033</c:v>
                </c:pt>
                <c:pt idx="323">
                  <c:v>18.891170431211499</c:v>
                </c:pt>
                <c:pt idx="324">
                  <c:v>18.989733059548254</c:v>
                </c:pt>
                <c:pt idx="325">
                  <c:v>19.022587268993838</c:v>
                </c:pt>
                <c:pt idx="326">
                  <c:v>19.055441478439427</c:v>
                </c:pt>
                <c:pt idx="327">
                  <c:v>19.121149897330596</c:v>
                </c:pt>
                <c:pt idx="328">
                  <c:v>19.186858316221766</c:v>
                </c:pt>
                <c:pt idx="329">
                  <c:v>19.219712525667351</c:v>
                </c:pt>
                <c:pt idx="330">
                  <c:v>19.285420944558521</c:v>
                </c:pt>
                <c:pt idx="331">
                  <c:v>19.318275154004105</c:v>
                </c:pt>
                <c:pt idx="332">
                  <c:v>19.449691991786448</c:v>
                </c:pt>
                <c:pt idx="333">
                  <c:v>19.548254620123203</c:v>
                </c:pt>
                <c:pt idx="334">
                  <c:v>19.613963039014372</c:v>
                </c:pt>
                <c:pt idx="335">
                  <c:v>19.646817248459961</c:v>
                </c:pt>
                <c:pt idx="336">
                  <c:v>19.679671457905545</c:v>
                </c:pt>
                <c:pt idx="337">
                  <c:v>19.71252566735113</c:v>
                </c:pt>
                <c:pt idx="338">
                  <c:v>19.745379876796715</c:v>
                </c:pt>
                <c:pt idx="339">
                  <c:v>19.843942505133469</c:v>
                </c:pt>
                <c:pt idx="340">
                  <c:v>19.942505133470227</c:v>
                </c:pt>
                <c:pt idx="341">
                  <c:v>19.975359342915812</c:v>
                </c:pt>
                <c:pt idx="342">
                  <c:v>20.041067761806982</c:v>
                </c:pt>
                <c:pt idx="343">
                  <c:v>20.073921971252567</c:v>
                </c:pt>
                <c:pt idx="344">
                  <c:v>20.106776180698152</c:v>
                </c:pt>
                <c:pt idx="345">
                  <c:v>20.139630390143736</c:v>
                </c:pt>
                <c:pt idx="346">
                  <c:v>20.205338809034906</c:v>
                </c:pt>
                <c:pt idx="347">
                  <c:v>20.238193018480494</c:v>
                </c:pt>
                <c:pt idx="348">
                  <c:v>20.271047227926079</c:v>
                </c:pt>
                <c:pt idx="349">
                  <c:v>20.336755646817249</c:v>
                </c:pt>
                <c:pt idx="350">
                  <c:v>20.435318275154003</c:v>
                </c:pt>
                <c:pt idx="351">
                  <c:v>20.501026694045173</c:v>
                </c:pt>
                <c:pt idx="352">
                  <c:v>20.566735112936346</c:v>
                </c:pt>
                <c:pt idx="353">
                  <c:v>20.599589322381931</c:v>
                </c:pt>
                <c:pt idx="354">
                  <c:v>20.632443531827516</c:v>
                </c:pt>
                <c:pt idx="355">
                  <c:v>20.6652977412731</c:v>
                </c:pt>
                <c:pt idx="356">
                  <c:v>20.73100616016427</c:v>
                </c:pt>
                <c:pt idx="357">
                  <c:v>20.79671457905544</c:v>
                </c:pt>
                <c:pt idx="358">
                  <c:v>20.829568788501028</c:v>
                </c:pt>
                <c:pt idx="359">
                  <c:v>20.862422997946613</c:v>
                </c:pt>
                <c:pt idx="360">
                  <c:v>20.928131416837783</c:v>
                </c:pt>
                <c:pt idx="361">
                  <c:v>20.960985626283367</c:v>
                </c:pt>
                <c:pt idx="362">
                  <c:v>20.993839835728952</c:v>
                </c:pt>
                <c:pt idx="363">
                  <c:v>21.026694045174537</c:v>
                </c:pt>
                <c:pt idx="364">
                  <c:v>21.059548254620122</c:v>
                </c:pt>
                <c:pt idx="365">
                  <c:v>21.15811088295688</c:v>
                </c:pt>
                <c:pt idx="366">
                  <c:v>21.190965092402465</c:v>
                </c:pt>
                <c:pt idx="367">
                  <c:v>21.223819301848049</c:v>
                </c:pt>
                <c:pt idx="368">
                  <c:v>21.322381930184804</c:v>
                </c:pt>
                <c:pt idx="369">
                  <c:v>21.355236139630389</c:v>
                </c:pt>
                <c:pt idx="370">
                  <c:v>21.388090349075977</c:v>
                </c:pt>
                <c:pt idx="371">
                  <c:v>21.420944558521562</c:v>
                </c:pt>
                <c:pt idx="372">
                  <c:v>21.453798767967147</c:v>
                </c:pt>
                <c:pt idx="373">
                  <c:v>21.552361396303901</c:v>
                </c:pt>
                <c:pt idx="374">
                  <c:v>21.585215605749486</c:v>
                </c:pt>
                <c:pt idx="375">
                  <c:v>21.618069815195071</c:v>
                </c:pt>
                <c:pt idx="376">
                  <c:v>21.749486652977414</c:v>
                </c:pt>
                <c:pt idx="377">
                  <c:v>21.815195071868583</c:v>
                </c:pt>
                <c:pt idx="378">
                  <c:v>21.848049281314168</c:v>
                </c:pt>
                <c:pt idx="379">
                  <c:v>21.880903490759753</c:v>
                </c:pt>
                <c:pt idx="380">
                  <c:v>21.946611909650922</c:v>
                </c:pt>
                <c:pt idx="381">
                  <c:v>21.979466119096511</c:v>
                </c:pt>
                <c:pt idx="382">
                  <c:v>22.012320328542096</c:v>
                </c:pt>
                <c:pt idx="383">
                  <c:v>22.11088295687885</c:v>
                </c:pt>
                <c:pt idx="384">
                  <c:v>22.143737166324435</c:v>
                </c:pt>
                <c:pt idx="385">
                  <c:v>22.275154004106778</c:v>
                </c:pt>
                <c:pt idx="386">
                  <c:v>22.308008213552363</c:v>
                </c:pt>
                <c:pt idx="387">
                  <c:v>22.439425051334702</c:v>
                </c:pt>
                <c:pt idx="388">
                  <c:v>22.472279260780287</c:v>
                </c:pt>
                <c:pt idx="389">
                  <c:v>22.570841889117045</c:v>
                </c:pt>
                <c:pt idx="390">
                  <c:v>22.636550308008214</c:v>
                </c:pt>
                <c:pt idx="391">
                  <c:v>22.669404517453799</c:v>
                </c:pt>
                <c:pt idx="392">
                  <c:v>22.767967145790553</c:v>
                </c:pt>
                <c:pt idx="393">
                  <c:v>22.833675564681723</c:v>
                </c:pt>
                <c:pt idx="394">
                  <c:v>22.866529774127311</c:v>
                </c:pt>
                <c:pt idx="395">
                  <c:v>22.932238193018481</c:v>
                </c:pt>
                <c:pt idx="396">
                  <c:v>22.965092402464066</c:v>
                </c:pt>
                <c:pt idx="397">
                  <c:v>22.997946611909651</c:v>
                </c:pt>
                <c:pt idx="398">
                  <c:v>23.030800821355236</c:v>
                </c:pt>
                <c:pt idx="399">
                  <c:v>23.06365503080082</c:v>
                </c:pt>
                <c:pt idx="400">
                  <c:v>23.227926078028748</c:v>
                </c:pt>
                <c:pt idx="401">
                  <c:v>23.293634496919918</c:v>
                </c:pt>
                <c:pt idx="402">
                  <c:v>23.326488706365502</c:v>
                </c:pt>
                <c:pt idx="403">
                  <c:v>23.392197125256672</c:v>
                </c:pt>
                <c:pt idx="404">
                  <c:v>23.42505133470226</c:v>
                </c:pt>
                <c:pt idx="405">
                  <c:v>23.457905544147845</c:v>
                </c:pt>
                <c:pt idx="406">
                  <c:v>23.49075975359343</c:v>
                </c:pt>
                <c:pt idx="407">
                  <c:v>23.687885010266939</c:v>
                </c:pt>
                <c:pt idx="408">
                  <c:v>23.720739219712527</c:v>
                </c:pt>
                <c:pt idx="409">
                  <c:v>23.753593429158112</c:v>
                </c:pt>
                <c:pt idx="410">
                  <c:v>23.819301848049282</c:v>
                </c:pt>
                <c:pt idx="411">
                  <c:v>23.852156057494867</c:v>
                </c:pt>
                <c:pt idx="412">
                  <c:v>23.885010266940451</c:v>
                </c:pt>
                <c:pt idx="413">
                  <c:v>23.917864476386036</c:v>
                </c:pt>
                <c:pt idx="414">
                  <c:v>23.950718685831621</c:v>
                </c:pt>
                <c:pt idx="415">
                  <c:v>23.983572895277206</c:v>
                </c:pt>
                <c:pt idx="416">
                  <c:v>24.016427104722794</c:v>
                </c:pt>
                <c:pt idx="417">
                  <c:v>24.082135523613964</c:v>
                </c:pt>
                <c:pt idx="418">
                  <c:v>24.114989733059549</c:v>
                </c:pt>
                <c:pt idx="419">
                  <c:v>24.147843942505133</c:v>
                </c:pt>
                <c:pt idx="420">
                  <c:v>24.180698151950718</c:v>
                </c:pt>
                <c:pt idx="421">
                  <c:v>24.213552361396303</c:v>
                </c:pt>
                <c:pt idx="422">
                  <c:v>24.246406570841888</c:v>
                </c:pt>
                <c:pt idx="423">
                  <c:v>24.312114989733061</c:v>
                </c:pt>
                <c:pt idx="424">
                  <c:v>24.4435318275154</c:v>
                </c:pt>
                <c:pt idx="425">
                  <c:v>24.476386036960985</c:v>
                </c:pt>
                <c:pt idx="426">
                  <c:v>24.50924024640657</c:v>
                </c:pt>
                <c:pt idx="427">
                  <c:v>24.542094455852155</c:v>
                </c:pt>
                <c:pt idx="428">
                  <c:v>24.57494866529774</c:v>
                </c:pt>
                <c:pt idx="429">
                  <c:v>24.607802874743328</c:v>
                </c:pt>
                <c:pt idx="430">
                  <c:v>24.640657084188913</c:v>
                </c:pt>
                <c:pt idx="431">
                  <c:v>24.772073921971252</c:v>
                </c:pt>
                <c:pt idx="432">
                  <c:v>24.870636550308006</c:v>
                </c:pt>
                <c:pt idx="433">
                  <c:v>24.903490759753595</c:v>
                </c:pt>
                <c:pt idx="434">
                  <c:v>24.969199178644764</c:v>
                </c:pt>
                <c:pt idx="435">
                  <c:v>25.002053388090349</c:v>
                </c:pt>
                <c:pt idx="436">
                  <c:v>25.034907597535934</c:v>
                </c:pt>
                <c:pt idx="437">
                  <c:v>25.100616016427104</c:v>
                </c:pt>
                <c:pt idx="438">
                  <c:v>25.133470225872689</c:v>
                </c:pt>
                <c:pt idx="439">
                  <c:v>25.199178644763862</c:v>
                </c:pt>
                <c:pt idx="440">
                  <c:v>25.264887063655031</c:v>
                </c:pt>
                <c:pt idx="441">
                  <c:v>25.297741273100616</c:v>
                </c:pt>
                <c:pt idx="442">
                  <c:v>25.330595482546201</c:v>
                </c:pt>
                <c:pt idx="443">
                  <c:v>25.363449691991786</c:v>
                </c:pt>
                <c:pt idx="444">
                  <c:v>25.396303901437371</c:v>
                </c:pt>
                <c:pt idx="445">
                  <c:v>25.429158110882955</c:v>
                </c:pt>
                <c:pt idx="446">
                  <c:v>25.462012320328544</c:v>
                </c:pt>
                <c:pt idx="447">
                  <c:v>25.494866529774129</c:v>
                </c:pt>
                <c:pt idx="448">
                  <c:v>25.527720739219713</c:v>
                </c:pt>
                <c:pt idx="449">
                  <c:v>25.560574948665298</c:v>
                </c:pt>
                <c:pt idx="450">
                  <c:v>25.593429158110883</c:v>
                </c:pt>
                <c:pt idx="451">
                  <c:v>25.626283367556468</c:v>
                </c:pt>
                <c:pt idx="452">
                  <c:v>25.659137577002053</c:v>
                </c:pt>
                <c:pt idx="453">
                  <c:v>25.691991786447637</c:v>
                </c:pt>
                <c:pt idx="454">
                  <c:v>25.724845995893222</c:v>
                </c:pt>
                <c:pt idx="455">
                  <c:v>25.757700205338811</c:v>
                </c:pt>
                <c:pt idx="456">
                  <c:v>25.790554414784395</c:v>
                </c:pt>
                <c:pt idx="457">
                  <c:v>25.82340862422998</c:v>
                </c:pt>
                <c:pt idx="458">
                  <c:v>25.856262833675565</c:v>
                </c:pt>
                <c:pt idx="459">
                  <c:v>25.921971252566735</c:v>
                </c:pt>
                <c:pt idx="460">
                  <c:v>25.95482546201232</c:v>
                </c:pt>
                <c:pt idx="461">
                  <c:v>25.987679671457904</c:v>
                </c:pt>
                <c:pt idx="462">
                  <c:v>26.020533880903489</c:v>
                </c:pt>
                <c:pt idx="463">
                  <c:v>26.053388090349078</c:v>
                </c:pt>
                <c:pt idx="464">
                  <c:v>26.086242299794662</c:v>
                </c:pt>
                <c:pt idx="465">
                  <c:v>26.119096509240247</c:v>
                </c:pt>
                <c:pt idx="466">
                  <c:v>26.151950718685832</c:v>
                </c:pt>
                <c:pt idx="467">
                  <c:v>26.184804928131417</c:v>
                </c:pt>
                <c:pt idx="468">
                  <c:v>26.217659137577002</c:v>
                </c:pt>
                <c:pt idx="469">
                  <c:v>26.250513347022586</c:v>
                </c:pt>
                <c:pt idx="470">
                  <c:v>26.283367556468171</c:v>
                </c:pt>
                <c:pt idx="471">
                  <c:v>26.316221765913756</c:v>
                </c:pt>
                <c:pt idx="472">
                  <c:v>26.349075975359344</c:v>
                </c:pt>
                <c:pt idx="473">
                  <c:v>26.381930184804929</c:v>
                </c:pt>
                <c:pt idx="474">
                  <c:v>26.414784394250514</c:v>
                </c:pt>
                <c:pt idx="475">
                  <c:v>26.447638603696099</c:v>
                </c:pt>
                <c:pt idx="476">
                  <c:v>26.480492813141684</c:v>
                </c:pt>
                <c:pt idx="477">
                  <c:v>26.513347022587268</c:v>
                </c:pt>
                <c:pt idx="478">
                  <c:v>26.546201232032853</c:v>
                </c:pt>
                <c:pt idx="479">
                  <c:v>26.579055441478438</c:v>
                </c:pt>
                <c:pt idx="480">
                  <c:v>26.611909650924023</c:v>
                </c:pt>
                <c:pt idx="481">
                  <c:v>26.644763860369611</c:v>
                </c:pt>
                <c:pt idx="482">
                  <c:v>26.677618069815196</c:v>
                </c:pt>
                <c:pt idx="483">
                  <c:v>26.710472279260781</c:v>
                </c:pt>
                <c:pt idx="484">
                  <c:v>26.743326488706366</c:v>
                </c:pt>
                <c:pt idx="485">
                  <c:v>26.776180698151951</c:v>
                </c:pt>
                <c:pt idx="486">
                  <c:v>26.809034907597535</c:v>
                </c:pt>
                <c:pt idx="487">
                  <c:v>26.84188911704312</c:v>
                </c:pt>
                <c:pt idx="488">
                  <c:v>26.874743326488705</c:v>
                </c:pt>
                <c:pt idx="489">
                  <c:v>26.90759753593429</c:v>
                </c:pt>
                <c:pt idx="490">
                  <c:v>26.940451745379878</c:v>
                </c:pt>
                <c:pt idx="491">
                  <c:v>26.973305954825463</c:v>
                </c:pt>
                <c:pt idx="492">
                  <c:v>27.006160164271048</c:v>
                </c:pt>
                <c:pt idx="493">
                  <c:v>27.039014373716633</c:v>
                </c:pt>
                <c:pt idx="494">
                  <c:v>27.071868583162217</c:v>
                </c:pt>
                <c:pt idx="495">
                  <c:v>27.104722792607802</c:v>
                </c:pt>
                <c:pt idx="496">
                  <c:v>27.137577002053387</c:v>
                </c:pt>
                <c:pt idx="497">
                  <c:v>27.170431211498972</c:v>
                </c:pt>
                <c:pt idx="498">
                  <c:v>27.20328542094456</c:v>
                </c:pt>
                <c:pt idx="499">
                  <c:v>27.236139630390145</c:v>
                </c:pt>
                <c:pt idx="500">
                  <c:v>27.26899383983573</c:v>
                </c:pt>
                <c:pt idx="501">
                  <c:v>27.301848049281315</c:v>
                </c:pt>
                <c:pt idx="502">
                  <c:v>27.3347022587269</c:v>
                </c:pt>
                <c:pt idx="503">
                  <c:v>27.367556468172484</c:v>
                </c:pt>
                <c:pt idx="504">
                  <c:v>27.400410677618069</c:v>
                </c:pt>
                <c:pt idx="505">
                  <c:v>27.433264887063654</c:v>
                </c:pt>
                <c:pt idx="506">
                  <c:v>27.466119096509239</c:v>
                </c:pt>
                <c:pt idx="507">
                  <c:v>27.498973305954827</c:v>
                </c:pt>
                <c:pt idx="508">
                  <c:v>27.531827515400412</c:v>
                </c:pt>
                <c:pt idx="509">
                  <c:v>27.564681724845997</c:v>
                </c:pt>
                <c:pt idx="510">
                  <c:v>27.597535934291582</c:v>
                </c:pt>
                <c:pt idx="511">
                  <c:v>27.630390143737166</c:v>
                </c:pt>
                <c:pt idx="512">
                  <c:v>27.663244353182751</c:v>
                </c:pt>
                <c:pt idx="513">
                  <c:v>27.696098562628336</c:v>
                </c:pt>
                <c:pt idx="514">
                  <c:v>27.728952772073921</c:v>
                </c:pt>
                <c:pt idx="515">
                  <c:v>27.761806981519506</c:v>
                </c:pt>
                <c:pt idx="516">
                  <c:v>27.794661190965094</c:v>
                </c:pt>
                <c:pt idx="517">
                  <c:v>27.827515400410679</c:v>
                </c:pt>
                <c:pt idx="518">
                  <c:v>27.860369609856264</c:v>
                </c:pt>
                <c:pt idx="519">
                  <c:v>27.893223819301848</c:v>
                </c:pt>
                <c:pt idx="520">
                  <c:v>27.926078028747433</c:v>
                </c:pt>
                <c:pt idx="521">
                  <c:v>27.958932238193018</c:v>
                </c:pt>
                <c:pt idx="522">
                  <c:v>27.991786447638603</c:v>
                </c:pt>
                <c:pt idx="523">
                  <c:v>28.024640657084188</c:v>
                </c:pt>
                <c:pt idx="524">
                  <c:v>28.057494866529773</c:v>
                </c:pt>
                <c:pt idx="525">
                  <c:v>28.090349075975361</c:v>
                </c:pt>
                <c:pt idx="526">
                  <c:v>28.123203285420946</c:v>
                </c:pt>
                <c:pt idx="527">
                  <c:v>28.156057494866531</c:v>
                </c:pt>
                <c:pt idx="528">
                  <c:v>28.188911704312115</c:v>
                </c:pt>
                <c:pt idx="529">
                  <c:v>28.2217659137577</c:v>
                </c:pt>
                <c:pt idx="530">
                  <c:v>28.254620123203285</c:v>
                </c:pt>
                <c:pt idx="531">
                  <c:v>28.28747433264887</c:v>
                </c:pt>
                <c:pt idx="532">
                  <c:v>28.320328542094455</c:v>
                </c:pt>
                <c:pt idx="533">
                  <c:v>28.353182751540039</c:v>
                </c:pt>
                <c:pt idx="534">
                  <c:v>28.386036960985628</c:v>
                </c:pt>
                <c:pt idx="535">
                  <c:v>28.418891170431213</c:v>
                </c:pt>
                <c:pt idx="536">
                  <c:v>28.451745379876797</c:v>
                </c:pt>
                <c:pt idx="537">
                  <c:v>28.484599589322382</c:v>
                </c:pt>
                <c:pt idx="538">
                  <c:v>28.517453798767967</c:v>
                </c:pt>
                <c:pt idx="539">
                  <c:v>28.550308008213552</c:v>
                </c:pt>
                <c:pt idx="540">
                  <c:v>28.583162217659137</c:v>
                </c:pt>
                <c:pt idx="541">
                  <c:v>28.616016427104721</c:v>
                </c:pt>
                <c:pt idx="542">
                  <c:v>28.648870636550306</c:v>
                </c:pt>
                <c:pt idx="543">
                  <c:v>28.681724845995895</c:v>
                </c:pt>
                <c:pt idx="544">
                  <c:v>28.714579055441479</c:v>
                </c:pt>
                <c:pt idx="545">
                  <c:v>28.747433264887064</c:v>
                </c:pt>
                <c:pt idx="546">
                  <c:v>28.780287474332649</c:v>
                </c:pt>
                <c:pt idx="547">
                  <c:v>28.813141683778234</c:v>
                </c:pt>
                <c:pt idx="548">
                  <c:v>28.845995893223819</c:v>
                </c:pt>
                <c:pt idx="549">
                  <c:v>28.878850102669404</c:v>
                </c:pt>
                <c:pt idx="550">
                  <c:v>28.911704312114988</c:v>
                </c:pt>
                <c:pt idx="551">
                  <c:v>28.944558521560573</c:v>
                </c:pt>
                <c:pt idx="552">
                  <c:v>28.977412731006162</c:v>
                </c:pt>
                <c:pt idx="553">
                  <c:v>29.010266940451746</c:v>
                </c:pt>
                <c:pt idx="554">
                  <c:v>29.043121149897331</c:v>
                </c:pt>
                <c:pt idx="555">
                  <c:v>29.075975359342916</c:v>
                </c:pt>
                <c:pt idx="556">
                  <c:v>29.108829568788501</c:v>
                </c:pt>
                <c:pt idx="557">
                  <c:v>29.141683778234086</c:v>
                </c:pt>
                <c:pt idx="558">
                  <c:v>29.17453798767967</c:v>
                </c:pt>
                <c:pt idx="559">
                  <c:v>29.207392197125255</c:v>
                </c:pt>
                <c:pt idx="560">
                  <c:v>29.240246406570844</c:v>
                </c:pt>
                <c:pt idx="561">
                  <c:v>29.273100616016428</c:v>
                </c:pt>
                <c:pt idx="562">
                  <c:v>29.305954825462013</c:v>
                </c:pt>
                <c:pt idx="563">
                  <c:v>29.338809034907598</c:v>
                </c:pt>
                <c:pt idx="564">
                  <c:v>29.371663244353183</c:v>
                </c:pt>
                <c:pt idx="565">
                  <c:v>29.404517453798768</c:v>
                </c:pt>
                <c:pt idx="566">
                  <c:v>29.437371663244353</c:v>
                </c:pt>
                <c:pt idx="567">
                  <c:v>29.470225872689937</c:v>
                </c:pt>
                <c:pt idx="568">
                  <c:v>29.503080082135522</c:v>
                </c:pt>
                <c:pt idx="569">
                  <c:v>29.535934291581111</c:v>
                </c:pt>
                <c:pt idx="570">
                  <c:v>29.568788501026695</c:v>
                </c:pt>
                <c:pt idx="571">
                  <c:v>29.60164271047228</c:v>
                </c:pt>
                <c:pt idx="572">
                  <c:v>29.634496919917865</c:v>
                </c:pt>
                <c:pt idx="573">
                  <c:v>29.66735112936345</c:v>
                </c:pt>
                <c:pt idx="574">
                  <c:v>29.700205338809035</c:v>
                </c:pt>
                <c:pt idx="575">
                  <c:v>29.733059548254619</c:v>
                </c:pt>
                <c:pt idx="576">
                  <c:v>29.765913757700204</c:v>
                </c:pt>
                <c:pt idx="577">
                  <c:v>29.798767967145789</c:v>
                </c:pt>
                <c:pt idx="578">
                  <c:v>29.831622176591377</c:v>
                </c:pt>
                <c:pt idx="579">
                  <c:v>29.864476386036962</c:v>
                </c:pt>
                <c:pt idx="580">
                  <c:v>29.897330595482547</c:v>
                </c:pt>
                <c:pt idx="581">
                  <c:v>29.930184804928132</c:v>
                </c:pt>
                <c:pt idx="582">
                  <c:v>29.963039014373717</c:v>
                </c:pt>
                <c:pt idx="583">
                  <c:v>29.995893223819301</c:v>
                </c:pt>
                <c:pt idx="584">
                  <c:v>30.028747433264886</c:v>
                </c:pt>
                <c:pt idx="585">
                  <c:v>30.061601642710471</c:v>
                </c:pt>
                <c:pt idx="586">
                  <c:v>30.094455852156056</c:v>
                </c:pt>
                <c:pt idx="587">
                  <c:v>30.127310061601644</c:v>
                </c:pt>
                <c:pt idx="588">
                  <c:v>30.160164271047229</c:v>
                </c:pt>
                <c:pt idx="589">
                  <c:v>30.193018480492814</c:v>
                </c:pt>
                <c:pt idx="590">
                  <c:v>30.225872689938399</c:v>
                </c:pt>
                <c:pt idx="591">
                  <c:v>30.258726899383984</c:v>
                </c:pt>
                <c:pt idx="592">
                  <c:v>30.291581108829568</c:v>
                </c:pt>
                <c:pt idx="593">
                  <c:v>30.324435318275153</c:v>
                </c:pt>
                <c:pt idx="594">
                  <c:v>30.357289527720738</c:v>
                </c:pt>
                <c:pt idx="595">
                  <c:v>30.390143737166323</c:v>
                </c:pt>
                <c:pt idx="596">
                  <c:v>30.422997946611911</c:v>
                </c:pt>
                <c:pt idx="597">
                  <c:v>30.455852156057496</c:v>
                </c:pt>
                <c:pt idx="598">
                  <c:v>30.488706365503081</c:v>
                </c:pt>
                <c:pt idx="599">
                  <c:v>30.521560574948666</c:v>
                </c:pt>
                <c:pt idx="600">
                  <c:v>30.55441478439425</c:v>
                </c:pt>
                <c:pt idx="601">
                  <c:v>30.587268993839835</c:v>
                </c:pt>
                <c:pt idx="602">
                  <c:v>30.62012320328542</c:v>
                </c:pt>
                <c:pt idx="603">
                  <c:v>30.652977412731005</c:v>
                </c:pt>
                <c:pt idx="604">
                  <c:v>30.68583162217659</c:v>
                </c:pt>
                <c:pt idx="605">
                  <c:v>30.718685831622178</c:v>
                </c:pt>
                <c:pt idx="606">
                  <c:v>30.751540041067763</c:v>
                </c:pt>
                <c:pt idx="607">
                  <c:v>30.784394250513348</c:v>
                </c:pt>
                <c:pt idx="608">
                  <c:v>30.817248459958932</c:v>
                </c:pt>
                <c:pt idx="609">
                  <c:v>30.850102669404517</c:v>
                </c:pt>
                <c:pt idx="610">
                  <c:v>30.882956878850102</c:v>
                </c:pt>
                <c:pt idx="611">
                  <c:v>30.915811088295687</c:v>
                </c:pt>
                <c:pt idx="612">
                  <c:v>30.948665297741272</c:v>
                </c:pt>
                <c:pt idx="613">
                  <c:v>30.981519507186857</c:v>
                </c:pt>
                <c:pt idx="614">
                  <c:v>31.014373716632445</c:v>
                </c:pt>
                <c:pt idx="615">
                  <c:v>31.04722792607803</c:v>
                </c:pt>
                <c:pt idx="616">
                  <c:v>31.080082135523615</c:v>
                </c:pt>
                <c:pt idx="617">
                  <c:v>31.112936344969199</c:v>
                </c:pt>
                <c:pt idx="618">
                  <c:v>31.145790554414784</c:v>
                </c:pt>
                <c:pt idx="619">
                  <c:v>31.178644763860369</c:v>
                </c:pt>
                <c:pt idx="620">
                  <c:v>31.211498973305954</c:v>
                </c:pt>
                <c:pt idx="621">
                  <c:v>31.244353182751539</c:v>
                </c:pt>
                <c:pt idx="622">
                  <c:v>31.277207392197127</c:v>
                </c:pt>
                <c:pt idx="623">
                  <c:v>31.310061601642712</c:v>
                </c:pt>
                <c:pt idx="624">
                  <c:v>31.342915811088297</c:v>
                </c:pt>
                <c:pt idx="625">
                  <c:v>31.375770020533881</c:v>
                </c:pt>
                <c:pt idx="626">
                  <c:v>31.408624229979466</c:v>
                </c:pt>
                <c:pt idx="627">
                  <c:v>31.441478439425051</c:v>
                </c:pt>
                <c:pt idx="628">
                  <c:v>31.474332648870636</c:v>
                </c:pt>
                <c:pt idx="629">
                  <c:v>31.507186858316221</c:v>
                </c:pt>
                <c:pt idx="630">
                  <c:v>31.540041067761805</c:v>
                </c:pt>
                <c:pt idx="631">
                  <c:v>31.572895277207394</c:v>
                </c:pt>
                <c:pt idx="632">
                  <c:v>31.605749486652979</c:v>
                </c:pt>
                <c:pt idx="633">
                  <c:v>31.638603696098563</c:v>
                </c:pt>
                <c:pt idx="634">
                  <c:v>31.671457905544148</c:v>
                </c:pt>
                <c:pt idx="635">
                  <c:v>31.704312114989733</c:v>
                </c:pt>
                <c:pt idx="636">
                  <c:v>31.737166324435318</c:v>
                </c:pt>
                <c:pt idx="637">
                  <c:v>31.770020533880903</c:v>
                </c:pt>
                <c:pt idx="638">
                  <c:v>31.802874743326488</c:v>
                </c:pt>
                <c:pt idx="639">
                  <c:v>31.835728952772072</c:v>
                </c:pt>
                <c:pt idx="640">
                  <c:v>31.868583162217661</c:v>
                </c:pt>
                <c:pt idx="641">
                  <c:v>31.901437371663246</c:v>
                </c:pt>
                <c:pt idx="642">
                  <c:v>31.93429158110883</c:v>
                </c:pt>
                <c:pt idx="643">
                  <c:v>31.967145790554415</c:v>
                </c:pt>
                <c:pt idx="644">
                  <c:v>32</c:v>
                </c:pt>
                <c:pt idx="645">
                  <c:v>32.032854209445588</c:v>
                </c:pt>
                <c:pt idx="646">
                  <c:v>32.06570841889117</c:v>
                </c:pt>
                <c:pt idx="647">
                  <c:v>32.098562628336758</c:v>
                </c:pt>
                <c:pt idx="648">
                  <c:v>32.131416837782339</c:v>
                </c:pt>
                <c:pt idx="649">
                  <c:v>32.164271047227928</c:v>
                </c:pt>
                <c:pt idx="650">
                  <c:v>32.197125256673509</c:v>
                </c:pt>
                <c:pt idx="651">
                  <c:v>32.229979466119097</c:v>
                </c:pt>
                <c:pt idx="652">
                  <c:v>32.262833675564679</c:v>
                </c:pt>
                <c:pt idx="653">
                  <c:v>32.295687885010267</c:v>
                </c:pt>
                <c:pt idx="654">
                  <c:v>32.328542094455855</c:v>
                </c:pt>
                <c:pt idx="655">
                  <c:v>32.361396303901437</c:v>
                </c:pt>
                <c:pt idx="656">
                  <c:v>32.394250513347025</c:v>
                </c:pt>
                <c:pt idx="657">
                  <c:v>32.427104722792606</c:v>
                </c:pt>
                <c:pt idx="658">
                  <c:v>32.459958932238195</c:v>
                </c:pt>
                <c:pt idx="659">
                  <c:v>32.492813141683776</c:v>
                </c:pt>
                <c:pt idx="660">
                  <c:v>32.525667351129364</c:v>
                </c:pt>
                <c:pt idx="661">
                  <c:v>32.558521560574945</c:v>
                </c:pt>
                <c:pt idx="662">
                  <c:v>32.591375770020534</c:v>
                </c:pt>
                <c:pt idx="663">
                  <c:v>32.624229979466122</c:v>
                </c:pt>
                <c:pt idx="664">
                  <c:v>32.657084188911703</c:v>
                </c:pt>
                <c:pt idx="665">
                  <c:v>32.689938398357292</c:v>
                </c:pt>
                <c:pt idx="666">
                  <c:v>32.722792607802873</c:v>
                </c:pt>
                <c:pt idx="667">
                  <c:v>32.755646817248461</c:v>
                </c:pt>
                <c:pt idx="668">
                  <c:v>32.788501026694043</c:v>
                </c:pt>
                <c:pt idx="669">
                  <c:v>32.821355236139631</c:v>
                </c:pt>
                <c:pt idx="670">
                  <c:v>32.854209445585212</c:v>
                </c:pt>
                <c:pt idx="671">
                  <c:v>32.887063655030801</c:v>
                </c:pt>
                <c:pt idx="672">
                  <c:v>32.919917864476389</c:v>
                </c:pt>
                <c:pt idx="673">
                  <c:v>32.95277207392197</c:v>
                </c:pt>
                <c:pt idx="674">
                  <c:v>32.985626283367559</c:v>
                </c:pt>
                <c:pt idx="675">
                  <c:v>33.01848049281314</c:v>
                </c:pt>
                <c:pt idx="676">
                  <c:v>33.051334702258728</c:v>
                </c:pt>
                <c:pt idx="677">
                  <c:v>33.08418891170431</c:v>
                </c:pt>
                <c:pt idx="678">
                  <c:v>33.117043121149898</c:v>
                </c:pt>
                <c:pt idx="679">
                  <c:v>33.149897330595479</c:v>
                </c:pt>
                <c:pt idx="680">
                  <c:v>33.182751540041068</c:v>
                </c:pt>
                <c:pt idx="681">
                  <c:v>33.215605749486656</c:v>
                </c:pt>
                <c:pt idx="682">
                  <c:v>33.248459958932237</c:v>
                </c:pt>
                <c:pt idx="683">
                  <c:v>33.281314168377826</c:v>
                </c:pt>
                <c:pt idx="684">
                  <c:v>33.314168377823407</c:v>
                </c:pt>
                <c:pt idx="685">
                  <c:v>33.347022587268995</c:v>
                </c:pt>
                <c:pt idx="686">
                  <c:v>33.379876796714576</c:v>
                </c:pt>
                <c:pt idx="687">
                  <c:v>33.412731006160165</c:v>
                </c:pt>
                <c:pt idx="688">
                  <c:v>33.445585215605746</c:v>
                </c:pt>
                <c:pt idx="689">
                  <c:v>33.478439425051334</c:v>
                </c:pt>
                <c:pt idx="690">
                  <c:v>33.511293634496923</c:v>
                </c:pt>
                <c:pt idx="691">
                  <c:v>33.544147843942504</c:v>
                </c:pt>
                <c:pt idx="692">
                  <c:v>33.577002053388092</c:v>
                </c:pt>
                <c:pt idx="693">
                  <c:v>33.609856262833674</c:v>
                </c:pt>
                <c:pt idx="694">
                  <c:v>33.642710472279262</c:v>
                </c:pt>
                <c:pt idx="695">
                  <c:v>33.675564681724843</c:v>
                </c:pt>
                <c:pt idx="696">
                  <c:v>33.708418891170432</c:v>
                </c:pt>
                <c:pt idx="697">
                  <c:v>33.741273100616013</c:v>
                </c:pt>
                <c:pt idx="698">
                  <c:v>33.774127310061601</c:v>
                </c:pt>
                <c:pt idx="699">
                  <c:v>33.80698151950719</c:v>
                </c:pt>
                <c:pt idx="700">
                  <c:v>33.839835728952771</c:v>
                </c:pt>
                <c:pt idx="701">
                  <c:v>33.872689938398359</c:v>
                </c:pt>
                <c:pt idx="702">
                  <c:v>33.905544147843941</c:v>
                </c:pt>
                <c:pt idx="703">
                  <c:v>33.938398357289529</c:v>
                </c:pt>
                <c:pt idx="704">
                  <c:v>33.97125256673511</c:v>
                </c:pt>
                <c:pt idx="705">
                  <c:v>34.004106776180699</c:v>
                </c:pt>
                <c:pt idx="706">
                  <c:v>34.036960985626287</c:v>
                </c:pt>
                <c:pt idx="707">
                  <c:v>34.069815195071868</c:v>
                </c:pt>
                <c:pt idx="708">
                  <c:v>34.102669404517457</c:v>
                </c:pt>
                <c:pt idx="709">
                  <c:v>34.135523613963038</c:v>
                </c:pt>
                <c:pt idx="710">
                  <c:v>34.168377823408626</c:v>
                </c:pt>
                <c:pt idx="711">
                  <c:v>34.201232032854207</c:v>
                </c:pt>
                <c:pt idx="712">
                  <c:v>34.234086242299796</c:v>
                </c:pt>
                <c:pt idx="713">
                  <c:v>34.266940451745377</c:v>
                </c:pt>
                <c:pt idx="714">
                  <c:v>34.299794661190965</c:v>
                </c:pt>
                <c:pt idx="715">
                  <c:v>34.332648870636554</c:v>
                </c:pt>
                <c:pt idx="716">
                  <c:v>34.365503080082135</c:v>
                </c:pt>
                <c:pt idx="717">
                  <c:v>34.398357289527723</c:v>
                </c:pt>
                <c:pt idx="718">
                  <c:v>34.431211498973305</c:v>
                </c:pt>
                <c:pt idx="719">
                  <c:v>34.464065708418893</c:v>
                </c:pt>
                <c:pt idx="720">
                  <c:v>34.496919917864474</c:v>
                </c:pt>
                <c:pt idx="721">
                  <c:v>34.529774127310063</c:v>
                </c:pt>
                <c:pt idx="722">
                  <c:v>34.562628336755644</c:v>
                </c:pt>
                <c:pt idx="723">
                  <c:v>34.595482546201232</c:v>
                </c:pt>
                <c:pt idx="724">
                  <c:v>34.628336755646821</c:v>
                </c:pt>
                <c:pt idx="725">
                  <c:v>34.661190965092402</c:v>
                </c:pt>
                <c:pt idx="726">
                  <c:v>34.69404517453799</c:v>
                </c:pt>
                <c:pt idx="727">
                  <c:v>34.726899383983572</c:v>
                </c:pt>
                <c:pt idx="728">
                  <c:v>34.75975359342916</c:v>
                </c:pt>
                <c:pt idx="729">
                  <c:v>34.792607802874741</c:v>
                </c:pt>
                <c:pt idx="730">
                  <c:v>34.82546201232033</c:v>
                </c:pt>
                <c:pt idx="731">
                  <c:v>34.858316221765911</c:v>
                </c:pt>
                <c:pt idx="732">
                  <c:v>34.891170431211499</c:v>
                </c:pt>
                <c:pt idx="733">
                  <c:v>34.924024640657088</c:v>
                </c:pt>
                <c:pt idx="734">
                  <c:v>34.956878850102669</c:v>
                </c:pt>
                <c:pt idx="735">
                  <c:v>34.989733059548257</c:v>
                </c:pt>
                <c:pt idx="736">
                  <c:v>35.022587268993838</c:v>
                </c:pt>
                <c:pt idx="737">
                  <c:v>35.055441478439427</c:v>
                </c:pt>
                <c:pt idx="738">
                  <c:v>35.088295687885008</c:v>
                </c:pt>
                <c:pt idx="739">
                  <c:v>35.121149897330596</c:v>
                </c:pt>
                <c:pt idx="740">
                  <c:v>35.154004106776178</c:v>
                </c:pt>
                <c:pt idx="741">
                  <c:v>35.186858316221766</c:v>
                </c:pt>
                <c:pt idx="742">
                  <c:v>35.219712525667354</c:v>
                </c:pt>
                <c:pt idx="743">
                  <c:v>35.252566735112936</c:v>
                </c:pt>
                <c:pt idx="744">
                  <c:v>35.285420944558524</c:v>
                </c:pt>
                <c:pt idx="745">
                  <c:v>35.318275154004105</c:v>
                </c:pt>
                <c:pt idx="746">
                  <c:v>35.351129363449694</c:v>
                </c:pt>
                <c:pt idx="747">
                  <c:v>35.383983572895275</c:v>
                </c:pt>
                <c:pt idx="748">
                  <c:v>35.416837782340863</c:v>
                </c:pt>
                <c:pt idx="749">
                  <c:v>35.449691991786445</c:v>
                </c:pt>
                <c:pt idx="750">
                  <c:v>35.482546201232033</c:v>
                </c:pt>
                <c:pt idx="751">
                  <c:v>35.515400410677621</c:v>
                </c:pt>
                <c:pt idx="752">
                  <c:v>35.548254620123203</c:v>
                </c:pt>
                <c:pt idx="753">
                  <c:v>35.581108829568791</c:v>
                </c:pt>
                <c:pt idx="754">
                  <c:v>35.613963039014372</c:v>
                </c:pt>
                <c:pt idx="755">
                  <c:v>35.646817248459961</c:v>
                </c:pt>
                <c:pt idx="756">
                  <c:v>35.679671457905542</c:v>
                </c:pt>
                <c:pt idx="757">
                  <c:v>35.71252566735113</c:v>
                </c:pt>
                <c:pt idx="758">
                  <c:v>35.745379876796711</c:v>
                </c:pt>
                <c:pt idx="759">
                  <c:v>35.7782340862423</c:v>
                </c:pt>
                <c:pt idx="760">
                  <c:v>35.811088295687888</c:v>
                </c:pt>
                <c:pt idx="761">
                  <c:v>35.843942505133469</c:v>
                </c:pt>
                <c:pt idx="762">
                  <c:v>35.876796714579058</c:v>
                </c:pt>
                <c:pt idx="763">
                  <c:v>35.909650924024639</c:v>
                </c:pt>
                <c:pt idx="764">
                  <c:v>35.942505133470227</c:v>
                </c:pt>
                <c:pt idx="765">
                  <c:v>35.975359342915809</c:v>
                </c:pt>
                <c:pt idx="766">
                  <c:v>36.008213552361397</c:v>
                </c:pt>
                <c:pt idx="767">
                  <c:v>36.041067761806978</c:v>
                </c:pt>
                <c:pt idx="768">
                  <c:v>36.073921971252567</c:v>
                </c:pt>
                <c:pt idx="769">
                  <c:v>36.106776180698155</c:v>
                </c:pt>
                <c:pt idx="770">
                  <c:v>36.139630390143736</c:v>
                </c:pt>
                <c:pt idx="771">
                  <c:v>36.172484599589325</c:v>
                </c:pt>
                <c:pt idx="772">
                  <c:v>36.205338809034906</c:v>
                </c:pt>
                <c:pt idx="773">
                  <c:v>36.238193018480494</c:v>
                </c:pt>
                <c:pt idx="774">
                  <c:v>36.271047227926076</c:v>
                </c:pt>
                <c:pt idx="775">
                  <c:v>36.303901437371664</c:v>
                </c:pt>
                <c:pt idx="776">
                  <c:v>36.336755646817245</c:v>
                </c:pt>
                <c:pt idx="777">
                  <c:v>36.369609856262834</c:v>
                </c:pt>
                <c:pt idx="778">
                  <c:v>36.402464065708422</c:v>
                </c:pt>
                <c:pt idx="779">
                  <c:v>36.435318275154003</c:v>
                </c:pt>
                <c:pt idx="780">
                  <c:v>36.468172484599592</c:v>
                </c:pt>
                <c:pt idx="781">
                  <c:v>36.501026694045173</c:v>
                </c:pt>
                <c:pt idx="782">
                  <c:v>36.533880903490761</c:v>
                </c:pt>
                <c:pt idx="783">
                  <c:v>36.566735112936342</c:v>
                </c:pt>
                <c:pt idx="784">
                  <c:v>36.599589322381931</c:v>
                </c:pt>
                <c:pt idx="785">
                  <c:v>36.632443531827512</c:v>
                </c:pt>
                <c:pt idx="786">
                  <c:v>36.6652977412731</c:v>
                </c:pt>
                <c:pt idx="787">
                  <c:v>36.698151950718689</c:v>
                </c:pt>
                <c:pt idx="788">
                  <c:v>36.73100616016427</c:v>
                </c:pt>
                <c:pt idx="789">
                  <c:v>36.763860369609858</c:v>
                </c:pt>
                <c:pt idx="790">
                  <c:v>36.79671457905544</c:v>
                </c:pt>
                <c:pt idx="791">
                  <c:v>36.829568788501028</c:v>
                </c:pt>
                <c:pt idx="792">
                  <c:v>36.862422997946609</c:v>
                </c:pt>
                <c:pt idx="793">
                  <c:v>36.895277207392198</c:v>
                </c:pt>
                <c:pt idx="794">
                  <c:v>36.928131416837779</c:v>
                </c:pt>
                <c:pt idx="795">
                  <c:v>36.993839835728956</c:v>
                </c:pt>
                <c:pt idx="796">
                  <c:v>37.026694045174537</c:v>
                </c:pt>
                <c:pt idx="797">
                  <c:v>37.059548254620125</c:v>
                </c:pt>
                <c:pt idx="798">
                  <c:v>37.092402464065707</c:v>
                </c:pt>
                <c:pt idx="799">
                  <c:v>37.125256673511295</c:v>
                </c:pt>
                <c:pt idx="800">
                  <c:v>37.190965092402465</c:v>
                </c:pt>
                <c:pt idx="801">
                  <c:v>37.256673511293634</c:v>
                </c:pt>
                <c:pt idx="802">
                  <c:v>37.289527720739223</c:v>
                </c:pt>
                <c:pt idx="803">
                  <c:v>37.322381930184804</c:v>
                </c:pt>
                <c:pt idx="804">
                  <c:v>37.355236139630392</c:v>
                </c:pt>
                <c:pt idx="805">
                  <c:v>37.388090349075974</c:v>
                </c:pt>
                <c:pt idx="806">
                  <c:v>37.420944558521562</c:v>
                </c:pt>
                <c:pt idx="807">
                  <c:v>37.453798767967143</c:v>
                </c:pt>
                <c:pt idx="808">
                  <c:v>37.486652977412732</c:v>
                </c:pt>
                <c:pt idx="809">
                  <c:v>37.519507186858313</c:v>
                </c:pt>
                <c:pt idx="810">
                  <c:v>37.552361396303901</c:v>
                </c:pt>
                <c:pt idx="811">
                  <c:v>37.618069815195071</c:v>
                </c:pt>
                <c:pt idx="812">
                  <c:v>37.650924024640659</c:v>
                </c:pt>
                <c:pt idx="813">
                  <c:v>37.68377823408624</c:v>
                </c:pt>
                <c:pt idx="814">
                  <c:v>37.716632443531829</c:v>
                </c:pt>
                <c:pt idx="815">
                  <c:v>37.74948665297741</c:v>
                </c:pt>
                <c:pt idx="816">
                  <c:v>37.782340862422998</c:v>
                </c:pt>
                <c:pt idx="817">
                  <c:v>37.81519507186858</c:v>
                </c:pt>
                <c:pt idx="818">
                  <c:v>37.848049281314168</c:v>
                </c:pt>
                <c:pt idx="819">
                  <c:v>37.880903490759756</c:v>
                </c:pt>
                <c:pt idx="820">
                  <c:v>37.913757700205338</c:v>
                </c:pt>
                <c:pt idx="821">
                  <c:v>37.946611909650926</c:v>
                </c:pt>
                <c:pt idx="822">
                  <c:v>37.979466119096507</c:v>
                </c:pt>
                <c:pt idx="823">
                  <c:v>38.012320328542096</c:v>
                </c:pt>
                <c:pt idx="824">
                  <c:v>38.045174537987677</c:v>
                </c:pt>
                <c:pt idx="825">
                  <c:v>38.078028747433265</c:v>
                </c:pt>
                <c:pt idx="826">
                  <c:v>38.110882956878854</c:v>
                </c:pt>
                <c:pt idx="827">
                  <c:v>38.143737166324435</c:v>
                </c:pt>
                <c:pt idx="828">
                  <c:v>38.176591375770023</c:v>
                </c:pt>
                <c:pt idx="829">
                  <c:v>38.209445585215605</c:v>
                </c:pt>
                <c:pt idx="830">
                  <c:v>38.242299794661193</c:v>
                </c:pt>
                <c:pt idx="831">
                  <c:v>38.275154004106774</c:v>
                </c:pt>
                <c:pt idx="832">
                  <c:v>38.308008213552363</c:v>
                </c:pt>
                <c:pt idx="833">
                  <c:v>38.340862422997944</c:v>
                </c:pt>
                <c:pt idx="834">
                  <c:v>38.373716632443532</c:v>
                </c:pt>
                <c:pt idx="835">
                  <c:v>38.406570841889121</c:v>
                </c:pt>
                <c:pt idx="836">
                  <c:v>38.439425051334702</c:v>
                </c:pt>
                <c:pt idx="837">
                  <c:v>38.47227926078029</c:v>
                </c:pt>
                <c:pt idx="838">
                  <c:v>38.505133470225871</c:v>
                </c:pt>
                <c:pt idx="839">
                  <c:v>38.53798767967146</c:v>
                </c:pt>
                <c:pt idx="840">
                  <c:v>38.570841889117041</c:v>
                </c:pt>
                <c:pt idx="841">
                  <c:v>38.603696098562629</c:v>
                </c:pt>
                <c:pt idx="842">
                  <c:v>38.636550308008211</c:v>
                </c:pt>
                <c:pt idx="843">
                  <c:v>38.669404517453799</c:v>
                </c:pt>
                <c:pt idx="844">
                  <c:v>38.702258726899387</c:v>
                </c:pt>
                <c:pt idx="845">
                  <c:v>38.735112936344969</c:v>
                </c:pt>
                <c:pt idx="846">
                  <c:v>38.767967145790557</c:v>
                </c:pt>
                <c:pt idx="847">
                  <c:v>38.800821355236138</c:v>
                </c:pt>
                <c:pt idx="848">
                  <c:v>38.833675564681727</c:v>
                </c:pt>
                <c:pt idx="849">
                  <c:v>38.866529774127308</c:v>
                </c:pt>
                <c:pt idx="850">
                  <c:v>38.899383983572896</c:v>
                </c:pt>
                <c:pt idx="851">
                  <c:v>38.932238193018478</c:v>
                </c:pt>
                <c:pt idx="852">
                  <c:v>38.965092402464066</c:v>
                </c:pt>
                <c:pt idx="853">
                  <c:v>38.997946611909654</c:v>
                </c:pt>
                <c:pt idx="854">
                  <c:v>39.030800821355236</c:v>
                </c:pt>
                <c:pt idx="855">
                  <c:v>39.063655030800824</c:v>
                </c:pt>
                <c:pt idx="856">
                  <c:v>39.096509240246405</c:v>
                </c:pt>
                <c:pt idx="857">
                  <c:v>39.129363449691994</c:v>
                </c:pt>
                <c:pt idx="858">
                  <c:v>39.162217659137575</c:v>
                </c:pt>
                <c:pt idx="859">
                  <c:v>39.195071868583163</c:v>
                </c:pt>
                <c:pt idx="860">
                  <c:v>39.227926078028744</c:v>
                </c:pt>
                <c:pt idx="861">
                  <c:v>39.260780287474333</c:v>
                </c:pt>
                <c:pt idx="862">
                  <c:v>39.293634496919921</c:v>
                </c:pt>
                <c:pt idx="863">
                  <c:v>39.326488706365502</c:v>
                </c:pt>
                <c:pt idx="864">
                  <c:v>39.359342915811091</c:v>
                </c:pt>
                <c:pt idx="865">
                  <c:v>39.392197125256672</c:v>
                </c:pt>
                <c:pt idx="866">
                  <c:v>39.42505133470226</c:v>
                </c:pt>
                <c:pt idx="867">
                  <c:v>39.457905544147842</c:v>
                </c:pt>
                <c:pt idx="868">
                  <c:v>39.49075975359343</c:v>
                </c:pt>
                <c:pt idx="869">
                  <c:v>39.523613963039011</c:v>
                </c:pt>
                <c:pt idx="870">
                  <c:v>39.5564681724846</c:v>
                </c:pt>
                <c:pt idx="871">
                  <c:v>39.589322381930188</c:v>
                </c:pt>
                <c:pt idx="872">
                  <c:v>39.622176591375769</c:v>
                </c:pt>
                <c:pt idx="873">
                  <c:v>39.655030800821358</c:v>
                </c:pt>
                <c:pt idx="874">
                  <c:v>39.687885010266939</c:v>
                </c:pt>
                <c:pt idx="875">
                  <c:v>39.720739219712527</c:v>
                </c:pt>
                <c:pt idx="876">
                  <c:v>39.753593429158109</c:v>
                </c:pt>
                <c:pt idx="877">
                  <c:v>39.786447638603697</c:v>
                </c:pt>
                <c:pt idx="878">
                  <c:v>39.819301848049278</c:v>
                </c:pt>
                <c:pt idx="879">
                  <c:v>39.852156057494867</c:v>
                </c:pt>
                <c:pt idx="880">
                  <c:v>39.885010266940455</c:v>
                </c:pt>
                <c:pt idx="881">
                  <c:v>39.917864476386036</c:v>
                </c:pt>
                <c:pt idx="882">
                  <c:v>39.950718685831625</c:v>
                </c:pt>
                <c:pt idx="883">
                  <c:v>39.983572895277206</c:v>
                </c:pt>
                <c:pt idx="884">
                  <c:v>40.016427104722794</c:v>
                </c:pt>
                <c:pt idx="885">
                  <c:v>40.049281314168375</c:v>
                </c:pt>
                <c:pt idx="886">
                  <c:v>40.082135523613964</c:v>
                </c:pt>
                <c:pt idx="887">
                  <c:v>40.114989733059545</c:v>
                </c:pt>
                <c:pt idx="888">
                  <c:v>40.147843942505133</c:v>
                </c:pt>
                <c:pt idx="889">
                  <c:v>40.180698151950722</c:v>
                </c:pt>
                <c:pt idx="890">
                  <c:v>40.213552361396303</c:v>
                </c:pt>
                <c:pt idx="891">
                  <c:v>40.246406570841891</c:v>
                </c:pt>
                <c:pt idx="892">
                  <c:v>40.279260780287473</c:v>
                </c:pt>
                <c:pt idx="893">
                  <c:v>40.312114989733061</c:v>
                </c:pt>
                <c:pt idx="894">
                  <c:v>40.344969199178642</c:v>
                </c:pt>
                <c:pt idx="895">
                  <c:v>40.377823408624231</c:v>
                </c:pt>
                <c:pt idx="896">
                  <c:v>40.410677618069812</c:v>
                </c:pt>
                <c:pt idx="897">
                  <c:v>40.4435318275154</c:v>
                </c:pt>
                <c:pt idx="898">
                  <c:v>40.476386036960989</c:v>
                </c:pt>
                <c:pt idx="899">
                  <c:v>40.50924024640657</c:v>
                </c:pt>
                <c:pt idx="900">
                  <c:v>40.542094455852158</c:v>
                </c:pt>
                <c:pt idx="901">
                  <c:v>40.57494866529774</c:v>
                </c:pt>
                <c:pt idx="902">
                  <c:v>40.607802874743328</c:v>
                </c:pt>
                <c:pt idx="903">
                  <c:v>40.640657084188909</c:v>
                </c:pt>
                <c:pt idx="904">
                  <c:v>40.673511293634498</c:v>
                </c:pt>
                <c:pt idx="905">
                  <c:v>40.706365503080079</c:v>
                </c:pt>
                <c:pt idx="906">
                  <c:v>40.739219712525667</c:v>
                </c:pt>
                <c:pt idx="907">
                  <c:v>40.772073921971256</c:v>
                </c:pt>
                <c:pt idx="908">
                  <c:v>40.804928131416837</c:v>
                </c:pt>
                <c:pt idx="909">
                  <c:v>40.837782340862425</c:v>
                </c:pt>
                <c:pt idx="910">
                  <c:v>40.870636550308006</c:v>
                </c:pt>
                <c:pt idx="911">
                  <c:v>40.903490759753595</c:v>
                </c:pt>
                <c:pt idx="912">
                  <c:v>40.936344969199176</c:v>
                </c:pt>
                <c:pt idx="913">
                  <c:v>40.969199178644764</c:v>
                </c:pt>
                <c:pt idx="914">
                  <c:v>41.002053388090346</c:v>
                </c:pt>
                <c:pt idx="915">
                  <c:v>41.034907597535934</c:v>
                </c:pt>
                <c:pt idx="916">
                  <c:v>41.067761806981522</c:v>
                </c:pt>
                <c:pt idx="917">
                  <c:v>41.100616016427104</c:v>
                </c:pt>
                <c:pt idx="918">
                  <c:v>41.133470225872692</c:v>
                </c:pt>
                <c:pt idx="919">
                  <c:v>41.166324435318273</c:v>
                </c:pt>
                <c:pt idx="920">
                  <c:v>41.199178644763862</c:v>
                </c:pt>
                <c:pt idx="921">
                  <c:v>41.232032854209443</c:v>
                </c:pt>
                <c:pt idx="922">
                  <c:v>41.264887063655031</c:v>
                </c:pt>
                <c:pt idx="923">
                  <c:v>41.297741273100613</c:v>
                </c:pt>
                <c:pt idx="924">
                  <c:v>41.330595482546201</c:v>
                </c:pt>
                <c:pt idx="925">
                  <c:v>41.363449691991789</c:v>
                </c:pt>
                <c:pt idx="926">
                  <c:v>41.396303901437371</c:v>
                </c:pt>
                <c:pt idx="927">
                  <c:v>41.429158110882959</c:v>
                </c:pt>
                <c:pt idx="928">
                  <c:v>41.46201232032854</c:v>
                </c:pt>
                <c:pt idx="929">
                  <c:v>41.494866529774129</c:v>
                </c:pt>
                <c:pt idx="930">
                  <c:v>41.52772073921971</c:v>
                </c:pt>
                <c:pt idx="931">
                  <c:v>41.560574948665298</c:v>
                </c:pt>
                <c:pt idx="932">
                  <c:v>41.593429158110879</c:v>
                </c:pt>
                <c:pt idx="933">
                  <c:v>41.626283367556468</c:v>
                </c:pt>
                <c:pt idx="934">
                  <c:v>41.659137577002056</c:v>
                </c:pt>
                <c:pt idx="935">
                  <c:v>41.691991786447637</c:v>
                </c:pt>
                <c:pt idx="936">
                  <c:v>41.724845995893226</c:v>
                </c:pt>
                <c:pt idx="937">
                  <c:v>41.757700205338807</c:v>
                </c:pt>
                <c:pt idx="938">
                  <c:v>41.790554414784395</c:v>
                </c:pt>
                <c:pt idx="939">
                  <c:v>41.823408624229977</c:v>
                </c:pt>
                <c:pt idx="940">
                  <c:v>41.856262833675565</c:v>
                </c:pt>
                <c:pt idx="941">
                  <c:v>41.889117043121146</c:v>
                </c:pt>
                <c:pt idx="942">
                  <c:v>41.921971252566735</c:v>
                </c:pt>
                <c:pt idx="943">
                  <c:v>41.954825462012323</c:v>
                </c:pt>
                <c:pt idx="944">
                  <c:v>41.987679671457904</c:v>
                </c:pt>
                <c:pt idx="945">
                  <c:v>42.020533880903493</c:v>
                </c:pt>
                <c:pt idx="946">
                  <c:v>42.053388090349074</c:v>
                </c:pt>
                <c:pt idx="947">
                  <c:v>42.086242299794662</c:v>
                </c:pt>
                <c:pt idx="948">
                  <c:v>42.119096509240244</c:v>
                </c:pt>
                <c:pt idx="949">
                  <c:v>42.151950718685832</c:v>
                </c:pt>
                <c:pt idx="950">
                  <c:v>42.18480492813142</c:v>
                </c:pt>
                <c:pt idx="951">
                  <c:v>42.217659137577002</c:v>
                </c:pt>
                <c:pt idx="952">
                  <c:v>42.25051334702259</c:v>
                </c:pt>
                <c:pt idx="953">
                  <c:v>42.283367556468171</c:v>
                </c:pt>
                <c:pt idx="954">
                  <c:v>42.31622176591376</c:v>
                </c:pt>
                <c:pt idx="955">
                  <c:v>42.349075975359341</c:v>
                </c:pt>
                <c:pt idx="956">
                  <c:v>42.381930184804929</c:v>
                </c:pt>
                <c:pt idx="957">
                  <c:v>42.414784394250511</c:v>
                </c:pt>
                <c:pt idx="958">
                  <c:v>42.447638603696099</c:v>
                </c:pt>
                <c:pt idx="959">
                  <c:v>42.480492813141687</c:v>
                </c:pt>
                <c:pt idx="960">
                  <c:v>42.513347022587268</c:v>
                </c:pt>
                <c:pt idx="961">
                  <c:v>42.546201232032857</c:v>
                </c:pt>
                <c:pt idx="962">
                  <c:v>42.579055441478438</c:v>
                </c:pt>
                <c:pt idx="963">
                  <c:v>42.611909650924026</c:v>
                </c:pt>
                <c:pt idx="964">
                  <c:v>42.644763860369608</c:v>
                </c:pt>
                <c:pt idx="965">
                  <c:v>42.677618069815196</c:v>
                </c:pt>
                <c:pt idx="966">
                  <c:v>42.710472279260777</c:v>
                </c:pt>
                <c:pt idx="967">
                  <c:v>42.743326488706366</c:v>
                </c:pt>
                <c:pt idx="968">
                  <c:v>42.776180698151954</c:v>
                </c:pt>
                <c:pt idx="969">
                  <c:v>42.809034907597535</c:v>
                </c:pt>
                <c:pt idx="970">
                  <c:v>42.841889117043124</c:v>
                </c:pt>
                <c:pt idx="971">
                  <c:v>42.874743326488705</c:v>
                </c:pt>
                <c:pt idx="972">
                  <c:v>42.907597535934293</c:v>
                </c:pt>
                <c:pt idx="973">
                  <c:v>42.940451745379875</c:v>
                </c:pt>
                <c:pt idx="974">
                  <c:v>42.973305954825463</c:v>
                </c:pt>
                <c:pt idx="975">
                  <c:v>43.006160164271044</c:v>
                </c:pt>
                <c:pt idx="976">
                  <c:v>43.039014373716633</c:v>
                </c:pt>
                <c:pt idx="977">
                  <c:v>43.071868583162221</c:v>
                </c:pt>
                <c:pt idx="978">
                  <c:v>43.104722792607802</c:v>
                </c:pt>
                <c:pt idx="979">
                  <c:v>43.137577002053391</c:v>
                </c:pt>
                <c:pt idx="980">
                  <c:v>43.170431211498972</c:v>
                </c:pt>
                <c:pt idx="981">
                  <c:v>43.20328542094456</c:v>
                </c:pt>
                <c:pt idx="982">
                  <c:v>43.236139630390142</c:v>
                </c:pt>
                <c:pt idx="983">
                  <c:v>43.26899383983573</c:v>
                </c:pt>
                <c:pt idx="984">
                  <c:v>43.301848049281311</c:v>
                </c:pt>
                <c:pt idx="985">
                  <c:v>43.3347022587269</c:v>
                </c:pt>
                <c:pt idx="986">
                  <c:v>43.367556468172488</c:v>
                </c:pt>
                <c:pt idx="987">
                  <c:v>43.400410677618069</c:v>
                </c:pt>
                <c:pt idx="988">
                  <c:v>43.433264887063658</c:v>
                </c:pt>
                <c:pt idx="989">
                  <c:v>43.466119096509239</c:v>
                </c:pt>
                <c:pt idx="990">
                  <c:v>43.498973305954827</c:v>
                </c:pt>
                <c:pt idx="991">
                  <c:v>43.531827515400408</c:v>
                </c:pt>
                <c:pt idx="992">
                  <c:v>43.564681724845997</c:v>
                </c:pt>
                <c:pt idx="993">
                  <c:v>43.597535934291578</c:v>
                </c:pt>
                <c:pt idx="994">
                  <c:v>43.630390143737166</c:v>
                </c:pt>
                <c:pt idx="995">
                  <c:v>43.663244353182755</c:v>
                </c:pt>
                <c:pt idx="996">
                  <c:v>43.696098562628336</c:v>
                </c:pt>
                <c:pt idx="997">
                  <c:v>43.728952772073924</c:v>
                </c:pt>
                <c:pt idx="998">
                  <c:v>43.761806981519506</c:v>
                </c:pt>
                <c:pt idx="999">
                  <c:v>43.794661190965094</c:v>
                </c:pt>
                <c:pt idx="1000">
                  <c:v>43.827515400410675</c:v>
                </c:pt>
                <c:pt idx="1001">
                  <c:v>43.860369609856264</c:v>
                </c:pt>
                <c:pt idx="1002">
                  <c:v>43.893223819301845</c:v>
                </c:pt>
                <c:pt idx="1003">
                  <c:v>43.926078028747433</c:v>
                </c:pt>
                <c:pt idx="1004">
                  <c:v>43.958932238193022</c:v>
                </c:pt>
                <c:pt idx="1005">
                  <c:v>43.991786447638603</c:v>
                </c:pt>
                <c:pt idx="1006">
                  <c:v>44.024640657084191</c:v>
                </c:pt>
                <c:pt idx="1007">
                  <c:v>44.057494866529773</c:v>
                </c:pt>
                <c:pt idx="1008">
                  <c:v>44.090349075975361</c:v>
                </c:pt>
                <c:pt idx="1009">
                  <c:v>44.123203285420942</c:v>
                </c:pt>
                <c:pt idx="1010">
                  <c:v>44.156057494866531</c:v>
                </c:pt>
                <c:pt idx="1011">
                  <c:v>44.188911704312112</c:v>
                </c:pt>
                <c:pt idx="1012">
                  <c:v>44.2217659137577</c:v>
                </c:pt>
                <c:pt idx="1013">
                  <c:v>44.254620123203289</c:v>
                </c:pt>
                <c:pt idx="1014">
                  <c:v>44.28747433264887</c:v>
                </c:pt>
                <c:pt idx="1015">
                  <c:v>44.320328542094458</c:v>
                </c:pt>
                <c:pt idx="1016">
                  <c:v>44.353182751540039</c:v>
                </c:pt>
                <c:pt idx="1017">
                  <c:v>44.386036960985628</c:v>
                </c:pt>
                <c:pt idx="1018">
                  <c:v>44.418891170431209</c:v>
                </c:pt>
                <c:pt idx="1019">
                  <c:v>44.451745379876797</c:v>
                </c:pt>
                <c:pt idx="1020">
                  <c:v>44.484599589322379</c:v>
                </c:pt>
                <c:pt idx="1021">
                  <c:v>44.517453798767967</c:v>
                </c:pt>
                <c:pt idx="1022">
                  <c:v>44.550308008213555</c:v>
                </c:pt>
                <c:pt idx="1023">
                  <c:v>44.583162217659137</c:v>
                </c:pt>
                <c:pt idx="1024">
                  <c:v>44.616016427104725</c:v>
                </c:pt>
                <c:pt idx="1025">
                  <c:v>44.648870636550306</c:v>
                </c:pt>
                <c:pt idx="1026">
                  <c:v>44.681724845995895</c:v>
                </c:pt>
                <c:pt idx="1027">
                  <c:v>44.714579055441476</c:v>
                </c:pt>
                <c:pt idx="1028">
                  <c:v>44.747433264887064</c:v>
                </c:pt>
                <c:pt idx="1029">
                  <c:v>44.780287474332646</c:v>
                </c:pt>
                <c:pt idx="1030">
                  <c:v>44.813141683778234</c:v>
                </c:pt>
                <c:pt idx="1031">
                  <c:v>44.845995893223822</c:v>
                </c:pt>
                <c:pt idx="1032">
                  <c:v>44.878850102669404</c:v>
                </c:pt>
                <c:pt idx="1033">
                  <c:v>44.911704312114992</c:v>
                </c:pt>
                <c:pt idx="1034">
                  <c:v>44.944558521560573</c:v>
                </c:pt>
                <c:pt idx="1035">
                  <c:v>44.977412731006162</c:v>
                </c:pt>
                <c:pt idx="1036">
                  <c:v>45.010266940451743</c:v>
                </c:pt>
                <c:pt idx="1037">
                  <c:v>45.043121149897331</c:v>
                </c:pt>
                <c:pt idx="1038">
                  <c:v>45.075975359342912</c:v>
                </c:pt>
                <c:pt idx="1039">
                  <c:v>45.108829568788501</c:v>
                </c:pt>
                <c:pt idx="1040">
                  <c:v>45.141683778234089</c:v>
                </c:pt>
                <c:pt idx="1041">
                  <c:v>45.17453798767967</c:v>
                </c:pt>
                <c:pt idx="1042">
                  <c:v>45.207392197125259</c:v>
                </c:pt>
                <c:pt idx="1043">
                  <c:v>45.24024640657084</c:v>
                </c:pt>
                <c:pt idx="1044">
                  <c:v>45.273100616016428</c:v>
                </c:pt>
                <c:pt idx="1045">
                  <c:v>45.30595482546201</c:v>
                </c:pt>
                <c:pt idx="1046">
                  <c:v>45.338809034907598</c:v>
                </c:pt>
                <c:pt idx="1047">
                  <c:v>45.371663244353179</c:v>
                </c:pt>
                <c:pt idx="1048">
                  <c:v>45.404517453798768</c:v>
                </c:pt>
                <c:pt idx="1049">
                  <c:v>45.437371663244356</c:v>
                </c:pt>
                <c:pt idx="1050">
                  <c:v>45.470225872689937</c:v>
                </c:pt>
                <c:pt idx="1051">
                  <c:v>45.503080082135526</c:v>
                </c:pt>
                <c:pt idx="1052">
                  <c:v>45.535934291581107</c:v>
                </c:pt>
                <c:pt idx="1053">
                  <c:v>45.568788501026695</c:v>
                </c:pt>
                <c:pt idx="1054">
                  <c:v>45.601642710472277</c:v>
                </c:pt>
                <c:pt idx="1055">
                  <c:v>45.634496919917865</c:v>
                </c:pt>
                <c:pt idx="1056">
                  <c:v>45.667351129363446</c:v>
                </c:pt>
                <c:pt idx="1057">
                  <c:v>45.700205338809035</c:v>
                </c:pt>
                <c:pt idx="1058">
                  <c:v>45.733059548254623</c:v>
                </c:pt>
                <c:pt idx="1059">
                  <c:v>45.765913757700204</c:v>
                </c:pt>
                <c:pt idx="1060">
                  <c:v>45.798767967145793</c:v>
                </c:pt>
                <c:pt idx="1061">
                  <c:v>45.831622176591374</c:v>
                </c:pt>
                <c:pt idx="1062">
                  <c:v>45.864476386036962</c:v>
                </c:pt>
                <c:pt idx="1063">
                  <c:v>45.897330595482543</c:v>
                </c:pt>
                <c:pt idx="1064">
                  <c:v>45.930184804928132</c:v>
                </c:pt>
                <c:pt idx="1065">
                  <c:v>45.963039014373713</c:v>
                </c:pt>
                <c:pt idx="1066">
                  <c:v>45.995893223819301</c:v>
                </c:pt>
                <c:pt idx="1067">
                  <c:v>46.02874743326489</c:v>
                </c:pt>
                <c:pt idx="1068">
                  <c:v>46.061601642710471</c:v>
                </c:pt>
                <c:pt idx="1069">
                  <c:v>46.094455852156059</c:v>
                </c:pt>
                <c:pt idx="1070">
                  <c:v>46.127310061601641</c:v>
                </c:pt>
                <c:pt idx="1071">
                  <c:v>46.160164271047229</c:v>
                </c:pt>
                <c:pt idx="1072">
                  <c:v>46.19301848049281</c:v>
                </c:pt>
                <c:pt idx="1073">
                  <c:v>46.225872689938399</c:v>
                </c:pt>
                <c:pt idx="1074">
                  <c:v>46.258726899383987</c:v>
                </c:pt>
                <c:pt idx="1075">
                  <c:v>46.291581108829568</c:v>
                </c:pt>
                <c:pt idx="1076">
                  <c:v>46.324435318275157</c:v>
                </c:pt>
                <c:pt idx="1077">
                  <c:v>46.357289527720738</c:v>
                </c:pt>
                <c:pt idx="1078">
                  <c:v>46.390143737166326</c:v>
                </c:pt>
                <c:pt idx="1079">
                  <c:v>46.422997946611908</c:v>
                </c:pt>
                <c:pt idx="1080">
                  <c:v>46.455852156057496</c:v>
                </c:pt>
                <c:pt idx="1081">
                  <c:v>46.488706365503077</c:v>
                </c:pt>
                <c:pt idx="1082">
                  <c:v>46.521560574948666</c:v>
                </c:pt>
                <c:pt idx="1083">
                  <c:v>46.554414784394254</c:v>
                </c:pt>
                <c:pt idx="1084">
                  <c:v>46.587268993839835</c:v>
                </c:pt>
                <c:pt idx="1085">
                  <c:v>46.620123203285424</c:v>
                </c:pt>
                <c:pt idx="1086">
                  <c:v>46.652977412731005</c:v>
                </c:pt>
                <c:pt idx="1087">
                  <c:v>46.685831622176593</c:v>
                </c:pt>
                <c:pt idx="1088">
                  <c:v>46.718685831622174</c:v>
                </c:pt>
                <c:pt idx="1089">
                  <c:v>46.751540041067763</c:v>
                </c:pt>
                <c:pt idx="1090">
                  <c:v>46.784394250513344</c:v>
                </c:pt>
                <c:pt idx="1091">
                  <c:v>46.817248459958932</c:v>
                </c:pt>
                <c:pt idx="1092">
                  <c:v>46.850102669404521</c:v>
                </c:pt>
                <c:pt idx="1093">
                  <c:v>46.882956878850102</c:v>
                </c:pt>
                <c:pt idx="1094">
                  <c:v>46.91581108829569</c:v>
                </c:pt>
                <c:pt idx="1095">
                  <c:v>46.948665297741272</c:v>
                </c:pt>
                <c:pt idx="1096">
                  <c:v>46.98151950718686</c:v>
                </c:pt>
                <c:pt idx="1097">
                  <c:v>47.014373716632441</c:v>
                </c:pt>
                <c:pt idx="1098">
                  <c:v>47.04722792607803</c:v>
                </c:pt>
                <c:pt idx="1099">
                  <c:v>47.080082135523611</c:v>
                </c:pt>
                <c:pt idx="1100">
                  <c:v>47.112936344969199</c:v>
                </c:pt>
                <c:pt idx="1101">
                  <c:v>47.145790554414788</c:v>
                </c:pt>
                <c:pt idx="1102">
                  <c:v>47.178644763860369</c:v>
                </c:pt>
                <c:pt idx="1103">
                  <c:v>47.211498973305957</c:v>
                </c:pt>
                <c:pt idx="1104">
                  <c:v>47.244353182751539</c:v>
                </c:pt>
                <c:pt idx="1105">
                  <c:v>47.277207392197127</c:v>
                </c:pt>
                <c:pt idx="1106">
                  <c:v>47.310061601642708</c:v>
                </c:pt>
                <c:pt idx="1107">
                  <c:v>47.342915811088297</c:v>
                </c:pt>
                <c:pt idx="1108">
                  <c:v>47.375770020533878</c:v>
                </c:pt>
                <c:pt idx="1109">
                  <c:v>47.408624229979466</c:v>
                </c:pt>
                <c:pt idx="1110">
                  <c:v>47.441478439425055</c:v>
                </c:pt>
                <c:pt idx="1111">
                  <c:v>47.474332648870636</c:v>
                </c:pt>
                <c:pt idx="1112">
                  <c:v>47.507186858316224</c:v>
                </c:pt>
                <c:pt idx="1113">
                  <c:v>47.540041067761805</c:v>
                </c:pt>
                <c:pt idx="1114">
                  <c:v>47.572895277207394</c:v>
                </c:pt>
                <c:pt idx="1115">
                  <c:v>47.605749486652975</c:v>
                </c:pt>
                <c:pt idx="1116">
                  <c:v>47.638603696098563</c:v>
                </c:pt>
                <c:pt idx="1117">
                  <c:v>47.671457905544145</c:v>
                </c:pt>
                <c:pt idx="1118">
                  <c:v>47.704312114989733</c:v>
                </c:pt>
                <c:pt idx="1119">
                  <c:v>47.737166324435321</c:v>
                </c:pt>
                <c:pt idx="1120">
                  <c:v>47.770020533880903</c:v>
                </c:pt>
                <c:pt idx="1121">
                  <c:v>47.802874743326491</c:v>
                </c:pt>
                <c:pt idx="1122">
                  <c:v>47.835728952772072</c:v>
                </c:pt>
                <c:pt idx="1123">
                  <c:v>47.868583162217661</c:v>
                </c:pt>
                <c:pt idx="1124">
                  <c:v>47.901437371663242</c:v>
                </c:pt>
                <c:pt idx="1125">
                  <c:v>47.93429158110883</c:v>
                </c:pt>
                <c:pt idx="1126">
                  <c:v>47.967145790554412</c:v>
                </c:pt>
                <c:pt idx="1127">
                  <c:v>48</c:v>
                </c:pt>
                <c:pt idx="1128">
                  <c:v>48.032854209445588</c:v>
                </c:pt>
                <c:pt idx="1129">
                  <c:v>48.06570841889117</c:v>
                </c:pt>
                <c:pt idx="1130">
                  <c:v>48.098562628336758</c:v>
                </c:pt>
                <c:pt idx="1131">
                  <c:v>48.131416837782339</c:v>
                </c:pt>
                <c:pt idx="1132">
                  <c:v>48.164271047227928</c:v>
                </c:pt>
                <c:pt idx="1133">
                  <c:v>48.197125256673509</c:v>
                </c:pt>
                <c:pt idx="1134">
                  <c:v>48.229979466119097</c:v>
                </c:pt>
                <c:pt idx="1135">
                  <c:v>48.262833675564679</c:v>
                </c:pt>
                <c:pt idx="1136">
                  <c:v>48.295687885010267</c:v>
                </c:pt>
                <c:pt idx="1137">
                  <c:v>48.328542094455855</c:v>
                </c:pt>
                <c:pt idx="1138">
                  <c:v>48.361396303901437</c:v>
                </c:pt>
                <c:pt idx="1139">
                  <c:v>48.394250513347025</c:v>
                </c:pt>
                <c:pt idx="1140">
                  <c:v>48.427104722792606</c:v>
                </c:pt>
                <c:pt idx="1141">
                  <c:v>48.459958932238195</c:v>
                </c:pt>
                <c:pt idx="1142">
                  <c:v>48.492813141683776</c:v>
                </c:pt>
                <c:pt idx="1143">
                  <c:v>48.525667351129364</c:v>
                </c:pt>
                <c:pt idx="1144">
                  <c:v>48.558521560574945</c:v>
                </c:pt>
                <c:pt idx="1145">
                  <c:v>48.591375770020534</c:v>
                </c:pt>
                <c:pt idx="1146">
                  <c:v>48.624229979466122</c:v>
                </c:pt>
                <c:pt idx="1147">
                  <c:v>48.657084188911703</c:v>
                </c:pt>
                <c:pt idx="1148">
                  <c:v>48.689938398357292</c:v>
                </c:pt>
                <c:pt idx="1149">
                  <c:v>48.722792607802873</c:v>
                </c:pt>
                <c:pt idx="1150">
                  <c:v>48.755646817248461</c:v>
                </c:pt>
                <c:pt idx="1151">
                  <c:v>48.788501026694043</c:v>
                </c:pt>
                <c:pt idx="1152">
                  <c:v>48.821355236139631</c:v>
                </c:pt>
                <c:pt idx="1153">
                  <c:v>48.854209445585212</c:v>
                </c:pt>
                <c:pt idx="1154">
                  <c:v>48.887063655030801</c:v>
                </c:pt>
                <c:pt idx="1155">
                  <c:v>48.919917864476389</c:v>
                </c:pt>
                <c:pt idx="1156">
                  <c:v>48.95277207392197</c:v>
                </c:pt>
                <c:pt idx="1157">
                  <c:v>48.985626283367559</c:v>
                </c:pt>
                <c:pt idx="1158">
                  <c:v>49.01848049281314</c:v>
                </c:pt>
                <c:pt idx="1159">
                  <c:v>49.051334702258728</c:v>
                </c:pt>
                <c:pt idx="1160">
                  <c:v>49.08418891170431</c:v>
                </c:pt>
                <c:pt idx="1161">
                  <c:v>49.117043121149898</c:v>
                </c:pt>
                <c:pt idx="1162">
                  <c:v>49.149897330595479</c:v>
                </c:pt>
                <c:pt idx="1163">
                  <c:v>49.182751540041068</c:v>
                </c:pt>
                <c:pt idx="1164">
                  <c:v>49.215605749486656</c:v>
                </c:pt>
                <c:pt idx="1165">
                  <c:v>49.248459958932237</c:v>
                </c:pt>
                <c:pt idx="1166">
                  <c:v>49.281314168377826</c:v>
                </c:pt>
                <c:pt idx="1167">
                  <c:v>49.314168377823407</c:v>
                </c:pt>
                <c:pt idx="1168">
                  <c:v>49.347022587268995</c:v>
                </c:pt>
                <c:pt idx="1169">
                  <c:v>49.379876796714576</c:v>
                </c:pt>
                <c:pt idx="1170">
                  <c:v>49.412731006160165</c:v>
                </c:pt>
                <c:pt idx="1171">
                  <c:v>49.445585215605746</c:v>
                </c:pt>
                <c:pt idx="1172">
                  <c:v>49.478439425051334</c:v>
                </c:pt>
                <c:pt idx="1173">
                  <c:v>49.511293634496923</c:v>
                </c:pt>
                <c:pt idx="1174">
                  <c:v>49.544147843942504</c:v>
                </c:pt>
                <c:pt idx="1175">
                  <c:v>49.577002053388092</c:v>
                </c:pt>
                <c:pt idx="1176">
                  <c:v>49.609856262833674</c:v>
                </c:pt>
                <c:pt idx="1177">
                  <c:v>49.642710472279262</c:v>
                </c:pt>
                <c:pt idx="1178">
                  <c:v>49.675564681724843</c:v>
                </c:pt>
                <c:pt idx="1179">
                  <c:v>49.708418891170432</c:v>
                </c:pt>
                <c:pt idx="1180">
                  <c:v>49.741273100616013</c:v>
                </c:pt>
                <c:pt idx="1181">
                  <c:v>49.774127310061601</c:v>
                </c:pt>
                <c:pt idx="1182">
                  <c:v>49.80698151950719</c:v>
                </c:pt>
                <c:pt idx="1183">
                  <c:v>49.839835728952771</c:v>
                </c:pt>
                <c:pt idx="1184">
                  <c:v>49.872689938398359</c:v>
                </c:pt>
                <c:pt idx="1185">
                  <c:v>49.905544147843941</c:v>
                </c:pt>
                <c:pt idx="1186">
                  <c:v>49.938398357289529</c:v>
                </c:pt>
                <c:pt idx="1187">
                  <c:v>49.97125256673511</c:v>
                </c:pt>
                <c:pt idx="1188">
                  <c:v>50.004106776180699</c:v>
                </c:pt>
                <c:pt idx="1189">
                  <c:v>50.036960985626287</c:v>
                </c:pt>
                <c:pt idx="1190">
                  <c:v>50.069815195071868</c:v>
                </c:pt>
                <c:pt idx="1191">
                  <c:v>50.102669404517457</c:v>
                </c:pt>
                <c:pt idx="1192">
                  <c:v>50.135523613963038</c:v>
                </c:pt>
                <c:pt idx="1193">
                  <c:v>50.168377823408626</c:v>
                </c:pt>
                <c:pt idx="1194">
                  <c:v>50.201232032854207</c:v>
                </c:pt>
                <c:pt idx="1195">
                  <c:v>50.234086242299796</c:v>
                </c:pt>
                <c:pt idx="1196">
                  <c:v>50.266940451745377</c:v>
                </c:pt>
                <c:pt idx="1197">
                  <c:v>50.299794661190965</c:v>
                </c:pt>
                <c:pt idx="1198">
                  <c:v>50.332648870636554</c:v>
                </c:pt>
                <c:pt idx="1199">
                  <c:v>50.365503080082135</c:v>
                </c:pt>
                <c:pt idx="1200">
                  <c:v>50.398357289527723</c:v>
                </c:pt>
                <c:pt idx="1201">
                  <c:v>50.431211498973305</c:v>
                </c:pt>
                <c:pt idx="1202">
                  <c:v>50.464065708418893</c:v>
                </c:pt>
                <c:pt idx="1203">
                  <c:v>50.496919917864474</c:v>
                </c:pt>
                <c:pt idx="1204">
                  <c:v>50.529774127310063</c:v>
                </c:pt>
                <c:pt idx="1205">
                  <c:v>50.562628336755644</c:v>
                </c:pt>
                <c:pt idx="1206">
                  <c:v>50.595482546201232</c:v>
                </c:pt>
                <c:pt idx="1207">
                  <c:v>50.628336755646821</c:v>
                </c:pt>
                <c:pt idx="1208">
                  <c:v>50.661190965092402</c:v>
                </c:pt>
                <c:pt idx="1209">
                  <c:v>50.69404517453799</c:v>
                </c:pt>
                <c:pt idx="1210">
                  <c:v>50.726899383983572</c:v>
                </c:pt>
                <c:pt idx="1211">
                  <c:v>50.75975359342916</c:v>
                </c:pt>
                <c:pt idx="1212">
                  <c:v>50.792607802874741</c:v>
                </c:pt>
                <c:pt idx="1213">
                  <c:v>50.82546201232033</c:v>
                </c:pt>
                <c:pt idx="1214">
                  <c:v>50.858316221765911</c:v>
                </c:pt>
                <c:pt idx="1215">
                  <c:v>50.891170431211499</c:v>
                </c:pt>
                <c:pt idx="1216">
                  <c:v>50.924024640657088</c:v>
                </c:pt>
                <c:pt idx="1217">
                  <c:v>50.956878850102669</c:v>
                </c:pt>
                <c:pt idx="1218">
                  <c:v>50.989733059548257</c:v>
                </c:pt>
                <c:pt idx="1219">
                  <c:v>51.022587268993838</c:v>
                </c:pt>
                <c:pt idx="1220">
                  <c:v>51.055441478439427</c:v>
                </c:pt>
                <c:pt idx="1221">
                  <c:v>51.088295687885008</c:v>
                </c:pt>
                <c:pt idx="1222">
                  <c:v>51.121149897330596</c:v>
                </c:pt>
                <c:pt idx="1223">
                  <c:v>51.154004106776178</c:v>
                </c:pt>
                <c:pt idx="1224">
                  <c:v>51.186858316221766</c:v>
                </c:pt>
                <c:pt idx="1225">
                  <c:v>51.219712525667354</c:v>
                </c:pt>
                <c:pt idx="1226">
                  <c:v>51.252566735112936</c:v>
                </c:pt>
                <c:pt idx="1227">
                  <c:v>51.285420944558524</c:v>
                </c:pt>
                <c:pt idx="1228">
                  <c:v>51.318275154004105</c:v>
                </c:pt>
                <c:pt idx="1229">
                  <c:v>51.351129363449694</c:v>
                </c:pt>
                <c:pt idx="1230">
                  <c:v>51.383983572895275</c:v>
                </c:pt>
                <c:pt idx="1231">
                  <c:v>51.416837782340863</c:v>
                </c:pt>
                <c:pt idx="1232">
                  <c:v>51.449691991786445</c:v>
                </c:pt>
                <c:pt idx="1233">
                  <c:v>51.482546201232033</c:v>
                </c:pt>
                <c:pt idx="1234">
                  <c:v>51.515400410677621</c:v>
                </c:pt>
                <c:pt idx="1235">
                  <c:v>51.548254620123203</c:v>
                </c:pt>
                <c:pt idx="1236">
                  <c:v>51.581108829568791</c:v>
                </c:pt>
                <c:pt idx="1237">
                  <c:v>51.613963039014372</c:v>
                </c:pt>
                <c:pt idx="1238">
                  <c:v>51.646817248459961</c:v>
                </c:pt>
                <c:pt idx="1239">
                  <c:v>51.679671457905542</c:v>
                </c:pt>
                <c:pt idx="1240">
                  <c:v>51.71252566735113</c:v>
                </c:pt>
                <c:pt idx="1241">
                  <c:v>51.745379876796711</c:v>
                </c:pt>
                <c:pt idx="1242">
                  <c:v>51.7782340862423</c:v>
                </c:pt>
                <c:pt idx="1243">
                  <c:v>51.811088295687888</c:v>
                </c:pt>
                <c:pt idx="1244">
                  <c:v>51.843942505133469</c:v>
                </c:pt>
                <c:pt idx="1245">
                  <c:v>51.876796714579058</c:v>
                </c:pt>
                <c:pt idx="1246">
                  <c:v>51.909650924024639</c:v>
                </c:pt>
                <c:pt idx="1247">
                  <c:v>51.942505133470227</c:v>
                </c:pt>
                <c:pt idx="1248">
                  <c:v>51.975359342915809</c:v>
                </c:pt>
                <c:pt idx="1249">
                  <c:v>52.008213552361397</c:v>
                </c:pt>
                <c:pt idx="1250">
                  <c:v>52.041067761806978</c:v>
                </c:pt>
                <c:pt idx="1251">
                  <c:v>52.073921971252567</c:v>
                </c:pt>
                <c:pt idx="1252">
                  <c:v>52.106776180698155</c:v>
                </c:pt>
                <c:pt idx="1253">
                  <c:v>52.139630390143736</c:v>
                </c:pt>
                <c:pt idx="1254">
                  <c:v>52.172484599589325</c:v>
                </c:pt>
                <c:pt idx="1255">
                  <c:v>52.205338809034906</c:v>
                </c:pt>
                <c:pt idx="1256">
                  <c:v>52.238193018480494</c:v>
                </c:pt>
                <c:pt idx="1257">
                  <c:v>52.271047227926076</c:v>
                </c:pt>
                <c:pt idx="1258">
                  <c:v>52.303901437371664</c:v>
                </c:pt>
                <c:pt idx="1259">
                  <c:v>52.369609856262834</c:v>
                </c:pt>
                <c:pt idx="1260">
                  <c:v>52.402464065708422</c:v>
                </c:pt>
                <c:pt idx="1261">
                  <c:v>52.435318275154003</c:v>
                </c:pt>
                <c:pt idx="1262">
                  <c:v>52.468172484599592</c:v>
                </c:pt>
                <c:pt idx="1263">
                  <c:v>52.501026694045173</c:v>
                </c:pt>
                <c:pt idx="1264">
                  <c:v>52.533880903490761</c:v>
                </c:pt>
                <c:pt idx="1265">
                  <c:v>52.566735112936342</c:v>
                </c:pt>
                <c:pt idx="1266">
                  <c:v>52.599589322381931</c:v>
                </c:pt>
                <c:pt idx="1267">
                  <c:v>52.632443531827512</c:v>
                </c:pt>
                <c:pt idx="1268">
                  <c:v>52.6652977412731</c:v>
                </c:pt>
                <c:pt idx="1269">
                  <c:v>52.698151950718689</c:v>
                </c:pt>
                <c:pt idx="1270">
                  <c:v>52.73100616016427</c:v>
                </c:pt>
                <c:pt idx="1271">
                  <c:v>52.763860369609858</c:v>
                </c:pt>
                <c:pt idx="1272">
                  <c:v>52.829568788501028</c:v>
                </c:pt>
                <c:pt idx="1273">
                  <c:v>52.862422997946609</c:v>
                </c:pt>
                <c:pt idx="1274">
                  <c:v>52.895277207392198</c:v>
                </c:pt>
                <c:pt idx="1275">
                  <c:v>52.928131416837779</c:v>
                </c:pt>
                <c:pt idx="1276">
                  <c:v>52.960985626283367</c:v>
                </c:pt>
                <c:pt idx="1277">
                  <c:v>52.993839835728956</c:v>
                </c:pt>
                <c:pt idx="1278">
                  <c:v>53.026694045174537</c:v>
                </c:pt>
                <c:pt idx="1279">
                  <c:v>53.059548254620125</c:v>
                </c:pt>
                <c:pt idx="1280">
                  <c:v>53.092402464065707</c:v>
                </c:pt>
                <c:pt idx="1281">
                  <c:v>53.125256673511295</c:v>
                </c:pt>
                <c:pt idx="1282">
                  <c:v>53.158110882956876</c:v>
                </c:pt>
                <c:pt idx="1283">
                  <c:v>53.190965092402465</c:v>
                </c:pt>
                <c:pt idx="1284">
                  <c:v>53.223819301848046</c:v>
                </c:pt>
                <c:pt idx="1285">
                  <c:v>53.256673511293634</c:v>
                </c:pt>
                <c:pt idx="1286">
                  <c:v>53.289527720739223</c:v>
                </c:pt>
                <c:pt idx="1287">
                  <c:v>53.322381930184804</c:v>
                </c:pt>
                <c:pt idx="1288">
                  <c:v>53.355236139630392</c:v>
                </c:pt>
                <c:pt idx="1289">
                  <c:v>53.388090349075974</c:v>
                </c:pt>
                <c:pt idx="1290">
                  <c:v>53.420944558521562</c:v>
                </c:pt>
                <c:pt idx="1291">
                  <c:v>53.453798767967143</c:v>
                </c:pt>
                <c:pt idx="1292">
                  <c:v>53.486652977412732</c:v>
                </c:pt>
                <c:pt idx="1293">
                  <c:v>53.519507186858313</c:v>
                </c:pt>
                <c:pt idx="1294">
                  <c:v>53.552361396303901</c:v>
                </c:pt>
                <c:pt idx="1295">
                  <c:v>53.585215605749489</c:v>
                </c:pt>
                <c:pt idx="1296">
                  <c:v>53.618069815195071</c:v>
                </c:pt>
                <c:pt idx="1297">
                  <c:v>53.650924024640659</c:v>
                </c:pt>
                <c:pt idx="1298">
                  <c:v>53.68377823408624</c:v>
                </c:pt>
                <c:pt idx="1299">
                  <c:v>53.716632443531829</c:v>
                </c:pt>
                <c:pt idx="1300">
                  <c:v>53.74948665297741</c:v>
                </c:pt>
                <c:pt idx="1301">
                  <c:v>53.782340862422998</c:v>
                </c:pt>
                <c:pt idx="1302">
                  <c:v>53.81519507186858</c:v>
                </c:pt>
                <c:pt idx="1303">
                  <c:v>53.848049281314168</c:v>
                </c:pt>
                <c:pt idx="1304">
                  <c:v>53.880903490759756</c:v>
                </c:pt>
                <c:pt idx="1305">
                  <c:v>53.913757700205338</c:v>
                </c:pt>
                <c:pt idx="1306">
                  <c:v>53.946611909650926</c:v>
                </c:pt>
                <c:pt idx="1307">
                  <c:v>53.979466119096507</c:v>
                </c:pt>
                <c:pt idx="1308">
                  <c:v>54.012320328542096</c:v>
                </c:pt>
                <c:pt idx="1309">
                  <c:v>54.045174537987677</c:v>
                </c:pt>
                <c:pt idx="1310">
                  <c:v>54.078028747433265</c:v>
                </c:pt>
                <c:pt idx="1311">
                  <c:v>54.110882956878854</c:v>
                </c:pt>
                <c:pt idx="1312">
                  <c:v>54.143737166324435</c:v>
                </c:pt>
                <c:pt idx="1313">
                  <c:v>54.209445585215605</c:v>
                </c:pt>
                <c:pt idx="1314">
                  <c:v>54.242299794661193</c:v>
                </c:pt>
                <c:pt idx="1315">
                  <c:v>54.308008213552363</c:v>
                </c:pt>
                <c:pt idx="1316">
                  <c:v>54.340862422997944</c:v>
                </c:pt>
                <c:pt idx="1317">
                  <c:v>54.373716632443532</c:v>
                </c:pt>
                <c:pt idx="1318">
                  <c:v>54.47227926078029</c:v>
                </c:pt>
                <c:pt idx="1319">
                  <c:v>54.505133470225871</c:v>
                </c:pt>
                <c:pt idx="1320">
                  <c:v>54.53798767967146</c:v>
                </c:pt>
                <c:pt idx="1321">
                  <c:v>54.767967145790557</c:v>
                </c:pt>
                <c:pt idx="1322">
                  <c:v>54.800821355236138</c:v>
                </c:pt>
                <c:pt idx="1323">
                  <c:v>54.866529774127308</c:v>
                </c:pt>
                <c:pt idx="1324">
                  <c:v>54.899383983572896</c:v>
                </c:pt>
                <c:pt idx="1325">
                  <c:v>54.997946611909654</c:v>
                </c:pt>
                <c:pt idx="1326">
                  <c:v>55.096509240246405</c:v>
                </c:pt>
                <c:pt idx="1327">
                  <c:v>55.195071868583163</c:v>
                </c:pt>
              </c:numCache>
            </c:numRef>
          </c:xVal>
          <c:yVal>
            <c:numRef>
              <c:f>'slide 41 calc CIF'!$N$32:$N$1359</c:f>
              <c:numCache>
                <c:formatCode>General</c:formatCode>
                <c:ptCount val="1328"/>
                <c:pt idx="0">
                  <c:v>0</c:v>
                </c:pt>
                <c:pt idx="1">
                  <c:v>2.2724690376093624E-2</c:v>
                </c:pt>
                <c:pt idx="2">
                  <c:v>3.4090910852403754E-2</c:v>
                </c:pt>
                <c:pt idx="3">
                  <c:v>4.545713132871388E-2</c:v>
                </c:pt>
                <c:pt idx="4">
                  <c:v>7.9555792757644281E-2</c:v>
                </c:pt>
                <c:pt idx="5">
                  <c:v>9.0922013233954407E-2</c:v>
                </c:pt>
                <c:pt idx="6">
                  <c:v>0.10228823371026455</c:v>
                </c:pt>
                <c:pt idx="7">
                  <c:v>0.11365445418657467</c:v>
                </c:pt>
                <c:pt idx="8">
                  <c:v>0.1250206746628848</c:v>
                </c:pt>
                <c:pt idx="9">
                  <c:v>0.1250206746628848</c:v>
                </c:pt>
                <c:pt idx="10">
                  <c:v>0.15912321711405841</c:v>
                </c:pt>
                <c:pt idx="11">
                  <c:v>0.15912321711405841</c:v>
                </c:pt>
                <c:pt idx="12">
                  <c:v>0.17049202567507935</c:v>
                </c:pt>
                <c:pt idx="13">
                  <c:v>0.18186212908901156</c:v>
                </c:pt>
                <c:pt idx="14">
                  <c:v>0.1932322325029438</c:v>
                </c:pt>
                <c:pt idx="15">
                  <c:v>0.21597243933080823</c:v>
                </c:pt>
                <c:pt idx="16">
                  <c:v>0.21597243933080823</c:v>
                </c:pt>
                <c:pt idx="17">
                  <c:v>0.23872042236071114</c:v>
                </c:pt>
                <c:pt idx="18">
                  <c:v>0.26147359366362805</c:v>
                </c:pt>
                <c:pt idx="19">
                  <c:v>0.28422676496654498</c:v>
                </c:pt>
                <c:pt idx="20">
                  <c:v>0.29560335061800341</c:v>
                </c:pt>
                <c:pt idx="21">
                  <c:v>0.31835652192092034</c:v>
                </c:pt>
                <c:pt idx="22">
                  <c:v>0.32973310757237878</c:v>
                </c:pt>
                <c:pt idx="23">
                  <c:v>0.35248627887529577</c:v>
                </c:pt>
                <c:pt idx="24">
                  <c:v>0.3638628645267542</c:v>
                </c:pt>
                <c:pt idx="25">
                  <c:v>0.38661603582967119</c:v>
                </c:pt>
                <c:pt idx="26">
                  <c:v>0.39799262148112963</c:v>
                </c:pt>
                <c:pt idx="27">
                  <c:v>0.40936920713258812</c:v>
                </c:pt>
                <c:pt idx="28">
                  <c:v>0.42074579278404661</c:v>
                </c:pt>
                <c:pt idx="29">
                  <c:v>0.43212237843550511</c:v>
                </c:pt>
                <c:pt idx="30">
                  <c:v>0.44349896408696365</c:v>
                </c:pt>
                <c:pt idx="31">
                  <c:v>0.45487554973842215</c:v>
                </c:pt>
                <c:pt idx="32">
                  <c:v>0.47762872104133902</c:v>
                </c:pt>
                <c:pt idx="33">
                  <c:v>0.48900530669279751</c:v>
                </c:pt>
                <c:pt idx="34">
                  <c:v>0.50038189234425601</c:v>
                </c:pt>
                <c:pt idx="35">
                  <c:v>0.5117584779957145</c:v>
                </c:pt>
                <c:pt idx="36">
                  <c:v>0.52313506364717299</c:v>
                </c:pt>
                <c:pt idx="37">
                  <c:v>0.53451164929863149</c:v>
                </c:pt>
                <c:pt idx="38">
                  <c:v>0.53451164929863149</c:v>
                </c:pt>
                <c:pt idx="39">
                  <c:v>0.54588953632113235</c:v>
                </c:pt>
                <c:pt idx="40">
                  <c:v>0.55726742334363311</c:v>
                </c:pt>
                <c:pt idx="41">
                  <c:v>0.5800231973886345</c:v>
                </c:pt>
                <c:pt idx="42">
                  <c:v>0.5800231973886345</c:v>
                </c:pt>
                <c:pt idx="43">
                  <c:v>0.59140238667587408</c:v>
                </c:pt>
                <c:pt idx="44">
                  <c:v>0.59140238667587408</c:v>
                </c:pt>
                <c:pt idx="45">
                  <c:v>0.60278287867510982</c:v>
                </c:pt>
                <c:pt idx="46">
                  <c:v>0.62554386267358131</c:v>
                </c:pt>
                <c:pt idx="47">
                  <c:v>0.62554386267358131</c:v>
                </c:pt>
                <c:pt idx="48">
                  <c:v>0.63692435467281705</c:v>
                </c:pt>
                <c:pt idx="49">
                  <c:v>0.6483048466720529</c:v>
                </c:pt>
                <c:pt idx="50">
                  <c:v>0.65968533867128865</c:v>
                </c:pt>
                <c:pt idx="51">
                  <c:v>0.67106583067052439</c:v>
                </c:pt>
                <c:pt idx="52">
                  <c:v>0.68244632266976024</c:v>
                </c:pt>
                <c:pt idx="53">
                  <c:v>0.69382681466899598</c:v>
                </c:pt>
                <c:pt idx="54">
                  <c:v>0.70520730666823173</c:v>
                </c:pt>
                <c:pt idx="55">
                  <c:v>0.71658779866746758</c:v>
                </c:pt>
                <c:pt idx="56">
                  <c:v>0.72796829066670332</c:v>
                </c:pt>
                <c:pt idx="57">
                  <c:v>0.75072927466517481</c:v>
                </c:pt>
                <c:pt idx="58">
                  <c:v>0.76210976666441055</c:v>
                </c:pt>
                <c:pt idx="59">
                  <c:v>0.77349025866364629</c:v>
                </c:pt>
                <c:pt idx="60">
                  <c:v>0.78487075066288203</c:v>
                </c:pt>
                <c:pt idx="61">
                  <c:v>0.79625124266211778</c:v>
                </c:pt>
                <c:pt idx="62">
                  <c:v>0.79625124266211778</c:v>
                </c:pt>
                <c:pt idx="63">
                  <c:v>0.81901745126382541</c:v>
                </c:pt>
                <c:pt idx="64">
                  <c:v>0.81901745126382541</c:v>
                </c:pt>
                <c:pt idx="65">
                  <c:v>0.81901745126382541</c:v>
                </c:pt>
                <c:pt idx="66">
                  <c:v>0.83040186291558094</c:v>
                </c:pt>
                <c:pt idx="67">
                  <c:v>0.84178627456733635</c:v>
                </c:pt>
                <c:pt idx="68">
                  <c:v>0.84178627456733635</c:v>
                </c:pt>
                <c:pt idx="69">
                  <c:v>0.84178627456733635</c:v>
                </c:pt>
                <c:pt idx="70">
                  <c:v>0.85317592028100619</c:v>
                </c:pt>
                <c:pt idx="71">
                  <c:v>0.86456556599467604</c:v>
                </c:pt>
                <c:pt idx="72">
                  <c:v>0.875955211708346</c:v>
                </c:pt>
                <c:pt idx="73">
                  <c:v>0.88734485742201585</c:v>
                </c:pt>
                <c:pt idx="74">
                  <c:v>0.92151379456302562</c:v>
                </c:pt>
                <c:pt idx="75">
                  <c:v>0.94429570670958163</c:v>
                </c:pt>
                <c:pt idx="76">
                  <c:v>0.94429570670958163</c:v>
                </c:pt>
                <c:pt idx="77">
                  <c:v>0.96708024078180777</c:v>
                </c:pt>
                <c:pt idx="78">
                  <c:v>0.97847250781792072</c:v>
                </c:pt>
                <c:pt idx="79">
                  <c:v>0.98986477485403368</c:v>
                </c:pt>
                <c:pt idx="80">
                  <c:v>1.0012570418901467</c:v>
                </c:pt>
                <c:pt idx="81">
                  <c:v>1.0240415759623729</c:v>
                </c:pt>
                <c:pt idx="82">
                  <c:v>1.0354351553204575</c:v>
                </c:pt>
                <c:pt idx="83">
                  <c:v>1.0468313605322777</c:v>
                </c:pt>
                <c:pt idx="84">
                  <c:v>1.0582275657440976</c:v>
                </c:pt>
                <c:pt idx="85">
                  <c:v>1.0582275657440976</c:v>
                </c:pt>
                <c:pt idx="86">
                  <c:v>1.0696250847909665</c:v>
                </c:pt>
                <c:pt idx="87">
                  <c:v>1.0810226038378354</c:v>
                </c:pt>
                <c:pt idx="88">
                  <c:v>1.0810226038378354</c:v>
                </c:pt>
                <c:pt idx="89">
                  <c:v>1.0924201228847041</c:v>
                </c:pt>
                <c:pt idx="90">
                  <c:v>1.1038176419315731</c:v>
                </c:pt>
                <c:pt idx="91">
                  <c:v>1.1152151609784418</c:v>
                </c:pt>
                <c:pt idx="92">
                  <c:v>1.1380101990721794</c:v>
                </c:pt>
                <c:pt idx="93">
                  <c:v>1.1494090334703519</c:v>
                </c:pt>
                <c:pt idx="94">
                  <c:v>1.1608078678685245</c:v>
                </c:pt>
                <c:pt idx="95">
                  <c:v>1.1722067022666971</c:v>
                </c:pt>
                <c:pt idx="96">
                  <c:v>1.195004371063042</c:v>
                </c:pt>
                <c:pt idx="97">
                  <c:v>1.2064032054612146</c:v>
                </c:pt>
                <c:pt idx="98">
                  <c:v>1.2405997086557321</c:v>
                </c:pt>
                <c:pt idx="99">
                  <c:v>1.2519985430539047</c:v>
                </c:pt>
                <c:pt idx="100">
                  <c:v>1.2633973774520773</c:v>
                </c:pt>
                <c:pt idx="101">
                  <c:v>1.2747962118502498</c:v>
                </c:pt>
                <c:pt idx="102">
                  <c:v>1.2861950462484224</c:v>
                </c:pt>
                <c:pt idx="103">
                  <c:v>1.2975991536126632</c:v>
                </c:pt>
                <c:pt idx="104">
                  <c:v>1.2975991536126632</c:v>
                </c:pt>
                <c:pt idx="105">
                  <c:v>1.2975991536126632</c:v>
                </c:pt>
                <c:pt idx="106">
                  <c:v>1.3090045801333372</c:v>
                </c:pt>
                <c:pt idx="107">
                  <c:v>1.331815433174685</c:v>
                </c:pt>
                <c:pt idx="108">
                  <c:v>1.3432208596953588</c:v>
                </c:pt>
                <c:pt idx="109">
                  <c:v>1.354628927278096</c:v>
                </c:pt>
                <c:pt idx="110">
                  <c:v>1.3660369948608333</c:v>
                </c:pt>
                <c:pt idx="111">
                  <c:v>1.3660369948608333</c:v>
                </c:pt>
                <c:pt idx="112">
                  <c:v>1.3660369948608333</c:v>
                </c:pt>
                <c:pt idx="113">
                  <c:v>1.3660369948608333</c:v>
                </c:pt>
                <c:pt idx="114">
                  <c:v>1.3774477059536117</c:v>
                </c:pt>
                <c:pt idx="115">
                  <c:v>1.4002691281391688</c:v>
                </c:pt>
                <c:pt idx="116">
                  <c:v>1.4116798392319472</c:v>
                </c:pt>
                <c:pt idx="117">
                  <c:v>1.4230905503247258</c:v>
                </c:pt>
                <c:pt idx="118">
                  <c:v>1.4230905503247258</c:v>
                </c:pt>
                <c:pt idx="119">
                  <c:v>1.4345012614175041</c:v>
                </c:pt>
                <c:pt idx="120">
                  <c:v>1.4345012614175041</c:v>
                </c:pt>
                <c:pt idx="121">
                  <c:v>1.4345012614175041</c:v>
                </c:pt>
                <c:pt idx="122">
                  <c:v>1.4687373654803517</c:v>
                </c:pt>
                <c:pt idx="123">
                  <c:v>1.4801494001679676</c:v>
                </c:pt>
                <c:pt idx="124">
                  <c:v>1.4801494001679676</c:v>
                </c:pt>
                <c:pt idx="125">
                  <c:v>1.4915614348555835</c:v>
                </c:pt>
                <c:pt idx="126">
                  <c:v>1.5029734695431993</c:v>
                </c:pt>
                <c:pt idx="127">
                  <c:v>1.514386829208719</c:v>
                </c:pt>
                <c:pt idx="128">
                  <c:v>1.525800188874239</c:v>
                </c:pt>
                <c:pt idx="129">
                  <c:v>1.5372135485397587</c:v>
                </c:pt>
                <c:pt idx="130">
                  <c:v>1.5714536275363185</c:v>
                </c:pt>
                <c:pt idx="131">
                  <c:v>1.5828669872018384</c:v>
                </c:pt>
                <c:pt idx="132">
                  <c:v>1.5942803468673585</c:v>
                </c:pt>
                <c:pt idx="133">
                  <c:v>1.6171097192341177</c:v>
                </c:pt>
                <c:pt idx="134">
                  <c:v>1.6285244054174974</c:v>
                </c:pt>
                <c:pt idx="135">
                  <c:v>1.6399390916008771</c:v>
                </c:pt>
                <c:pt idx="136">
                  <c:v>1.6627684639676363</c:v>
                </c:pt>
                <c:pt idx="137">
                  <c:v>1.6741831501510163</c:v>
                </c:pt>
                <c:pt idx="138">
                  <c:v>1.685597836334396</c:v>
                </c:pt>
                <c:pt idx="139">
                  <c:v>1.6970125225177757</c:v>
                </c:pt>
                <c:pt idx="140">
                  <c:v>1.7084285369169085</c:v>
                </c:pt>
                <c:pt idx="141">
                  <c:v>1.7312605657151745</c:v>
                </c:pt>
                <c:pt idx="142">
                  <c:v>1.7426765801143071</c:v>
                </c:pt>
                <c:pt idx="143">
                  <c:v>1.75409259451344</c:v>
                </c:pt>
                <c:pt idx="144">
                  <c:v>1.7655086089125729</c:v>
                </c:pt>
                <c:pt idx="145">
                  <c:v>1.7769246233117055</c:v>
                </c:pt>
                <c:pt idx="146">
                  <c:v>1.7883406377108384</c:v>
                </c:pt>
                <c:pt idx="147">
                  <c:v>1.7997566521099713</c:v>
                </c:pt>
                <c:pt idx="148">
                  <c:v>1.8111726665091039</c:v>
                </c:pt>
                <c:pt idx="149">
                  <c:v>1.8225886809082368</c:v>
                </c:pt>
                <c:pt idx="150">
                  <c:v>1.8340046953073694</c:v>
                </c:pt>
                <c:pt idx="151">
                  <c:v>1.8340046953073694</c:v>
                </c:pt>
                <c:pt idx="152">
                  <c:v>1.8340046953073694</c:v>
                </c:pt>
                <c:pt idx="153">
                  <c:v>1.8340046953073694</c:v>
                </c:pt>
                <c:pt idx="154">
                  <c:v>1.8340046953073694</c:v>
                </c:pt>
                <c:pt idx="155">
                  <c:v>1.8340046953073694</c:v>
                </c:pt>
                <c:pt idx="156">
                  <c:v>1.8454260346507032</c:v>
                </c:pt>
                <c:pt idx="157">
                  <c:v>1.8568487063948</c:v>
                </c:pt>
                <c:pt idx="158">
                  <c:v>1.8568487063948</c:v>
                </c:pt>
                <c:pt idx="159">
                  <c:v>1.8796967156173567</c:v>
                </c:pt>
                <c:pt idx="160">
                  <c:v>1.8911233875189952</c:v>
                </c:pt>
                <c:pt idx="161">
                  <c:v>1.9139767313222718</c:v>
                </c:pt>
                <c:pt idx="162">
                  <c:v>1.9368300751255483</c:v>
                </c:pt>
                <c:pt idx="163">
                  <c:v>1.9482567470271865</c:v>
                </c:pt>
                <c:pt idx="164">
                  <c:v>1.9596847539763655</c:v>
                </c:pt>
                <c:pt idx="165">
                  <c:v>1.9711127609255443</c:v>
                </c:pt>
                <c:pt idx="166">
                  <c:v>1.9939687748239023</c:v>
                </c:pt>
                <c:pt idx="167">
                  <c:v>2.0053967817730811</c:v>
                </c:pt>
                <c:pt idx="168">
                  <c:v>2.0053967817730811</c:v>
                </c:pt>
                <c:pt idx="169">
                  <c:v>2.0168247887222601</c:v>
                </c:pt>
                <c:pt idx="170">
                  <c:v>2.0282527956714391</c:v>
                </c:pt>
                <c:pt idx="171">
                  <c:v>2.0625368165189761</c:v>
                </c:pt>
                <c:pt idx="172">
                  <c:v>2.0625368165189761</c:v>
                </c:pt>
                <c:pt idx="173">
                  <c:v>2.0853928304173341</c:v>
                </c:pt>
                <c:pt idx="174">
                  <c:v>2.1082488443156921</c:v>
                </c:pt>
                <c:pt idx="175">
                  <c:v>2.1311048582140502</c:v>
                </c:pt>
                <c:pt idx="176">
                  <c:v>2.1425328651632292</c:v>
                </c:pt>
                <c:pt idx="177">
                  <c:v>2.1768168860107662</c:v>
                </c:pt>
                <c:pt idx="178">
                  <c:v>2.1996728999091242</c:v>
                </c:pt>
                <c:pt idx="179">
                  <c:v>2.2111009068583027</c:v>
                </c:pt>
                <c:pt idx="180">
                  <c:v>2.2225289138074817</c:v>
                </c:pt>
                <c:pt idx="181">
                  <c:v>2.2339569207566607</c:v>
                </c:pt>
                <c:pt idx="182">
                  <c:v>2.2453849277058393</c:v>
                </c:pt>
                <c:pt idx="183">
                  <c:v>2.2568129346550183</c:v>
                </c:pt>
                <c:pt idx="184">
                  <c:v>2.2682409416041973</c:v>
                </c:pt>
                <c:pt idx="185">
                  <c:v>2.2910969555025553</c:v>
                </c:pt>
                <c:pt idx="186">
                  <c:v>2.3025249624517343</c:v>
                </c:pt>
                <c:pt idx="187">
                  <c:v>2.3025249624517343</c:v>
                </c:pt>
                <c:pt idx="188">
                  <c:v>2.3253809763500923</c:v>
                </c:pt>
                <c:pt idx="189">
                  <c:v>2.3368089832992709</c:v>
                </c:pt>
                <c:pt idx="190">
                  <c:v>2.3596649971976293</c:v>
                </c:pt>
                <c:pt idx="191">
                  <c:v>2.3596649971976293</c:v>
                </c:pt>
                <c:pt idx="192">
                  <c:v>2.3710943467228125</c:v>
                </c:pt>
                <c:pt idx="193">
                  <c:v>2.3825236962479961</c:v>
                </c:pt>
                <c:pt idx="194">
                  <c:v>2.3825236962479961</c:v>
                </c:pt>
                <c:pt idx="195">
                  <c:v>2.3939530457731792</c:v>
                </c:pt>
                <c:pt idx="196">
                  <c:v>2.4053823952983628</c:v>
                </c:pt>
                <c:pt idx="197">
                  <c:v>2.4282410943487296</c:v>
                </c:pt>
                <c:pt idx="198">
                  <c:v>2.4282410943487296</c:v>
                </c:pt>
                <c:pt idx="199">
                  <c:v>2.4625291429242799</c:v>
                </c:pt>
                <c:pt idx="200">
                  <c:v>2.4739584924494631</c:v>
                </c:pt>
                <c:pt idx="201">
                  <c:v>2.4968171914998298</c:v>
                </c:pt>
                <c:pt idx="202">
                  <c:v>2.5082465410250134</c:v>
                </c:pt>
                <c:pt idx="203">
                  <c:v>2.519675890550197</c:v>
                </c:pt>
                <c:pt idx="204">
                  <c:v>2.519675890550197</c:v>
                </c:pt>
                <c:pt idx="205">
                  <c:v>2.5311079315506011</c:v>
                </c:pt>
                <c:pt idx="206">
                  <c:v>2.5425399725510052</c:v>
                </c:pt>
                <c:pt idx="207">
                  <c:v>2.5425399725510052</c:v>
                </c:pt>
                <c:pt idx="208">
                  <c:v>2.56541483060083</c:v>
                </c:pt>
                <c:pt idx="209">
                  <c:v>2.56541483060083</c:v>
                </c:pt>
                <c:pt idx="210">
                  <c:v>2.56541483060083</c:v>
                </c:pt>
                <c:pt idx="211">
                  <c:v>2.5768536080611382</c:v>
                </c:pt>
                <c:pt idx="212">
                  <c:v>2.5768536080611382</c:v>
                </c:pt>
                <c:pt idx="213">
                  <c:v>2.5768536080611382</c:v>
                </c:pt>
                <c:pt idx="214">
                  <c:v>2.5882937345929711</c:v>
                </c:pt>
                <c:pt idx="215">
                  <c:v>2.5882937345929711</c:v>
                </c:pt>
                <c:pt idx="216">
                  <c:v>2.5882937345929711</c:v>
                </c:pt>
                <c:pt idx="217">
                  <c:v>2.5997365608596787</c:v>
                </c:pt>
                <c:pt idx="218">
                  <c:v>2.6111793871263869</c:v>
                </c:pt>
                <c:pt idx="219">
                  <c:v>2.6226235643761249</c:v>
                </c:pt>
                <c:pt idx="220">
                  <c:v>2.6340677416258633</c:v>
                </c:pt>
                <c:pt idx="221">
                  <c:v>2.6455119188756013</c:v>
                </c:pt>
                <c:pt idx="222">
                  <c:v>2.6569560961253393</c:v>
                </c:pt>
                <c:pt idx="223">
                  <c:v>2.6798444506248154</c:v>
                </c:pt>
                <c:pt idx="224">
                  <c:v>2.6798444506248154</c:v>
                </c:pt>
                <c:pt idx="225">
                  <c:v>2.6912886278745538</c:v>
                </c:pt>
                <c:pt idx="226">
                  <c:v>2.7027328051242918</c:v>
                </c:pt>
                <c:pt idx="227">
                  <c:v>2.7027328051242918</c:v>
                </c:pt>
                <c:pt idx="228">
                  <c:v>2.7027328051242918</c:v>
                </c:pt>
                <c:pt idx="229">
                  <c:v>2.7141783352735751</c:v>
                </c:pt>
                <c:pt idx="230">
                  <c:v>2.7141783352735751</c:v>
                </c:pt>
                <c:pt idx="231">
                  <c:v>2.7256238654228579</c:v>
                </c:pt>
                <c:pt idx="232">
                  <c:v>2.7370707492717443</c:v>
                </c:pt>
                <c:pt idx="233">
                  <c:v>2.7485176331206307</c:v>
                </c:pt>
                <c:pt idx="234">
                  <c:v>2.7599645169695175</c:v>
                </c:pt>
                <c:pt idx="235">
                  <c:v>2.7714114008184039</c:v>
                </c:pt>
                <c:pt idx="236">
                  <c:v>2.7828582846672902</c:v>
                </c:pt>
                <c:pt idx="237">
                  <c:v>2.7828582846672902</c:v>
                </c:pt>
                <c:pt idx="238">
                  <c:v>2.8057547620073522</c:v>
                </c:pt>
                <c:pt idx="239">
                  <c:v>2.8172030006773832</c:v>
                </c:pt>
                <c:pt idx="240">
                  <c:v>2.8286512393474141</c:v>
                </c:pt>
                <c:pt idx="241">
                  <c:v>2.8400994780174451</c:v>
                </c:pt>
                <c:pt idx="242">
                  <c:v>2.8515477166874761</c:v>
                </c:pt>
                <c:pt idx="243">
                  <c:v>2.874444194027538</c:v>
                </c:pt>
                <c:pt idx="244">
                  <c:v>2.8973433845418315</c:v>
                </c:pt>
                <c:pt idx="245">
                  <c:v>2.8973433845418315</c:v>
                </c:pt>
                <c:pt idx="246">
                  <c:v>2.8973433845418315</c:v>
                </c:pt>
                <c:pt idx="247">
                  <c:v>2.8973433845418315</c:v>
                </c:pt>
                <c:pt idx="248">
                  <c:v>2.9202480059088498</c:v>
                </c:pt>
                <c:pt idx="249">
                  <c:v>2.9317003165923587</c:v>
                </c:pt>
                <c:pt idx="250">
                  <c:v>2.9317003165923587</c:v>
                </c:pt>
                <c:pt idx="251">
                  <c:v>2.9431539859555076</c:v>
                </c:pt>
                <c:pt idx="252">
                  <c:v>2.9546076553186564</c:v>
                </c:pt>
                <c:pt idx="253">
                  <c:v>2.9546076553186564</c:v>
                </c:pt>
                <c:pt idx="254">
                  <c:v>2.9660708467347199</c:v>
                </c:pt>
                <c:pt idx="255">
                  <c:v>2.9775340381507838</c:v>
                </c:pt>
                <c:pt idx="256">
                  <c:v>2.9775340381507838</c:v>
                </c:pt>
                <c:pt idx="257">
                  <c:v>3.0004658692678046</c:v>
                </c:pt>
                <c:pt idx="258">
                  <c:v>3.0119317848263147</c:v>
                </c:pt>
                <c:pt idx="259">
                  <c:v>3.0463295315018462</c:v>
                </c:pt>
                <c:pt idx="260">
                  <c:v>3.0577954470603563</c:v>
                </c:pt>
                <c:pt idx="261">
                  <c:v>3.0577954470603563</c:v>
                </c:pt>
                <c:pt idx="262">
                  <c:v>3.0692640903256727</c:v>
                </c:pt>
                <c:pt idx="263">
                  <c:v>3.092201376856305</c:v>
                </c:pt>
                <c:pt idx="264">
                  <c:v>3.092201376856305</c:v>
                </c:pt>
                <c:pt idx="265">
                  <c:v>3.092201376856305</c:v>
                </c:pt>
                <c:pt idx="266">
                  <c:v>3.1036713852737776</c:v>
                </c:pt>
                <c:pt idx="267">
                  <c:v>3.1036713852737776</c:v>
                </c:pt>
                <c:pt idx="268">
                  <c:v>3.1036713852737776</c:v>
                </c:pt>
                <c:pt idx="269">
                  <c:v>3.1151413936912502</c:v>
                </c:pt>
                <c:pt idx="270">
                  <c:v>3.1266114021087228</c:v>
                </c:pt>
                <c:pt idx="271">
                  <c:v>3.1495514189436675</c:v>
                </c:pt>
                <c:pt idx="272">
                  <c:v>3.1839614441960857</c:v>
                </c:pt>
                <c:pt idx="273">
                  <c:v>3.1839614441960857</c:v>
                </c:pt>
                <c:pt idx="274">
                  <c:v>3.1954341881271331</c:v>
                </c:pt>
                <c:pt idx="275">
                  <c:v>3.2069083004675232</c:v>
                </c:pt>
                <c:pt idx="276">
                  <c:v>3.2069083004675232</c:v>
                </c:pt>
                <c:pt idx="277">
                  <c:v>3.2069083004675232</c:v>
                </c:pt>
                <c:pt idx="278">
                  <c:v>3.2183837820337291</c:v>
                </c:pt>
                <c:pt idx="279">
                  <c:v>3.2413347451661418</c:v>
                </c:pt>
                <c:pt idx="280">
                  <c:v>3.2528102267323478</c:v>
                </c:pt>
                <c:pt idx="281">
                  <c:v>3.2642870788325999</c:v>
                </c:pt>
                <c:pt idx="282">
                  <c:v>3.2757639309328521</c:v>
                </c:pt>
                <c:pt idx="283">
                  <c:v>3.2872407830331039</c:v>
                </c:pt>
                <c:pt idx="284">
                  <c:v>3.298717635133356</c:v>
                </c:pt>
                <c:pt idx="285">
                  <c:v>3.298717635133356</c:v>
                </c:pt>
                <c:pt idx="286">
                  <c:v>3.3101944872336078</c:v>
                </c:pt>
                <c:pt idx="287">
                  <c:v>3.3331481914341121</c:v>
                </c:pt>
                <c:pt idx="288">
                  <c:v>3.356101895634616</c:v>
                </c:pt>
                <c:pt idx="289">
                  <c:v>3.3675787477348682</c:v>
                </c:pt>
                <c:pt idx="290">
                  <c:v>3.3675787477348682</c:v>
                </c:pt>
                <c:pt idx="291">
                  <c:v>3.3790555998351199</c:v>
                </c:pt>
                <c:pt idx="292">
                  <c:v>3.3905338254217412</c:v>
                </c:pt>
                <c:pt idx="293">
                  <c:v>3.3905338254217412</c:v>
                </c:pt>
                <c:pt idx="294">
                  <c:v>3.3905338254217412</c:v>
                </c:pt>
                <c:pt idx="295">
                  <c:v>3.4020134249879632</c:v>
                </c:pt>
                <c:pt idx="296">
                  <c:v>3.4134930245541852</c:v>
                </c:pt>
                <c:pt idx="297">
                  <c:v>3.4479318232528517</c:v>
                </c:pt>
                <c:pt idx="298">
                  <c:v>3.4594114228190738</c:v>
                </c:pt>
                <c:pt idx="299">
                  <c:v>3.4708910223852958</c:v>
                </c:pt>
                <c:pt idx="300">
                  <c:v>3.4823706219515178</c:v>
                </c:pt>
                <c:pt idx="301">
                  <c:v>3.4938502215177398</c:v>
                </c:pt>
                <c:pt idx="302">
                  <c:v>3.5053298210839618</c:v>
                </c:pt>
                <c:pt idx="303">
                  <c:v>3.5168094206501839</c:v>
                </c:pt>
                <c:pt idx="304">
                  <c:v>3.5168094206501839</c:v>
                </c:pt>
                <c:pt idx="305">
                  <c:v>3.5282959065988697</c:v>
                </c:pt>
                <c:pt idx="306">
                  <c:v>3.5397823925475551</c:v>
                </c:pt>
                <c:pt idx="307">
                  <c:v>3.551268878496241</c:v>
                </c:pt>
                <c:pt idx="308">
                  <c:v>3.5627581226358132</c:v>
                </c:pt>
                <c:pt idx="309">
                  <c:v>3.5627581226358132</c:v>
                </c:pt>
                <c:pt idx="310">
                  <c:v>3.5627581226358132</c:v>
                </c:pt>
                <c:pt idx="311">
                  <c:v>3.5742515072093806</c:v>
                </c:pt>
                <c:pt idx="312">
                  <c:v>3.5972382763565145</c:v>
                </c:pt>
                <c:pt idx="313">
                  <c:v>3.5972382763565145</c:v>
                </c:pt>
                <c:pt idx="314">
                  <c:v>3.5972382763565145</c:v>
                </c:pt>
                <c:pt idx="315">
                  <c:v>3.5972382763565145</c:v>
                </c:pt>
                <c:pt idx="316">
                  <c:v>3.6087385713344666</c:v>
                </c:pt>
                <c:pt idx="317">
                  <c:v>3.6317391612903713</c:v>
                </c:pt>
                <c:pt idx="318">
                  <c:v>3.6547397512462756</c:v>
                </c:pt>
                <c:pt idx="319">
                  <c:v>3.6777403412021799</c:v>
                </c:pt>
                <c:pt idx="320">
                  <c:v>3.6777403412021799</c:v>
                </c:pt>
                <c:pt idx="321">
                  <c:v>3.689240636180132</c:v>
                </c:pt>
                <c:pt idx="322">
                  <c:v>3.689240636180132</c:v>
                </c:pt>
                <c:pt idx="323">
                  <c:v>3.7007423157348938</c:v>
                </c:pt>
                <c:pt idx="324">
                  <c:v>3.7237456748444169</c:v>
                </c:pt>
                <c:pt idx="325">
                  <c:v>3.7352473543991787</c:v>
                </c:pt>
                <c:pt idx="326">
                  <c:v>3.7467490339539404</c:v>
                </c:pt>
                <c:pt idx="327">
                  <c:v>3.7467490339539404</c:v>
                </c:pt>
                <c:pt idx="328">
                  <c:v>3.7582520992532267</c:v>
                </c:pt>
                <c:pt idx="329">
                  <c:v>3.7582520992532267</c:v>
                </c:pt>
                <c:pt idx="330">
                  <c:v>3.7582520992532267</c:v>
                </c:pt>
                <c:pt idx="331">
                  <c:v>3.7697579375448411</c:v>
                </c:pt>
                <c:pt idx="332">
                  <c:v>3.7812637758364556</c:v>
                </c:pt>
                <c:pt idx="333">
                  <c:v>3.7812637758364556</c:v>
                </c:pt>
                <c:pt idx="334">
                  <c:v>3.79276961412807</c:v>
                </c:pt>
                <c:pt idx="335">
                  <c:v>3.815781290711298</c:v>
                </c:pt>
                <c:pt idx="336">
                  <c:v>3.8272871290029125</c:v>
                </c:pt>
                <c:pt idx="337">
                  <c:v>3.8387929672945269</c:v>
                </c:pt>
                <c:pt idx="338">
                  <c:v>3.8733104821693698</c:v>
                </c:pt>
                <c:pt idx="339">
                  <c:v>3.8848163204609842</c:v>
                </c:pt>
                <c:pt idx="340">
                  <c:v>3.8963221587525987</c:v>
                </c:pt>
                <c:pt idx="341">
                  <c:v>3.9078279970442131</c:v>
                </c:pt>
                <c:pt idx="342">
                  <c:v>3.9193338353358276</c:v>
                </c:pt>
                <c:pt idx="343">
                  <c:v>3.9423455119190556</c:v>
                </c:pt>
                <c:pt idx="344">
                  <c:v>3.95385135021067</c:v>
                </c:pt>
                <c:pt idx="345">
                  <c:v>3.95385135021067</c:v>
                </c:pt>
                <c:pt idx="346">
                  <c:v>3.95385135021067</c:v>
                </c:pt>
                <c:pt idx="347">
                  <c:v>3.9768658090060351</c:v>
                </c:pt>
                <c:pt idx="348">
                  <c:v>3.9883730384037182</c:v>
                </c:pt>
                <c:pt idx="349">
                  <c:v>3.9998816600856593</c:v>
                </c:pt>
                <c:pt idx="350">
                  <c:v>4.0113916747259255</c:v>
                </c:pt>
                <c:pt idx="351">
                  <c:v>4.0229016893661917</c:v>
                </c:pt>
                <c:pt idx="352">
                  <c:v>4.0459217186467242</c:v>
                </c:pt>
                <c:pt idx="353">
                  <c:v>4.0459217186467242</c:v>
                </c:pt>
                <c:pt idx="354">
                  <c:v>4.0574331274263606</c:v>
                </c:pt>
                <c:pt idx="355">
                  <c:v>4.0689445362059979</c:v>
                </c:pt>
                <c:pt idx="356">
                  <c:v>4.0804559449856344</c:v>
                </c:pt>
                <c:pt idx="357">
                  <c:v>4.0804559449856344</c:v>
                </c:pt>
                <c:pt idx="358">
                  <c:v>4.0804559449856344</c:v>
                </c:pt>
                <c:pt idx="359">
                  <c:v>4.0804559449856344</c:v>
                </c:pt>
                <c:pt idx="360">
                  <c:v>4.091970144578994</c:v>
                </c:pt>
                <c:pt idx="361">
                  <c:v>4.091970144578994</c:v>
                </c:pt>
                <c:pt idx="362">
                  <c:v>4.091970144578994</c:v>
                </c:pt>
                <c:pt idx="363">
                  <c:v>4.1034885340319622</c:v>
                </c:pt>
                <c:pt idx="364">
                  <c:v>4.1150083210085242</c:v>
                </c:pt>
                <c:pt idx="365">
                  <c:v>4.1265281079850862</c:v>
                </c:pt>
                <c:pt idx="366">
                  <c:v>4.1495676819382092</c:v>
                </c:pt>
                <c:pt idx="367">
                  <c:v>4.1495676819382092</c:v>
                </c:pt>
                <c:pt idx="368">
                  <c:v>4.1610888674563489</c:v>
                </c:pt>
                <c:pt idx="369">
                  <c:v>4.1726100529744885</c:v>
                </c:pt>
                <c:pt idx="370">
                  <c:v>4.1841312384926272</c:v>
                </c:pt>
                <c:pt idx="371">
                  <c:v>4.1956524240107669</c:v>
                </c:pt>
                <c:pt idx="372">
                  <c:v>4.1956524240107669</c:v>
                </c:pt>
                <c:pt idx="373">
                  <c:v>4.1956524240107669</c:v>
                </c:pt>
                <c:pt idx="374">
                  <c:v>4.1956524240107669</c:v>
                </c:pt>
                <c:pt idx="375">
                  <c:v>4.1956524240107669</c:v>
                </c:pt>
                <c:pt idx="376">
                  <c:v>4.2071792106644192</c:v>
                </c:pt>
                <c:pt idx="377">
                  <c:v>4.2417595706253737</c:v>
                </c:pt>
                <c:pt idx="378">
                  <c:v>4.2417595706253737</c:v>
                </c:pt>
                <c:pt idx="379">
                  <c:v>4.253286357279026</c:v>
                </c:pt>
                <c:pt idx="380">
                  <c:v>4.2648145462181581</c:v>
                </c:pt>
                <c:pt idx="381">
                  <c:v>4.2648145462181581</c:v>
                </c:pt>
                <c:pt idx="382">
                  <c:v>4.2763455410935052</c:v>
                </c:pt>
                <c:pt idx="383">
                  <c:v>4.2763455410935052</c:v>
                </c:pt>
                <c:pt idx="384">
                  <c:v>4.2878779396200857</c:v>
                </c:pt>
                <c:pt idx="385">
                  <c:v>4.2994103381466653</c:v>
                </c:pt>
                <c:pt idx="386">
                  <c:v>4.3109427366732458</c:v>
                </c:pt>
                <c:pt idx="387">
                  <c:v>4.3224751351998254</c:v>
                </c:pt>
                <c:pt idx="388">
                  <c:v>4.3224751351998254</c:v>
                </c:pt>
                <c:pt idx="389">
                  <c:v>4.3340075337264059</c:v>
                </c:pt>
                <c:pt idx="390">
                  <c:v>4.3455399322529855</c:v>
                </c:pt>
                <c:pt idx="391">
                  <c:v>4.3686047293061456</c:v>
                </c:pt>
                <c:pt idx="392">
                  <c:v>4.3801371278327252</c:v>
                </c:pt>
                <c:pt idx="393">
                  <c:v>4.3916695263593057</c:v>
                </c:pt>
                <c:pt idx="394">
                  <c:v>4.3916695263593057</c:v>
                </c:pt>
                <c:pt idx="395">
                  <c:v>4.4032033309330112</c:v>
                </c:pt>
                <c:pt idx="396">
                  <c:v>4.4147371355067175</c:v>
                </c:pt>
                <c:pt idx="397">
                  <c:v>4.4378075588067638</c:v>
                </c:pt>
                <c:pt idx="398">
                  <c:v>4.4493427704567869</c:v>
                </c:pt>
                <c:pt idx="399">
                  <c:v>4.4493427704567869</c:v>
                </c:pt>
                <c:pt idx="400">
                  <c:v>4.4608793900418346</c:v>
                </c:pt>
                <c:pt idx="401">
                  <c:v>4.4724160096268815</c:v>
                </c:pt>
                <c:pt idx="402">
                  <c:v>4.4724160096268815</c:v>
                </c:pt>
                <c:pt idx="403">
                  <c:v>4.4839526292119292</c:v>
                </c:pt>
                <c:pt idx="404">
                  <c:v>4.4954892487969769</c:v>
                </c:pt>
                <c:pt idx="405">
                  <c:v>4.5070258683820237</c:v>
                </c:pt>
                <c:pt idx="406">
                  <c:v>4.5300991075521182</c:v>
                </c:pt>
                <c:pt idx="407">
                  <c:v>4.541635727137165</c:v>
                </c:pt>
                <c:pt idx="408">
                  <c:v>4.5531723467222127</c:v>
                </c:pt>
                <c:pt idx="409">
                  <c:v>4.5531723467222127</c:v>
                </c:pt>
                <c:pt idx="410">
                  <c:v>4.5647131980311606</c:v>
                </c:pt>
                <c:pt idx="411">
                  <c:v>4.5762540493401094</c:v>
                </c:pt>
                <c:pt idx="412">
                  <c:v>4.5877963125466978</c:v>
                </c:pt>
                <c:pt idx="413">
                  <c:v>4.5993414009309159</c:v>
                </c:pt>
                <c:pt idx="414">
                  <c:v>4.610887902595632</c:v>
                </c:pt>
                <c:pt idx="415">
                  <c:v>4.6224372322058942</c:v>
                </c:pt>
                <c:pt idx="416">
                  <c:v>4.6339879764817136</c:v>
                </c:pt>
                <c:pt idx="417">
                  <c:v>4.6339879764817136</c:v>
                </c:pt>
                <c:pt idx="418">
                  <c:v>4.6570922954044072</c:v>
                </c:pt>
                <c:pt idx="419">
                  <c:v>4.6570922954044072</c:v>
                </c:pt>
                <c:pt idx="420">
                  <c:v>4.6802022792330522</c:v>
                </c:pt>
                <c:pt idx="421">
                  <c:v>4.6917572711473756</c:v>
                </c:pt>
                <c:pt idx="422">
                  <c:v>4.7033136806781766</c:v>
                </c:pt>
                <c:pt idx="423">
                  <c:v>4.7033136806781766</c:v>
                </c:pt>
                <c:pt idx="424">
                  <c:v>4.7148715083473416</c:v>
                </c:pt>
                <c:pt idx="425">
                  <c:v>4.7379871636856716</c:v>
                </c:pt>
                <c:pt idx="426">
                  <c:v>4.7495449913548367</c:v>
                </c:pt>
                <c:pt idx="427">
                  <c:v>4.7726606466931676</c:v>
                </c:pt>
                <c:pt idx="428">
                  <c:v>4.7842198940684701</c:v>
                </c:pt>
                <c:pt idx="429">
                  <c:v>4.795780561673209</c:v>
                </c:pt>
                <c:pt idx="430">
                  <c:v>4.795780561673209</c:v>
                </c:pt>
                <c:pt idx="431">
                  <c:v>4.8073426503802956</c:v>
                </c:pt>
                <c:pt idx="432">
                  <c:v>4.8189047390873831</c:v>
                </c:pt>
                <c:pt idx="433">
                  <c:v>4.8189047390873831</c:v>
                </c:pt>
                <c:pt idx="434">
                  <c:v>4.8304668277944707</c:v>
                </c:pt>
                <c:pt idx="435">
                  <c:v>4.8420303390026289</c:v>
                </c:pt>
                <c:pt idx="436">
                  <c:v>4.8535938502107872</c:v>
                </c:pt>
                <c:pt idx="437">
                  <c:v>4.8651573614189454</c:v>
                </c:pt>
                <c:pt idx="438">
                  <c:v>4.8767222961788956</c:v>
                </c:pt>
                <c:pt idx="439">
                  <c:v>4.8767222961788956</c:v>
                </c:pt>
                <c:pt idx="440">
                  <c:v>4.8882886551918956</c:v>
                </c:pt>
                <c:pt idx="441">
                  <c:v>4.8882886551918956</c:v>
                </c:pt>
                <c:pt idx="442">
                  <c:v>4.8998564389842763</c:v>
                </c:pt>
                <c:pt idx="443">
                  <c:v>4.9114256480826937</c:v>
                </c:pt>
                <c:pt idx="444">
                  <c:v>4.9345640662795276</c:v>
                </c:pt>
                <c:pt idx="445">
                  <c:v>4.9461332753779441</c:v>
                </c:pt>
                <c:pt idx="446">
                  <c:v>4.9577024844763615</c:v>
                </c:pt>
                <c:pt idx="447">
                  <c:v>4.9577024844763615</c:v>
                </c:pt>
                <c:pt idx="448">
                  <c:v>4.980843755745723</c:v>
                </c:pt>
                <c:pt idx="449">
                  <c:v>4.980843755745723</c:v>
                </c:pt>
                <c:pt idx="450">
                  <c:v>4.980843755745723</c:v>
                </c:pt>
                <c:pt idx="451">
                  <c:v>4.9924215319849665</c:v>
                </c:pt>
                <c:pt idx="452">
                  <c:v>4.9924215319849665</c:v>
                </c:pt>
                <c:pt idx="453">
                  <c:v>5.0040021672873642</c:v>
                </c:pt>
                <c:pt idx="454">
                  <c:v>5.0040021672873642</c:v>
                </c:pt>
                <c:pt idx="455">
                  <c:v>5.0040021672873642</c:v>
                </c:pt>
                <c:pt idx="456">
                  <c:v>5.0040021672873642</c:v>
                </c:pt>
                <c:pt idx="457">
                  <c:v>5.0040021672873642</c:v>
                </c:pt>
                <c:pt idx="458">
                  <c:v>5.0155913903801235</c:v>
                </c:pt>
                <c:pt idx="459">
                  <c:v>5.0503762586043699</c:v>
                </c:pt>
                <c:pt idx="460">
                  <c:v>5.0503762586043699</c:v>
                </c:pt>
                <c:pt idx="461">
                  <c:v>5.0503762586043699</c:v>
                </c:pt>
                <c:pt idx="462">
                  <c:v>5.0503762586043699</c:v>
                </c:pt>
                <c:pt idx="463">
                  <c:v>5.0503762586043699</c:v>
                </c:pt>
                <c:pt idx="464">
                  <c:v>5.0503762586043699</c:v>
                </c:pt>
                <c:pt idx="465">
                  <c:v>5.0503762586043699</c:v>
                </c:pt>
                <c:pt idx="466">
                  <c:v>5.0853515154592754</c:v>
                </c:pt>
                <c:pt idx="467">
                  <c:v>5.0853515154592754</c:v>
                </c:pt>
                <c:pt idx="468">
                  <c:v>5.0853515154592754</c:v>
                </c:pt>
                <c:pt idx="469">
                  <c:v>5.108717784244746</c:v>
                </c:pt>
                <c:pt idx="470">
                  <c:v>5.108717784244746</c:v>
                </c:pt>
                <c:pt idx="471">
                  <c:v>5.108717784244746</c:v>
                </c:pt>
                <c:pt idx="472">
                  <c:v>5.1204448017014323</c:v>
                </c:pt>
                <c:pt idx="473">
                  <c:v>5.1204448017014323</c:v>
                </c:pt>
                <c:pt idx="474">
                  <c:v>5.1321850500916915</c:v>
                </c:pt>
                <c:pt idx="475">
                  <c:v>5.1321850500916915</c:v>
                </c:pt>
                <c:pt idx="476">
                  <c:v>5.1321850500916915</c:v>
                </c:pt>
                <c:pt idx="477">
                  <c:v>5.14395777088132</c:v>
                </c:pt>
                <c:pt idx="478">
                  <c:v>5.1557438293455595</c:v>
                </c:pt>
                <c:pt idx="479">
                  <c:v>5.1557438293455595</c:v>
                </c:pt>
                <c:pt idx="480">
                  <c:v>5.1557438293455595</c:v>
                </c:pt>
                <c:pt idx="481">
                  <c:v>5.1675536770031165</c:v>
                </c:pt>
                <c:pt idx="482">
                  <c:v>5.1675536770031165</c:v>
                </c:pt>
                <c:pt idx="483">
                  <c:v>5.1793964003595807</c:v>
                </c:pt>
                <c:pt idx="484">
                  <c:v>5.1793964003595807</c:v>
                </c:pt>
                <c:pt idx="485">
                  <c:v>5.1912857663820411</c:v>
                </c:pt>
                <c:pt idx="486">
                  <c:v>5.2031857168585463</c:v>
                </c:pt>
                <c:pt idx="487">
                  <c:v>5.2031857168585463</c:v>
                </c:pt>
                <c:pt idx="488">
                  <c:v>5.2150993053783834</c:v>
                </c:pt>
                <c:pt idx="489">
                  <c:v>5.2270235256064872</c:v>
                </c:pt>
                <c:pt idx="490">
                  <c:v>5.2270235256064872</c:v>
                </c:pt>
                <c:pt idx="491">
                  <c:v>5.2389797592102987</c:v>
                </c:pt>
                <c:pt idx="492">
                  <c:v>5.2509543658200331</c:v>
                </c:pt>
                <c:pt idx="493">
                  <c:v>5.2868966033984419</c:v>
                </c:pt>
                <c:pt idx="494">
                  <c:v>5.2868966033984419</c:v>
                </c:pt>
                <c:pt idx="495">
                  <c:v>5.2868966033984419</c:v>
                </c:pt>
                <c:pt idx="496">
                  <c:v>5.2989096963475291</c:v>
                </c:pt>
                <c:pt idx="497">
                  <c:v>5.2989096963475291</c:v>
                </c:pt>
                <c:pt idx="498">
                  <c:v>5.3229823126487545</c:v>
                </c:pt>
                <c:pt idx="499">
                  <c:v>5.3229823126487545</c:v>
                </c:pt>
                <c:pt idx="500">
                  <c:v>5.3350341515195616</c:v>
                </c:pt>
                <c:pt idx="501">
                  <c:v>5.3350341515195616</c:v>
                </c:pt>
                <c:pt idx="502">
                  <c:v>5.35917209398787</c:v>
                </c:pt>
                <c:pt idx="503">
                  <c:v>5.3712488707913124</c:v>
                </c:pt>
                <c:pt idx="504">
                  <c:v>5.3712488707913124</c:v>
                </c:pt>
                <c:pt idx="505">
                  <c:v>5.3954399785110878</c:v>
                </c:pt>
                <c:pt idx="506">
                  <c:v>5.3954399785110878</c:v>
                </c:pt>
                <c:pt idx="507">
                  <c:v>5.3954399785110878</c:v>
                </c:pt>
                <c:pt idx="508">
                  <c:v>5.3954399785110878</c:v>
                </c:pt>
                <c:pt idx="509">
                  <c:v>5.4075559471148251</c:v>
                </c:pt>
                <c:pt idx="510">
                  <c:v>5.4196750631321491</c:v>
                </c:pt>
                <c:pt idx="511">
                  <c:v>5.4196750631321491</c:v>
                </c:pt>
                <c:pt idx="512">
                  <c:v>5.4196750631321491</c:v>
                </c:pt>
                <c:pt idx="513">
                  <c:v>5.4196750631321491</c:v>
                </c:pt>
                <c:pt idx="514">
                  <c:v>5.4318352555432226</c:v>
                </c:pt>
                <c:pt idx="515">
                  <c:v>5.4318352555432226</c:v>
                </c:pt>
                <c:pt idx="516">
                  <c:v>5.4318352555432226</c:v>
                </c:pt>
                <c:pt idx="517">
                  <c:v>5.4440160934422597</c:v>
                </c:pt>
                <c:pt idx="518">
                  <c:v>5.4440160934422597</c:v>
                </c:pt>
                <c:pt idx="519">
                  <c:v>5.4440160934422597</c:v>
                </c:pt>
                <c:pt idx="520">
                  <c:v>5.4440160934422597</c:v>
                </c:pt>
                <c:pt idx="521">
                  <c:v>5.4440160934422597</c:v>
                </c:pt>
                <c:pt idx="522">
                  <c:v>5.4440160934422597</c:v>
                </c:pt>
                <c:pt idx="523">
                  <c:v>5.4684608042212322</c:v>
                </c:pt>
                <c:pt idx="524">
                  <c:v>5.4806943889699156</c:v>
                </c:pt>
                <c:pt idx="525">
                  <c:v>5.4806943889699156</c:v>
                </c:pt>
                <c:pt idx="526">
                  <c:v>5.4929714866665922</c:v>
                </c:pt>
                <c:pt idx="527">
                  <c:v>5.4929714866665922</c:v>
                </c:pt>
                <c:pt idx="528">
                  <c:v>5.5052793946731668</c:v>
                </c:pt>
                <c:pt idx="529">
                  <c:v>5.5052793946731668</c:v>
                </c:pt>
                <c:pt idx="530">
                  <c:v>5.5052793946731668</c:v>
                </c:pt>
                <c:pt idx="531">
                  <c:v>5.5052793946731668</c:v>
                </c:pt>
                <c:pt idx="532">
                  <c:v>5.5052793946731668</c:v>
                </c:pt>
                <c:pt idx="533">
                  <c:v>5.5176329963185884</c:v>
                </c:pt>
                <c:pt idx="534">
                  <c:v>5.5299898752160708</c:v>
                </c:pt>
                <c:pt idx="535">
                  <c:v>5.5299898752160708</c:v>
                </c:pt>
                <c:pt idx="536">
                  <c:v>5.5299898752160708</c:v>
                </c:pt>
                <c:pt idx="537">
                  <c:v>5.5299898752160708</c:v>
                </c:pt>
                <c:pt idx="538">
                  <c:v>5.5299898752160708</c:v>
                </c:pt>
                <c:pt idx="539">
                  <c:v>5.5299898752160708</c:v>
                </c:pt>
                <c:pt idx="540">
                  <c:v>5.5423944767780933</c:v>
                </c:pt>
                <c:pt idx="541">
                  <c:v>5.5548106544247622</c:v>
                </c:pt>
                <c:pt idx="542">
                  <c:v>5.5548106544247622</c:v>
                </c:pt>
                <c:pt idx="543">
                  <c:v>5.5548106544247622</c:v>
                </c:pt>
                <c:pt idx="544">
                  <c:v>5.5548106544247622</c:v>
                </c:pt>
                <c:pt idx="545">
                  <c:v>5.5548106544247622</c:v>
                </c:pt>
                <c:pt idx="546">
                  <c:v>5.5672650254759892</c:v>
                </c:pt>
                <c:pt idx="547">
                  <c:v>5.5797327381137727</c:v>
                </c:pt>
                <c:pt idx="548">
                  <c:v>5.5797327381137727</c:v>
                </c:pt>
                <c:pt idx="549">
                  <c:v>5.5797327381137727</c:v>
                </c:pt>
                <c:pt idx="550">
                  <c:v>5.5797327381137727</c:v>
                </c:pt>
                <c:pt idx="551">
                  <c:v>5.5797327381137727</c:v>
                </c:pt>
                <c:pt idx="552">
                  <c:v>5.5922507440659484</c:v>
                </c:pt>
                <c:pt idx="553">
                  <c:v>5.6173137199034215</c:v>
                </c:pt>
                <c:pt idx="554">
                  <c:v>5.6173137199034215</c:v>
                </c:pt>
                <c:pt idx="555">
                  <c:v>5.6173137199034215</c:v>
                </c:pt>
                <c:pt idx="556">
                  <c:v>5.6173137199034215</c:v>
                </c:pt>
                <c:pt idx="557">
                  <c:v>5.6173137199034215</c:v>
                </c:pt>
                <c:pt idx="558">
                  <c:v>5.6299045542270463</c:v>
                </c:pt>
                <c:pt idx="559">
                  <c:v>5.6299045542270463</c:v>
                </c:pt>
                <c:pt idx="560">
                  <c:v>5.6299045542270463</c:v>
                </c:pt>
                <c:pt idx="561">
                  <c:v>5.6299045542270463</c:v>
                </c:pt>
                <c:pt idx="562">
                  <c:v>5.6299045542270463</c:v>
                </c:pt>
                <c:pt idx="563">
                  <c:v>5.6425880818094951</c:v>
                </c:pt>
                <c:pt idx="564">
                  <c:v>5.6552802623647791</c:v>
                </c:pt>
                <c:pt idx="565">
                  <c:v>5.6552802623647791</c:v>
                </c:pt>
                <c:pt idx="566">
                  <c:v>5.6552802623647791</c:v>
                </c:pt>
                <c:pt idx="567">
                  <c:v>5.6552802623647791</c:v>
                </c:pt>
                <c:pt idx="568">
                  <c:v>5.6808214763146054</c:v>
                </c:pt>
                <c:pt idx="569">
                  <c:v>5.6936184543116308</c:v>
                </c:pt>
                <c:pt idx="570">
                  <c:v>5.6936184543116308</c:v>
                </c:pt>
                <c:pt idx="571">
                  <c:v>5.6936184543116308</c:v>
                </c:pt>
                <c:pt idx="572">
                  <c:v>5.6936184543116308</c:v>
                </c:pt>
                <c:pt idx="573">
                  <c:v>5.6936184543116308</c:v>
                </c:pt>
                <c:pt idx="574">
                  <c:v>5.7064845189838902</c:v>
                </c:pt>
                <c:pt idx="575">
                  <c:v>5.7193773582080469</c:v>
                </c:pt>
                <c:pt idx="576">
                  <c:v>5.7452096329615916</c:v>
                </c:pt>
                <c:pt idx="577">
                  <c:v>5.7581455555369638</c:v>
                </c:pt>
                <c:pt idx="578">
                  <c:v>5.7710959074738248</c:v>
                </c:pt>
                <c:pt idx="579">
                  <c:v>5.7710959074738248</c:v>
                </c:pt>
                <c:pt idx="580">
                  <c:v>5.7710959074738248</c:v>
                </c:pt>
                <c:pt idx="581">
                  <c:v>5.7840970237749918</c:v>
                </c:pt>
                <c:pt idx="582">
                  <c:v>5.7840970237749918</c:v>
                </c:pt>
                <c:pt idx="583">
                  <c:v>5.7840970237749918</c:v>
                </c:pt>
                <c:pt idx="584">
                  <c:v>5.7840970237749918</c:v>
                </c:pt>
                <c:pt idx="585">
                  <c:v>5.7971861155190689</c:v>
                </c:pt>
                <c:pt idx="586">
                  <c:v>5.8102770533973827</c:v>
                </c:pt>
                <c:pt idx="587">
                  <c:v>5.83647740873882</c:v>
                </c:pt>
                <c:pt idx="588">
                  <c:v>5.83647740873882</c:v>
                </c:pt>
                <c:pt idx="589">
                  <c:v>5.83647740873882</c:v>
                </c:pt>
                <c:pt idx="590">
                  <c:v>5.83647740873882</c:v>
                </c:pt>
                <c:pt idx="591">
                  <c:v>5.8496632328241001</c:v>
                </c:pt>
                <c:pt idx="592">
                  <c:v>5.8496632328241001</c:v>
                </c:pt>
                <c:pt idx="593">
                  <c:v>5.8496632328241001</c:v>
                </c:pt>
                <c:pt idx="594">
                  <c:v>5.8496632328241001</c:v>
                </c:pt>
                <c:pt idx="595">
                  <c:v>5.8496632328241001</c:v>
                </c:pt>
                <c:pt idx="596">
                  <c:v>5.8629263544197459</c:v>
                </c:pt>
                <c:pt idx="597">
                  <c:v>5.8762103717956196</c:v>
                </c:pt>
                <c:pt idx="598">
                  <c:v>5.8895058162832141</c:v>
                </c:pt>
                <c:pt idx="599">
                  <c:v>5.916111965452937</c:v>
                </c:pt>
                <c:pt idx="600">
                  <c:v>5.916111965452937</c:v>
                </c:pt>
                <c:pt idx="601">
                  <c:v>5.9294322447613599</c:v>
                </c:pt>
                <c:pt idx="602">
                  <c:v>5.9294322447613599</c:v>
                </c:pt>
                <c:pt idx="603">
                  <c:v>5.9294322447613599</c:v>
                </c:pt>
                <c:pt idx="604">
                  <c:v>5.9427928553033915</c:v>
                </c:pt>
                <c:pt idx="605">
                  <c:v>5.9427928553033915</c:v>
                </c:pt>
                <c:pt idx="606">
                  <c:v>5.9427928553033915</c:v>
                </c:pt>
                <c:pt idx="607">
                  <c:v>5.9561766278400059</c:v>
                </c:pt>
                <c:pt idx="608">
                  <c:v>5.9695700777248035</c:v>
                </c:pt>
                <c:pt idx="609">
                  <c:v>5.9695700777248035</c:v>
                </c:pt>
                <c:pt idx="610">
                  <c:v>5.9695700777248035</c:v>
                </c:pt>
                <c:pt idx="611">
                  <c:v>5.9695700777248035</c:v>
                </c:pt>
                <c:pt idx="612">
                  <c:v>5.9695700777248035</c:v>
                </c:pt>
                <c:pt idx="613">
                  <c:v>5.9695700777248035</c:v>
                </c:pt>
                <c:pt idx="614">
                  <c:v>5.9830906372960531</c:v>
                </c:pt>
                <c:pt idx="615">
                  <c:v>6.0236819533609012</c:v>
                </c:pt>
                <c:pt idx="616">
                  <c:v>6.0236819533609012</c:v>
                </c:pt>
                <c:pt idx="617">
                  <c:v>6.0373401884004316</c:v>
                </c:pt>
                <c:pt idx="618">
                  <c:v>6.0373401884004316</c:v>
                </c:pt>
                <c:pt idx="619">
                  <c:v>6.0510368364980938</c:v>
                </c:pt>
                <c:pt idx="620">
                  <c:v>6.0510368364980938</c:v>
                </c:pt>
                <c:pt idx="621">
                  <c:v>6.0510368364980938</c:v>
                </c:pt>
                <c:pt idx="622">
                  <c:v>6.064782328511706</c:v>
                </c:pt>
                <c:pt idx="623">
                  <c:v>6.064782328511706</c:v>
                </c:pt>
                <c:pt idx="624">
                  <c:v>6.064782328511706</c:v>
                </c:pt>
                <c:pt idx="625">
                  <c:v>6.0786017725731956</c:v>
                </c:pt>
                <c:pt idx="626">
                  <c:v>6.0786017725731956</c:v>
                </c:pt>
                <c:pt idx="627">
                  <c:v>6.0786017725731956</c:v>
                </c:pt>
                <c:pt idx="628">
                  <c:v>6.0786017725731956</c:v>
                </c:pt>
                <c:pt idx="629">
                  <c:v>6.0924709716088037</c:v>
                </c:pt>
                <c:pt idx="630">
                  <c:v>6.1063484992431425</c:v>
                </c:pt>
                <c:pt idx="631">
                  <c:v>6.1202552603091513</c:v>
                </c:pt>
                <c:pt idx="632">
                  <c:v>6.1341766865344649</c:v>
                </c:pt>
                <c:pt idx="633">
                  <c:v>6.1481086084068117</c:v>
                </c:pt>
                <c:pt idx="634">
                  <c:v>6.1481086084068117</c:v>
                </c:pt>
                <c:pt idx="635">
                  <c:v>6.1481086084068117</c:v>
                </c:pt>
                <c:pt idx="636">
                  <c:v>6.1481086084068117</c:v>
                </c:pt>
                <c:pt idx="637">
                  <c:v>6.1481086084068117</c:v>
                </c:pt>
                <c:pt idx="638">
                  <c:v>6.1621038514510849</c:v>
                </c:pt>
                <c:pt idx="639">
                  <c:v>6.1621038514510849</c:v>
                </c:pt>
                <c:pt idx="640">
                  <c:v>6.1621038514510849</c:v>
                </c:pt>
                <c:pt idx="641">
                  <c:v>6.1761459136271277</c:v>
                </c:pt>
                <c:pt idx="642">
                  <c:v>6.1761459136271277</c:v>
                </c:pt>
                <c:pt idx="643">
                  <c:v>6.1761459136271277</c:v>
                </c:pt>
                <c:pt idx="644">
                  <c:v>6.1761459136271277</c:v>
                </c:pt>
                <c:pt idx="645">
                  <c:v>6.1761459136271277</c:v>
                </c:pt>
                <c:pt idx="646">
                  <c:v>6.1761459136271277</c:v>
                </c:pt>
                <c:pt idx="647">
                  <c:v>6.190286919568007</c:v>
                </c:pt>
                <c:pt idx="648">
                  <c:v>6.190286919568007</c:v>
                </c:pt>
                <c:pt idx="649">
                  <c:v>6.2044409367089539</c:v>
                </c:pt>
                <c:pt idx="650">
                  <c:v>6.2186145216155344</c:v>
                </c:pt>
                <c:pt idx="651">
                  <c:v>6.2328033656876549</c:v>
                </c:pt>
                <c:pt idx="652">
                  <c:v>6.2470228315906695</c:v>
                </c:pt>
                <c:pt idx="653">
                  <c:v>6.2470228315906695</c:v>
                </c:pt>
                <c:pt idx="654">
                  <c:v>6.261273056536119</c:v>
                </c:pt>
                <c:pt idx="655">
                  <c:v>6.261273056536119</c:v>
                </c:pt>
                <c:pt idx="656">
                  <c:v>6.2755431285915204</c:v>
                </c:pt>
                <c:pt idx="657">
                  <c:v>6.2755431285915204</c:v>
                </c:pt>
                <c:pt idx="658">
                  <c:v>6.2755431285915204</c:v>
                </c:pt>
                <c:pt idx="659">
                  <c:v>6.2755431285915204</c:v>
                </c:pt>
                <c:pt idx="660">
                  <c:v>6.2899155485456122</c:v>
                </c:pt>
                <c:pt idx="661">
                  <c:v>6.2899155485456122</c:v>
                </c:pt>
                <c:pt idx="662">
                  <c:v>6.2899155485456122</c:v>
                </c:pt>
                <c:pt idx="663">
                  <c:v>6.2899155485456122</c:v>
                </c:pt>
                <c:pt idx="664">
                  <c:v>6.3043374587546719</c:v>
                </c:pt>
                <c:pt idx="665">
                  <c:v>6.3043374587546719</c:v>
                </c:pt>
                <c:pt idx="666">
                  <c:v>6.3043374587546719</c:v>
                </c:pt>
                <c:pt idx="667">
                  <c:v>6.3043374587546719</c:v>
                </c:pt>
                <c:pt idx="668">
                  <c:v>6.3043374587546719</c:v>
                </c:pt>
                <c:pt idx="669">
                  <c:v>6.318868556927459</c:v>
                </c:pt>
                <c:pt idx="670">
                  <c:v>6.318868556927459</c:v>
                </c:pt>
                <c:pt idx="671">
                  <c:v>6.318868556927459</c:v>
                </c:pt>
                <c:pt idx="672">
                  <c:v>6.318868556927459</c:v>
                </c:pt>
                <c:pt idx="673">
                  <c:v>6.318868556927459</c:v>
                </c:pt>
                <c:pt idx="674">
                  <c:v>6.318868556927459</c:v>
                </c:pt>
                <c:pt idx="675">
                  <c:v>6.333538531526103</c:v>
                </c:pt>
                <c:pt idx="676">
                  <c:v>6.333538531526103</c:v>
                </c:pt>
                <c:pt idx="677">
                  <c:v>6.333538531526103</c:v>
                </c:pt>
                <c:pt idx="678">
                  <c:v>6.333538531526103</c:v>
                </c:pt>
                <c:pt idx="679">
                  <c:v>6.348250701641331</c:v>
                </c:pt>
                <c:pt idx="680">
                  <c:v>6.3629817063478393</c:v>
                </c:pt>
                <c:pt idx="681">
                  <c:v>6.3629817063478393</c:v>
                </c:pt>
                <c:pt idx="682">
                  <c:v>6.3629817063478393</c:v>
                </c:pt>
                <c:pt idx="683">
                  <c:v>6.377760016785583</c:v>
                </c:pt>
                <c:pt idx="684">
                  <c:v>6.3925525805367212</c:v>
                </c:pt>
                <c:pt idx="685">
                  <c:v>6.3925525805367212</c:v>
                </c:pt>
                <c:pt idx="686">
                  <c:v>6.3925525805367212</c:v>
                </c:pt>
                <c:pt idx="687">
                  <c:v>6.422261894883535</c:v>
                </c:pt>
                <c:pt idx="688">
                  <c:v>6.422261894883535</c:v>
                </c:pt>
                <c:pt idx="689">
                  <c:v>6.422261894883535</c:v>
                </c:pt>
                <c:pt idx="690">
                  <c:v>6.422261894883535</c:v>
                </c:pt>
                <c:pt idx="691">
                  <c:v>6.422261894883535</c:v>
                </c:pt>
                <c:pt idx="692">
                  <c:v>6.4371840301948033</c:v>
                </c:pt>
                <c:pt idx="693">
                  <c:v>6.4371840301948033</c:v>
                </c:pt>
                <c:pt idx="694">
                  <c:v>6.4521377169156677</c:v>
                </c:pt>
                <c:pt idx="695">
                  <c:v>6.4821035984241231</c:v>
                </c:pt>
                <c:pt idx="696">
                  <c:v>6.4821035984241231</c:v>
                </c:pt>
                <c:pt idx="697">
                  <c:v>6.4971012139489233</c:v>
                </c:pt>
                <c:pt idx="698">
                  <c:v>6.5121061788442844</c:v>
                </c:pt>
                <c:pt idx="699">
                  <c:v>6.5571578744580057</c:v>
                </c:pt>
                <c:pt idx="700">
                  <c:v>6.5721997126406846</c:v>
                </c:pt>
                <c:pt idx="701">
                  <c:v>6.5721997126406846</c:v>
                </c:pt>
                <c:pt idx="702">
                  <c:v>6.5721997126406846</c:v>
                </c:pt>
                <c:pt idx="703">
                  <c:v>6.5872910240560261</c:v>
                </c:pt>
                <c:pt idx="704">
                  <c:v>6.5872910240560261</c:v>
                </c:pt>
                <c:pt idx="705">
                  <c:v>6.6024096928256126</c:v>
                </c:pt>
                <c:pt idx="706">
                  <c:v>6.6024096928256126</c:v>
                </c:pt>
                <c:pt idx="707">
                  <c:v>6.6024096928256126</c:v>
                </c:pt>
                <c:pt idx="708">
                  <c:v>6.6024096928256126</c:v>
                </c:pt>
                <c:pt idx="709">
                  <c:v>6.6024096928256126</c:v>
                </c:pt>
                <c:pt idx="710">
                  <c:v>6.61769211697034</c:v>
                </c:pt>
                <c:pt idx="711">
                  <c:v>6.61769211697034</c:v>
                </c:pt>
                <c:pt idx="712">
                  <c:v>6.61769211697034</c:v>
                </c:pt>
                <c:pt idx="713">
                  <c:v>6.6330359163124353</c:v>
                </c:pt>
                <c:pt idx="714">
                  <c:v>6.6484054473321121</c:v>
                </c:pt>
                <c:pt idx="715">
                  <c:v>6.6946225676781017</c:v>
                </c:pt>
                <c:pt idx="716">
                  <c:v>6.6946225676781017</c:v>
                </c:pt>
                <c:pt idx="717">
                  <c:v>6.7100594338198469</c:v>
                </c:pt>
                <c:pt idx="718">
                  <c:v>6.7100594338198469</c:v>
                </c:pt>
                <c:pt idx="719">
                  <c:v>6.7100594338198469</c:v>
                </c:pt>
                <c:pt idx="720">
                  <c:v>6.7100594338198469</c:v>
                </c:pt>
                <c:pt idx="721">
                  <c:v>6.7100594338198469</c:v>
                </c:pt>
                <c:pt idx="722">
                  <c:v>6.7100594338198469</c:v>
                </c:pt>
                <c:pt idx="723">
                  <c:v>6.7100594338198469</c:v>
                </c:pt>
                <c:pt idx="724">
                  <c:v>6.7100594338198469</c:v>
                </c:pt>
                <c:pt idx="725">
                  <c:v>6.7411533183539136</c:v>
                </c:pt>
                <c:pt idx="726">
                  <c:v>6.7411533183539136</c:v>
                </c:pt>
                <c:pt idx="727">
                  <c:v>6.7567214129233513</c:v>
                </c:pt>
                <c:pt idx="728">
                  <c:v>6.7878947194539112</c:v>
                </c:pt>
                <c:pt idx="729">
                  <c:v>6.8035053071807834</c:v>
                </c:pt>
                <c:pt idx="730">
                  <c:v>6.8035053071807834</c:v>
                </c:pt>
                <c:pt idx="731">
                  <c:v>6.8035053071807834</c:v>
                </c:pt>
                <c:pt idx="732">
                  <c:v>6.8035053071807834</c:v>
                </c:pt>
                <c:pt idx="733">
                  <c:v>6.8191532855369417</c:v>
                </c:pt>
                <c:pt idx="734">
                  <c:v>6.8191532855369417</c:v>
                </c:pt>
                <c:pt idx="735">
                  <c:v>6.8191532855369417</c:v>
                </c:pt>
                <c:pt idx="736">
                  <c:v>6.8191532855369417</c:v>
                </c:pt>
                <c:pt idx="737">
                  <c:v>6.8191532855369417</c:v>
                </c:pt>
                <c:pt idx="738">
                  <c:v>6.8191532855369417</c:v>
                </c:pt>
                <c:pt idx="739">
                  <c:v>6.8191532855369417</c:v>
                </c:pt>
                <c:pt idx="740">
                  <c:v>6.8348847269572843</c:v>
                </c:pt>
                <c:pt idx="741">
                  <c:v>6.8348847269572843</c:v>
                </c:pt>
                <c:pt idx="742">
                  <c:v>6.8506297159503262</c:v>
                </c:pt>
                <c:pt idx="743">
                  <c:v>6.8506297159503262</c:v>
                </c:pt>
                <c:pt idx="744">
                  <c:v>6.8664182219279768</c:v>
                </c:pt>
                <c:pt idx="745">
                  <c:v>6.8664182219279768</c:v>
                </c:pt>
                <c:pt idx="746">
                  <c:v>6.8822285805090564</c:v>
                </c:pt>
                <c:pt idx="747">
                  <c:v>6.8822285805090564</c:v>
                </c:pt>
                <c:pt idx="748">
                  <c:v>6.8822285805090564</c:v>
                </c:pt>
                <c:pt idx="749">
                  <c:v>6.8822285805090564</c:v>
                </c:pt>
                <c:pt idx="750">
                  <c:v>6.8981214422658939</c:v>
                </c:pt>
                <c:pt idx="751">
                  <c:v>6.8981214422658939</c:v>
                </c:pt>
                <c:pt idx="752">
                  <c:v>6.9140392274860183</c:v>
                </c:pt>
                <c:pt idx="753">
                  <c:v>6.9299681168465135</c:v>
                </c:pt>
                <c:pt idx="754">
                  <c:v>6.9299681168465135</c:v>
                </c:pt>
                <c:pt idx="755">
                  <c:v>6.9299681168465135</c:v>
                </c:pt>
                <c:pt idx="756">
                  <c:v>6.9299681168465135</c:v>
                </c:pt>
                <c:pt idx="757">
                  <c:v>6.9299681168465135</c:v>
                </c:pt>
                <c:pt idx="758">
                  <c:v>6.9299681168465135</c:v>
                </c:pt>
                <c:pt idx="759">
                  <c:v>6.9459751975364696</c:v>
                </c:pt>
                <c:pt idx="760">
                  <c:v>6.9459751975364696</c:v>
                </c:pt>
                <c:pt idx="761">
                  <c:v>6.9459751975364696</c:v>
                </c:pt>
                <c:pt idx="762">
                  <c:v>6.9620047640289746</c:v>
                </c:pt>
                <c:pt idx="763">
                  <c:v>6.9780512393468923</c:v>
                </c:pt>
                <c:pt idx="764">
                  <c:v>6.9780512393468923</c:v>
                </c:pt>
                <c:pt idx="765">
                  <c:v>6.9780512393468923</c:v>
                </c:pt>
                <c:pt idx="766">
                  <c:v>6.9780512393468923</c:v>
                </c:pt>
                <c:pt idx="767">
                  <c:v>6.9780512393468923</c:v>
                </c:pt>
                <c:pt idx="768">
                  <c:v>6.9780512393468923</c:v>
                </c:pt>
                <c:pt idx="769">
                  <c:v>7.0103486398540626</c:v>
                </c:pt>
                <c:pt idx="770">
                  <c:v>7.0103486398540626</c:v>
                </c:pt>
                <c:pt idx="771">
                  <c:v>7.0103486398540626</c:v>
                </c:pt>
                <c:pt idx="772">
                  <c:v>7.0103486398540626</c:v>
                </c:pt>
                <c:pt idx="773">
                  <c:v>7.0103486398540626</c:v>
                </c:pt>
                <c:pt idx="774">
                  <c:v>7.0427205385781164</c:v>
                </c:pt>
                <c:pt idx="775">
                  <c:v>7.0427205385781164</c:v>
                </c:pt>
                <c:pt idx="776">
                  <c:v>7.0427205385781164</c:v>
                </c:pt>
                <c:pt idx="777">
                  <c:v>7.0589237468163075</c:v>
                </c:pt>
                <c:pt idx="778">
                  <c:v>7.0913532201525094</c:v>
                </c:pt>
                <c:pt idx="779">
                  <c:v>7.1075737292437742</c:v>
                </c:pt>
                <c:pt idx="780">
                  <c:v>7.1238029062237587</c:v>
                </c:pt>
                <c:pt idx="781">
                  <c:v>7.1238029062237587</c:v>
                </c:pt>
                <c:pt idx="782">
                  <c:v>7.1238029062237587</c:v>
                </c:pt>
                <c:pt idx="783">
                  <c:v>7.1238029062237587</c:v>
                </c:pt>
                <c:pt idx="784">
                  <c:v>7.1400523510644716</c:v>
                </c:pt>
                <c:pt idx="785">
                  <c:v>7.1400523510644716</c:v>
                </c:pt>
                <c:pt idx="786">
                  <c:v>7.1400523510644716</c:v>
                </c:pt>
                <c:pt idx="787">
                  <c:v>7.1400523510644716</c:v>
                </c:pt>
                <c:pt idx="788">
                  <c:v>7.1400523510644716</c:v>
                </c:pt>
                <c:pt idx="789">
                  <c:v>7.1563454146726517</c:v>
                </c:pt>
                <c:pt idx="790">
                  <c:v>7.1726413950483963</c:v>
                </c:pt>
                <c:pt idx="791">
                  <c:v>7.1889461335647926</c:v>
                </c:pt>
                <c:pt idx="792">
                  <c:v>7.2052625663530323</c:v>
                </c:pt>
                <c:pt idx="793">
                  <c:v>7.2379305840288763</c:v>
                </c:pt>
                <c:pt idx="794">
                  <c:v>7.2542645928667975</c:v>
                </c:pt>
                <c:pt idx="795">
                  <c:v>7.2542645928667975</c:v>
                </c:pt>
                <c:pt idx="796">
                  <c:v>7.2869502276652423</c:v>
                </c:pt>
                <c:pt idx="797">
                  <c:v>7.3033018663045155</c:v>
                </c:pt>
                <c:pt idx="798">
                  <c:v>7.3196829832899919</c:v>
                </c:pt>
                <c:pt idx="799">
                  <c:v>7.3360759235284343</c:v>
                </c:pt>
                <c:pt idx="800">
                  <c:v>7.3360759235284343</c:v>
                </c:pt>
                <c:pt idx="801">
                  <c:v>7.3360759235284343</c:v>
                </c:pt>
                <c:pt idx="802">
                  <c:v>7.3360759235284343</c:v>
                </c:pt>
                <c:pt idx="803">
                  <c:v>7.3525103874077926</c:v>
                </c:pt>
                <c:pt idx="804">
                  <c:v>7.3689656958689884</c:v>
                </c:pt>
                <c:pt idx="805">
                  <c:v>7.38543294144187</c:v>
                </c:pt>
                <c:pt idx="806">
                  <c:v>7.38543294144187</c:v>
                </c:pt>
                <c:pt idx="807">
                  <c:v>7.4019091528471872</c:v>
                </c:pt>
                <c:pt idx="808">
                  <c:v>7.4183943414835651</c:v>
                </c:pt>
                <c:pt idx="809">
                  <c:v>7.4348885187724161</c:v>
                </c:pt>
                <c:pt idx="810">
                  <c:v>7.4513977016810715</c:v>
                </c:pt>
                <c:pt idx="811">
                  <c:v>7.4513977016810715</c:v>
                </c:pt>
                <c:pt idx="812">
                  <c:v>7.4679189109477004</c:v>
                </c:pt>
                <c:pt idx="813">
                  <c:v>7.4679189109477004</c:v>
                </c:pt>
                <c:pt idx="814">
                  <c:v>7.4679189109477004</c:v>
                </c:pt>
                <c:pt idx="815">
                  <c:v>7.4679189109477004</c:v>
                </c:pt>
                <c:pt idx="816">
                  <c:v>7.4844763112532489</c:v>
                </c:pt>
                <c:pt idx="817">
                  <c:v>7.4844763112532489</c:v>
                </c:pt>
                <c:pt idx="818">
                  <c:v>7.4844763112532489</c:v>
                </c:pt>
                <c:pt idx="819">
                  <c:v>7.4844763112532489</c:v>
                </c:pt>
                <c:pt idx="820">
                  <c:v>7.4844763112532489</c:v>
                </c:pt>
                <c:pt idx="821">
                  <c:v>7.5010883063940241</c:v>
                </c:pt>
                <c:pt idx="822">
                  <c:v>7.5010883063940241</c:v>
                </c:pt>
                <c:pt idx="823">
                  <c:v>7.5010883063940241</c:v>
                </c:pt>
                <c:pt idx="824">
                  <c:v>7.5010883063940241</c:v>
                </c:pt>
                <c:pt idx="825">
                  <c:v>7.5345637612503458</c:v>
                </c:pt>
                <c:pt idx="826">
                  <c:v>7.5345637612503458</c:v>
                </c:pt>
                <c:pt idx="827">
                  <c:v>7.5345637612503458</c:v>
                </c:pt>
                <c:pt idx="828">
                  <c:v>7.5513511072190758</c:v>
                </c:pt>
                <c:pt idx="829">
                  <c:v>7.5513511072190758</c:v>
                </c:pt>
                <c:pt idx="830">
                  <c:v>7.5682103141513783</c:v>
                </c:pt>
                <c:pt idx="831">
                  <c:v>7.5851009630958641</c:v>
                </c:pt>
                <c:pt idx="832">
                  <c:v>7.6020231774467124</c:v>
                </c:pt>
                <c:pt idx="833">
                  <c:v>7.6359119548943681</c:v>
                </c:pt>
                <c:pt idx="834">
                  <c:v>7.6528785845184526</c:v>
                </c:pt>
                <c:pt idx="835">
                  <c:v>7.6528785845184526</c:v>
                </c:pt>
                <c:pt idx="836">
                  <c:v>7.6528785845184526</c:v>
                </c:pt>
                <c:pt idx="837">
                  <c:v>7.6528785845184526</c:v>
                </c:pt>
                <c:pt idx="838">
                  <c:v>7.6699960999688992</c:v>
                </c:pt>
                <c:pt idx="839">
                  <c:v>7.6699960999688992</c:v>
                </c:pt>
                <c:pt idx="840">
                  <c:v>7.6699960999688992</c:v>
                </c:pt>
                <c:pt idx="841">
                  <c:v>7.6699960999688992</c:v>
                </c:pt>
                <c:pt idx="842">
                  <c:v>7.6699960999688992</c:v>
                </c:pt>
                <c:pt idx="843">
                  <c:v>7.6872441975493704</c:v>
                </c:pt>
                <c:pt idx="844">
                  <c:v>7.6872441975493704</c:v>
                </c:pt>
                <c:pt idx="845">
                  <c:v>7.6872441975493704</c:v>
                </c:pt>
                <c:pt idx="846">
                  <c:v>7.6872441975493704</c:v>
                </c:pt>
                <c:pt idx="847">
                  <c:v>7.7046583977644758</c:v>
                </c:pt>
                <c:pt idx="848">
                  <c:v>7.7221028426345288</c:v>
                </c:pt>
                <c:pt idx="849">
                  <c:v>7.7221028426345288</c:v>
                </c:pt>
                <c:pt idx="850">
                  <c:v>7.7221028426345288</c:v>
                </c:pt>
                <c:pt idx="851">
                  <c:v>7.7221028426345288</c:v>
                </c:pt>
                <c:pt idx="852">
                  <c:v>7.739755121711041</c:v>
                </c:pt>
                <c:pt idx="853">
                  <c:v>7.739755121711041</c:v>
                </c:pt>
                <c:pt idx="854">
                  <c:v>7.739755121711041</c:v>
                </c:pt>
                <c:pt idx="855">
                  <c:v>7.7574731641801913</c:v>
                </c:pt>
                <c:pt idx="856">
                  <c:v>7.7752190487903254</c:v>
                </c:pt>
                <c:pt idx="857">
                  <c:v>7.7752190487903254</c:v>
                </c:pt>
                <c:pt idx="858">
                  <c:v>7.7931019536934318</c:v>
                </c:pt>
                <c:pt idx="859">
                  <c:v>7.7931019536934318</c:v>
                </c:pt>
                <c:pt idx="860">
                  <c:v>7.7931019536934318</c:v>
                </c:pt>
                <c:pt idx="861">
                  <c:v>7.7931019536934318</c:v>
                </c:pt>
                <c:pt idx="862">
                  <c:v>7.8111348557708764</c:v>
                </c:pt>
                <c:pt idx="863">
                  <c:v>7.8111348557708764</c:v>
                </c:pt>
                <c:pt idx="864">
                  <c:v>7.8292546285126861</c:v>
                </c:pt>
                <c:pt idx="865">
                  <c:v>7.8292546285126861</c:v>
                </c:pt>
                <c:pt idx="866">
                  <c:v>7.8292546285126861</c:v>
                </c:pt>
                <c:pt idx="867">
                  <c:v>7.8292546285126861</c:v>
                </c:pt>
                <c:pt idx="868">
                  <c:v>7.8292546285126861</c:v>
                </c:pt>
                <c:pt idx="869">
                  <c:v>7.8292546285126861</c:v>
                </c:pt>
                <c:pt idx="870">
                  <c:v>7.8475581345007095</c:v>
                </c:pt>
                <c:pt idx="871">
                  <c:v>7.8475581345007095</c:v>
                </c:pt>
                <c:pt idx="872">
                  <c:v>7.8475581345007095</c:v>
                </c:pt>
                <c:pt idx="873">
                  <c:v>7.8475581345007095</c:v>
                </c:pt>
                <c:pt idx="874">
                  <c:v>7.8660000767414413</c:v>
                </c:pt>
                <c:pt idx="875">
                  <c:v>7.8660000767414413</c:v>
                </c:pt>
                <c:pt idx="876">
                  <c:v>7.8660000767414413</c:v>
                </c:pt>
                <c:pt idx="877">
                  <c:v>7.8660000767414413</c:v>
                </c:pt>
                <c:pt idx="878">
                  <c:v>7.8845482251489241</c:v>
                </c:pt>
                <c:pt idx="879">
                  <c:v>7.9218285846315668</c:v>
                </c:pt>
                <c:pt idx="880">
                  <c:v>7.9218285846315668</c:v>
                </c:pt>
                <c:pt idx="881">
                  <c:v>7.9218285846315668</c:v>
                </c:pt>
                <c:pt idx="882">
                  <c:v>7.9218285846315668</c:v>
                </c:pt>
                <c:pt idx="883">
                  <c:v>7.9218285846315668</c:v>
                </c:pt>
                <c:pt idx="884">
                  <c:v>7.9218285846315668</c:v>
                </c:pt>
                <c:pt idx="885">
                  <c:v>7.9406911357092751</c:v>
                </c:pt>
                <c:pt idx="886">
                  <c:v>7.9406911357092751</c:v>
                </c:pt>
                <c:pt idx="887">
                  <c:v>7.9406911357092751</c:v>
                </c:pt>
                <c:pt idx="888">
                  <c:v>7.9597774323621486</c:v>
                </c:pt>
                <c:pt idx="889">
                  <c:v>8.0170605948472442</c:v>
                </c:pt>
                <c:pt idx="890">
                  <c:v>8.0170605948472442</c:v>
                </c:pt>
                <c:pt idx="891">
                  <c:v>8.0170605948472442</c:v>
                </c:pt>
                <c:pt idx="892">
                  <c:v>8.0362690516509723</c:v>
                </c:pt>
                <c:pt idx="893">
                  <c:v>8.0362690516509723</c:v>
                </c:pt>
                <c:pt idx="894">
                  <c:v>8.0556137386447979</c:v>
                </c:pt>
                <c:pt idx="895">
                  <c:v>8.0749750733899095</c:v>
                </c:pt>
                <c:pt idx="896">
                  <c:v>8.0749750733899095</c:v>
                </c:pt>
                <c:pt idx="897">
                  <c:v>8.0749750733899095</c:v>
                </c:pt>
                <c:pt idx="898">
                  <c:v>8.0749750733899095</c:v>
                </c:pt>
                <c:pt idx="899">
                  <c:v>8.0944369212290912</c:v>
                </c:pt>
                <c:pt idx="900">
                  <c:v>8.0944369212290912</c:v>
                </c:pt>
                <c:pt idx="901">
                  <c:v>8.0944369212290912</c:v>
                </c:pt>
                <c:pt idx="902">
                  <c:v>8.0944369212290912</c:v>
                </c:pt>
                <c:pt idx="903">
                  <c:v>8.0944369212290912</c:v>
                </c:pt>
                <c:pt idx="904">
                  <c:v>8.0944369212290912</c:v>
                </c:pt>
                <c:pt idx="905">
                  <c:v>8.0944369212290912</c:v>
                </c:pt>
                <c:pt idx="906">
                  <c:v>8.0944369212290912</c:v>
                </c:pt>
                <c:pt idx="907">
                  <c:v>8.1141764444862599</c:v>
                </c:pt>
                <c:pt idx="908">
                  <c:v>8.1141764444862599</c:v>
                </c:pt>
                <c:pt idx="909">
                  <c:v>8.1141764444862599</c:v>
                </c:pt>
                <c:pt idx="910">
                  <c:v>8.1340074149061028</c:v>
                </c:pt>
                <c:pt idx="911">
                  <c:v>8.1340074149061028</c:v>
                </c:pt>
                <c:pt idx="912">
                  <c:v>8.1539086456285848</c:v>
                </c:pt>
                <c:pt idx="913">
                  <c:v>8.1539086456285848</c:v>
                </c:pt>
                <c:pt idx="914">
                  <c:v>8.1539086456285848</c:v>
                </c:pt>
                <c:pt idx="915">
                  <c:v>8.1539086456285848</c:v>
                </c:pt>
                <c:pt idx="916">
                  <c:v>8.1539086456285848</c:v>
                </c:pt>
                <c:pt idx="917">
                  <c:v>8.1943470149859223</c:v>
                </c:pt>
                <c:pt idx="918">
                  <c:v>8.1943470149859223</c:v>
                </c:pt>
                <c:pt idx="919">
                  <c:v>8.1943470149859223</c:v>
                </c:pt>
                <c:pt idx="920">
                  <c:v>8.1943470149859223</c:v>
                </c:pt>
                <c:pt idx="921">
                  <c:v>8.2148852309343905</c:v>
                </c:pt>
                <c:pt idx="922">
                  <c:v>8.2148852309343905</c:v>
                </c:pt>
                <c:pt idx="923">
                  <c:v>8.235570114630935</c:v>
                </c:pt>
                <c:pt idx="924">
                  <c:v>8.235570114630935</c:v>
                </c:pt>
                <c:pt idx="925">
                  <c:v>8.235570114630935</c:v>
                </c:pt>
                <c:pt idx="926">
                  <c:v>8.235570114630935</c:v>
                </c:pt>
                <c:pt idx="927">
                  <c:v>8.235570114630935</c:v>
                </c:pt>
                <c:pt idx="928">
                  <c:v>8.2776772418556099</c:v>
                </c:pt>
                <c:pt idx="929">
                  <c:v>8.2776772418556099</c:v>
                </c:pt>
                <c:pt idx="930">
                  <c:v>8.2776772418556099</c:v>
                </c:pt>
                <c:pt idx="931">
                  <c:v>8.2776772418556099</c:v>
                </c:pt>
                <c:pt idx="932">
                  <c:v>8.2776772418556099</c:v>
                </c:pt>
                <c:pt idx="933">
                  <c:v>8.2776772418556099</c:v>
                </c:pt>
                <c:pt idx="934">
                  <c:v>8.2776772418556099</c:v>
                </c:pt>
                <c:pt idx="935">
                  <c:v>8.2776772418556099</c:v>
                </c:pt>
                <c:pt idx="936">
                  <c:v>8.2776772418556099</c:v>
                </c:pt>
                <c:pt idx="937">
                  <c:v>8.2993513743881451</c:v>
                </c:pt>
                <c:pt idx="938">
                  <c:v>8.2993513743881451</c:v>
                </c:pt>
                <c:pt idx="939">
                  <c:v>8.2993513743881451</c:v>
                </c:pt>
                <c:pt idx="940">
                  <c:v>8.3212210550561849</c:v>
                </c:pt>
                <c:pt idx="941">
                  <c:v>8.3651317753005365</c:v>
                </c:pt>
                <c:pt idx="942">
                  <c:v>8.3651317753005365</c:v>
                </c:pt>
                <c:pt idx="943">
                  <c:v>8.3651317753005365</c:v>
                </c:pt>
                <c:pt idx="944">
                  <c:v>8.3651317753005365</c:v>
                </c:pt>
                <c:pt idx="945">
                  <c:v>8.3651317753005365</c:v>
                </c:pt>
                <c:pt idx="946">
                  <c:v>8.3651317753005365</c:v>
                </c:pt>
                <c:pt idx="947">
                  <c:v>8.3651317753005365</c:v>
                </c:pt>
                <c:pt idx="948">
                  <c:v>8.3651317753005365</c:v>
                </c:pt>
                <c:pt idx="949">
                  <c:v>8.3651317753005365</c:v>
                </c:pt>
                <c:pt idx="950">
                  <c:v>8.3651317753005365</c:v>
                </c:pt>
                <c:pt idx="951">
                  <c:v>8.3651317753005365</c:v>
                </c:pt>
                <c:pt idx="952">
                  <c:v>8.3879828155908793</c:v>
                </c:pt>
                <c:pt idx="953">
                  <c:v>8.3879828155908793</c:v>
                </c:pt>
                <c:pt idx="954">
                  <c:v>8.3879828155908793</c:v>
                </c:pt>
                <c:pt idx="955">
                  <c:v>8.3879828155908793</c:v>
                </c:pt>
                <c:pt idx="956">
                  <c:v>8.3879828155908793</c:v>
                </c:pt>
                <c:pt idx="957">
                  <c:v>8.4111830323922661</c:v>
                </c:pt>
                <c:pt idx="958">
                  <c:v>8.4111830323922661</c:v>
                </c:pt>
                <c:pt idx="959">
                  <c:v>8.4111830323922661</c:v>
                </c:pt>
                <c:pt idx="960">
                  <c:v>8.4111830323922661</c:v>
                </c:pt>
                <c:pt idx="961">
                  <c:v>8.4111830323922661</c:v>
                </c:pt>
                <c:pt idx="962">
                  <c:v>8.4111830323922661</c:v>
                </c:pt>
                <c:pt idx="963">
                  <c:v>8.4349183549364231</c:v>
                </c:pt>
                <c:pt idx="964">
                  <c:v>8.4349183549364231</c:v>
                </c:pt>
                <c:pt idx="965">
                  <c:v>8.458786595286826</c:v>
                </c:pt>
                <c:pt idx="966">
                  <c:v>8.458786595286826</c:v>
                </c:pt>
                <c:pt idx="967">
                  <c:v>8.458786595286826</c:v>
                </c:pt>
                <c:pt idx="968">
                  <c:v>8.458786595286826</c:v>
                </c:pt>
                <c:pt idx="969">
                  <c:v>8.458786595286826</c:v>
                </c:pt>
                <c:pt idx="970">
                  <c:v>8.458786595286826</c:v>
                </c:pt>
                <c:pt idx="971">
                  <c:v>8.4830627844006781</c:v>
                </c:pt>
                <c:pt idx="972">
                  <c:v>8.4830627844006781</c:v>
                </c:pt>
                <c:pt idx="973">
                  <c:v>8.4830627844006781</c:v>
                </c:pt>
                <c:pt idx="974">
                  <c:v>8.4830627844006781</c:v>
                </c:pt>
                <c:pt idx="975">
                  <c:v>8.4830627844006781</c:v>
                </c:pt>
                <c:pt idx="976">
                  <c:v>8.4830627844006781</c:v>
                </c:pt>
                <c:pt idx="977">
                  <c:v>8.4830627844006781</c:v>
                </c:pt>
                <c:pt idx="978">
                  <c:v>8.4830627844006781</c:v>
                </c:pt>
                <c:pt idx="979">
                  <c:v>8.5085493248236261</c:v>
                </c:pt>
                <c:pt idx="980">
                  <c:v>8.5341819617809573</c:v>
                </c:pt>
                <c:pt idx="981">
                  <c:v>8.5598956913487356</c:v>
                </c:pt>
                <c:pt idx="982">
                  <c:v>8.5598956913487356</c:v>
                </c:pt>
                <c:pt idx="983">
                  <c:v>8.5598956913487356</c:v>
                </c:pt>
                <c:pt idx="984">
                  <c:v>8.5598956913487356</c:v>
                </c:pt>
                <c:pt idx="985">
                  <c:v>8.5598956913487356</c:v>
                </c:pt>
                <c:pt idx="986">
                  <c:v>8.5598956913487356</c:v>
                </c:pt>
                <c:pt idx="987">
                  <c:v>8.586441958610342</c:v>
                </c:pt>
                <c:pt idx="988">
                  <c:v>8.6130752887639837</c:v>
                </c:pt>
                <c:pt idx="989">
                  <c:v>8.6397643538387214</c:v>
                </c:pt>
                <c:pt idx="990">
                  <c:v>8.6397643538387214</c:v>
                </c:pt>
                <c:pt idx="991">
                  <c:v>8.6397643538387214</c:v>
                </c:pt>
                <c:pt idx="992">
                  <c:v>8.6397643538387214</c:v>
                </c:pt>
                <c:pt idx="993">
                  <c:v>8.6397643538387214</c:v>
                </c:pt>
                <c:pt idx="994">
                  <c:v>8.6397643538387214</c:v>
                </c:pt>
                <c:pt idx="995">
                  <c:v>8.6397643538387214</c:v>
                </c:pt>
                <c:pt idx="996">
                  <c:v>8.666974181158821</c:v>
                </c:pt>
                <c:pt idx="997">
                  <c:v>8.666974181158821</c:v>
                </c:pt>
                <c:pt idx="998">
                  <c:v>8.666974181158821</c:v>
                </c:pt>
                <c:pt idx="999">
                  <c:v>8.666974181158821</c:v>
                </c:pt>
                <c:pt idx="1000">
                  <c:v>8.666974181158821</c:v>
                </c:pt>
                <c:pt idx="1001">
                  <c:v>8.666974181158821</c:v>
                </c:pt>
                <c:pt idx="1002">
                  <c:v>8.666974181158821</c:v>
                </c:pt>
                <c:pt idx="1003">
                  <c:v>8.666974181158821</c:v>
                </c:pt>
                <c:pt idx="1004">
                  <c:v>8.666974181158821</c:v>
                </c:pt>
                <c:pt idx="1005">
                  <c:v>8.7513040713125125</c:v>
                </c:pt>
                <c:pt idx="1006">
                  <c:v>8.7513040713125125</c:v>
                </c:pt>
                <c:pt idx="1007">
                  <c:v>8.7796644575334639</c:v>
                </c:pt>
                <c:pt idx="1008">
                  <c:v>8.7796644575334639</c:v>
                </c:pt>
                <c:pt idx="1009">
                  <c:v>8.7796644575334639</c:v>
                </c:pt>
                <c:pt idx="1010">
                  <c:v>8.7796644575334639</c:v>
                </c:pt>
                <c:pt idx="1011">
                  <c:v>8.7796644575334639</c:v>
                </c:pt>
                <c:pt idx="1012">
                  <c:v>8.7796644575334639</c:v>
                </c:pt>
                <c:pt idx="1013">
                  <c:v>8.7796644575334639</c:v>
                </c:pt>
                <c:pt idx="1014">
                  <c:v>8.7796644575334639</c:v>
                </c:pt>
                <c:pt idx="1015">
                  <c:v>8.7796644575334639</c:v>
                </c:pt>
                <c:pt idx="1016">
                  <c:v>8.7796644575334639</c:v>
                </c:pt>
                <c:pt idx="1017">
                  <c:v>8.7796644575334639</c:v>
                </c:pt>
                <c:pt idx="1018">
                  <c:v>8.7796644575334639</c:v>
                </c:pt>
                <c:pt idx="1019">
                  <c:v>8.7796644575334639</c:v>
                </c:pt>
                <c:pt idx="1020">
                  <c:v>8.7796644575334639</c:v>
                </c:pt>
                <c:pt idx="1021">
                  <c:v>8.8095170881129086</c:v>
                </c:pt>
                <c:pt idx="1022">
                  <c:v>8.8095170881129086</c:v>
                </c:pt>
                <c:pt idx="1023">
                  <c:v>8.8095170881129086</c:v>
                </c:pt>
                <c:pt idx="1024">
                  <c:v>8.8095170881129086</c:v>
                </c:pt>
                <c:pt idx="1025">
                  <c:v>8.8095170881129086</c:v>
                </c:pt>
                <c:pt idx="1026">
                  <c:v>8.8095170881129086</c:v>
                </c:pt>
                <c:pt idx="1027">
                  <c:v>8.8400978316333152</c:v>
                </c:pt>
                <c:pt idx="1028">
                  <c:v>8.8400978316333152</c:v>
                </c:pt>
                <c:pt idx="1029">
                  <c:v>8.8400978316333152</c:v>
                </c:pt>
                <c:pt idx="1030">
                  <c:v>8.8400978316333152</c:v>
                </c:pt>
                <c:pt idx="1031">
                  <c:v>8.8400978316333152</c:v>
                </c:pt>
                <c:pt idx="1032">
                  <c:v>8.8400978316333152</c:v>
                </c:pt>
                <c:pt idx="1033">
                  <c:v>8.8400978316333152</c:v>
                </c:pt>
                <c:pt idx="1034">
                  <c:v>8.8400978316333152</c:v>
                </c:pt>
                <c:pt idx="1035">
                  <c:v>8.8400978316333152</c:v>
                </c:pt>
                <c:pt idx="1036">
                  <c:v>8.8400978316333152</c:v>
                </c:pt>
                <c:pt idx="1037">
                  <c:v>8.8400978316333152</c:v>
                </c:pt>
                <c:pt idx="1038">
                  <c:v>8.8400978316333152</c:v>
                </c:pt>
                <c:pt idx="1039">
                  <c:v>8.8400978316333152</c:v>
                </c:pt>
                <c:pt idx="1040">
                  <c:v>8.8723055636797792</c:v>
                </c:pt>
                <c:pt idx="1041">
                  <c:v>8.8723055636797792</c:v>
                </c:pt>
                <c:pt idx="1042">
                  <c:v>8.8723055636797792</c:v>
                </c:pt>
                <c:pt idx="1043">
                  <c:v>8.8723055636797792</c:v>
                </c:pt>
                <c:pt idx="1044">
                  <c:v>8.8723055636797792</c:v>
                </c:pt>
                <c:pt idx="1045">
                  <c:v>8.8723055636797792</c:v>
                </c:pt>
                <c:pt idx="1046">
                  <c:v>8.8723055636797792</c:v>
                </c:pt>
                <c:pt idx="1047">
                  <c:v>8.8723055636797792</c:v>
                </c:pt>
                <c:pt idx="1048">
                  <c:v>8.9384209587893917</c:v>
                </c:pt>
                <c:pt idx="1049">
                  <c:v>8.9716268971404087</c:v>
                </c:pt>
                <c:pt idx="1050">
                  <c:v>8.9716268971404087</c:v>
                </c:pt>
                <c:pt idx="1051">
                  <c:v>8.9716268971404087</c:v>
                </c:pt>
                <c:pt idx="1052">
                  <c:v>8.9716268971404087</c:v>
                </c:pt>
                <c:pt idx="1053">
                  <c:v>8.9716268971404087</c:v>
                </c:pt>
                <c:pt idx="1054">
                  <c:v>8.9716268971404087</c:v>
                </c:pt>
                <c:pt idx="1055">
                  <c:v>8.9716268971404087</c:v>
                </c:pt>
                <c:pt idx="1056">
                  <c:v>8.9716268971404087</c:v>
                </c:pt>
                <c:pt idx="1057">
                  <c:v>8.9716268971404087</c:v>
                </c:pt>
                <c:pt idx="1058">
                  <c:v>8.9716268971404087</c:v>
                </c:pt>
                <c:pt idx="1059">
                  <c:v>8.9716268971404087</c:v>
                </c:pt>
                <c:pt idx="1060">
                  <c:v>8.9716268971404087</c:v>
                </c:pt>
                <c:pt idx="1061">
                  <c:v>8.9716268971404087</c:v>
                </c:pt>
                <c:pt idx="1062">
                  <c:v>8.9716268971404087</c:v>
                </c:pt>
                <c:pt idx="1063">
                  <c:v>8.9716268971404087</c:v>
                </c:pt>
                <c:pt idx="1064">
                  <c:v>8.9716268971404087</c:v>
                </c:pt>
                <c:pt idx="1065">
                  <c:v>8.9716268971404087</c:v>
                </c:pt>
                <c:pt idx="1066">
                  <c:v>8.9716268971404087</c:v>
                </c:pt>
                <c:pt idx="1067">
                  <c:v>8.9716268971404087</c:v>
                </c:pt>
                <c:pt idx="1068">
                  <c:v>8.9716268971404087</c:v>
                </c:pt>
                <c:pt idx="1069">
                  <c:v>8.9716268971404087</c:v>
                </c:pt>
                <c:pt idx="1070">
                  <c:v>8.9716268971404087</c:v>
                </c:pt>
                <c:pt idx="1071">
                  <c:v>8.9716268971404087</c:v>
                </c:pt>
                <c:pt idx="1072">
                  <c:v>8.9716268971404087</c:v>
                </c:pt>
                <c:pt idx="1073">
                  <c:v>8.9716268971404087</c:v>
                </c:pt>
                <c:pt idx="1074">
                  <c:v>8.9716268971404087</c:v>
                </c:pt>
                <c:pt idx="1075">
                  <c:v>8.9716268971404087</c:v>
                </c:pt>
                <c:pt idx="1076">
                  <c:v>8.9716268971404087</c:v>
                </c:pt>
                <c:pt idx="1077">
                  <c:v>8.9716268971404087</c:v>
                </c:pt>
                <c:pt idx="1078">
                  <c:v>8.9716268971404087</c:v>
                </c:pt>
                <c:pt idx="1079">
                  <c:v>9.011335612846878</c:v>
                </c:pt>
                <c:pt idx="1080">
                  <c:v>9.011335612846878</c:v>
                </c:pt>
                <c:pt idx="1081">
                  <c:v>9.0512946311287159</c:v>
                </c:pt>
                <c:pt idx="1082">
                  <c:v>9.0512946311287159</c:v>
                </c:pt>
                <c:pt idx="1083">
                  <c:v>9.0512946311287159</c:v>
                </c:pt>
                <c:pt idx="1084">
                  <c:v>9.0512946311287159</c:v>
                </c:pt>
                <c:pt idx="1085">
                  <c:v>9.0512946311287159</c:v>
                </c:pt>
                <c:pt idx="1086">
                  <c:v>9.0512946311287159</c:v>
                </c:pt>
                <c:pt idx="1087">
                  <c:v>9.0512946311287159</c:v>
                </c:pt>
                <c:pt idx="1088">
                  <c:v>9.0512946311287159</c:v>
                </c:pt>
                <c:pt idx="1089">
                  <c:v>9.0512946311287159</c:v>
                </c:pt>
                <c:pt idx="1090">
                  <c:v>9.0927089363635467</c:v>
                </c:pt>
                <c:pt idx="1091">
                  <c:v>9.0927089363635467</c:v>
                </c:pt>
                <c:pt idx="1092">
                  <c:v>9.0927089363635467</c:v>
                </c:pt>
                <c:pt idx="1093">
                  <c:v>9.1346127723931172</c:v>
                </c:pt>
                <c:pt idx="1094">
                  <c:v>9.1346127723931172</c:v>
                </c:pt>
                <c:pt idx="1095">
                  <c:v>9.1346127723931172</c:v>
                </c:pt>
                <c:pt idx="1096">
                  <c:v>9.1346127723931172</c:v>
                </c:pt>
                <c:pt idx="1097">
                  <c:v>9.1346127723931172</c:v>
                </c:pt>
                <c:pt idx="1098">
                  <c:v>9.1346127723931172</c:v>
                </c:pt>
                <c:pt idx="1099">
                  <c:v>9.1780801645935934</c:v>
                </c:pt>
                <c:pt idx="1100">
                  <c:v>9.2216546193364355</c:v>
                </c:pt>
                <c:pt idx="1101">
                  <c:v>9.2216546193364355</c:v>
                </c:pt>
                <c:pt idx="1102">
                  <c:v>9.2216546193364355</c:v>
                </c:pt>
                <c:pt idx="1103">
                  <c:v>9.2216546193364355</c:v>
                </c:pt>
                <c:pt idx="1104">
                  <c:v>9.2216546193364355</c:v>
                </c:pt>
                <c:pt idx="1105">
                  <c:v>9.2216546193364355</c:v>
                </c:pt>
                <c:pt idx="1106">
                  <c:v>9.312520568640883</c:v>
                </c:pt>
                <c:pt idx="1107">
                  <c:v>9.312520568640883</c:v>
                </c:pt>
                <c:pt idx="1108">
                  <c:v>9.312520568640883</c:v>
                </c:pt>
                <c:pt idx="1109">
                  <c:v>9.3587622978157121</c:v>
                </c:pt>
                <c:pt idx="1110">
                  <c:v>9.4055431462496006</c:v>
                </c:pt>
                <c:pt idx="1111">
                  <c:v>9.4055431462496006</c:v>
                </c:pt>
                <c:pt idx="1112">
                  <c:v>9.4055431462496006</c:v>
                </c:pt>
                <c:pt idx="1113">
                  <c:v>9.4055431462496006</c:v>
                </c:pt>
                <c:pt idx="1114">
                  <c:v>9.4055431462496006</c:v>
                </c:pt>
                <c:pt idx="1115">
                  <c:v>9.4055431462496006</c:v>
                </c:pt>
                <c:pt idx="1116">
                  <c:v>9.4055431462496006</c:v>
                </c:pt>
                <c:pt idx="1117">
                  <c:v>9.4055431462496006</c:v>
                </c:pt>
                <c:pt idx="1118">
                  <c:v>9.4055431462496006</c:v>
                </c:pt>
                <c:pt idx="1119">
                  <c:v>9.4055431462496006</c:v>
                </c:pt>
                <c:pt idx="1120">
                  <c:v>9.4055431462496006</c:v>
                </c:pt>
                <c:pt idx="1121">
                  <c:v>9.4055431462496006</c:v>
                </c:pt>
                <c:pt idx="1122">
                  <c:v>9.5573253545474</c:v>
                </c:pt>
                <c:pt idx="1123">
                  <c:v>9.5573253545474</c:v>
                </c:pt>
                <c:pt idx="1124">
                  <c:v>9.5573253545474</c:v>
                </c:pt>
                <c:pt idx="1125">
                  <c:v>9.5573253545474</c:v>
                </c:pt>
                <c:pt idx="1126">
                  <c:v>9.5573253545474</c:v>
                </c:pt>
                <c:pt idx="1127">
                  <c:v>9.5573253545474</c:v>
                </c:pt>
                <c:pt idx="1128">
                  <c:v>9.5573253545474</c:v>
                </c:pt>
                <c:pt idx="1129">
                  <c:v>9.5573253545474</c:v>
                </c:pt>
                <c:pt idx="1130">
                  <c:v>9.5573253545474</c:v>
                </c:pt>
                <c:pt idx="1131">
                  <c:v>9.5573253545474</c:v>
                </c:pt>
                <c:pt idx="1132">
                  <c:v>9.5573253545474</c:v>
                </c:pt>
                <c:pt idx="1133">
                  <c:v>9.5573253545474</c:v>
                </c:pt>
                <c:pt idx="1134">
                  <c:v>9.5573253545474</c:v>
                </c:pt>
                <c:pt idx="1135">
                  <c:v>9.5573253545474</c:v>
                </c:pt>
                <c:pt idx="1136">
                  <c:v>9.5573253545474</c:v>
                </c:pt>
                <c:pt idx="1137">
                  <c:v>9.6134735428770224</c:v>
                </c:pt>
                <c:pt idx="1138">
                  <c:v>9.6134735428770224</c:v>
                </c:pt>
                <c:pt idx="1139">
                  <c:v>9.6134735428770224</c:v>
                </c:pt>
                <c:pt idx="1140">
                  <c:v>9.6134735428770224</c:v>
                </c:pt>
                <c:pt idx="1141">
                  <c:v>9.6134735428770224</c:v>
                </c:pt>
                <c:pt idx="1142">
                  <c:v>9.6134735428770224</c:v>
                </c:pt>
                <c:pt idx="1143">
                  <c:v>9.6134735428770224</c:v>
                </c:pt>
                <c:pt idx="1144">
                  <c:v>9.6134735428770224</c:v>
                </c:pt>
                <c:pt idx="1145">
                  <c:v>9.6134735428770224</c:v>
                </c:pt>
                <c:pt idx="1146">
                  <c:v>9.6134735428770224</c:v>
                </c:pt>
                <c:pt idx="1147">
                  <c:v>9.6734543720482584</c:v>
                </c:pt>
                <c:pt idx="1148">
                  <c:v>9.6734543720482584</c:v>
                </c:pt>
                <c:pt idx="1149">
                  <c:v>9.6734543720482584</c:v>
                </c:pt>
                <c:pt idx="1150">
                  <c:v>9.6734543720482584</c:v>
                </c:pt>
                <c:pt idx="1151">
                  <c:v>9.6734543720482584</c:v>
                </c:pt>
                <c:pt idx="1152">
                  <c:v>9.6734543720482584</c:v>
                </c:pt>
                <c:pt idx="1153">
                  <c:v>9.6734543720482584</c:v>
                </c:pt>
                <c:pt idx="1154">
                  <c:v>9.6734543720482584</c:v>
                </c:pt>
                <c:pt idx="1155">
                  <c:v>9.6734543720482584</c:v>
                </c:pt>
                <c:pt idx="1156">
                  <c:v>9.6734543720482584</c:v>
                </c:pt>
                <c:pt idx="1157">
                  <c:v>9.6734543720482584</c:v>
                </c:pt>
                <c:pt idx="1158">
                  <c:v>9.6734543720482584</c:v>
                </c:pt>
                <c:pt idx="1159">
                  <c:v>9.6734543720482584</c:v>
                </c:pt>
                <c:pt idx="1160">
                  <c:v>9.6734543720482584</c:v>
                </c:pt>
                <c:pt idx="1161">
                  <c:v>9.6734543720482584</c:v>
                </c:pt>
                <c:pt idx="1162">
                  <c:v>9.6734543720482584</c:v>
                </c:pt>
                <c:pt idx="1163">
                  <c:v>9.6734543720482584</c:v>
                </c:pt>
                <c:pt idx="1164">
                  <c:v>9.6734543720482584</c:v>
                </c:pt>
                <c:pt idx="1165">
                  <c:v>9.6734543720482584</c:v>
                </c:pt>
                <c:pt idx="1166">
                  <c:v>9.6734543720482584</c:v>
                </c:pt>
                <c:pt idx="1167">
                  <c:v>9.6734543720482584</c:v>
                </c:pt>
                <c:pt idx="1168">
                  <c:v>9.6734543720482584</c:v>
                </c:pt>
                <c:pt idx="1169">
                  <c:v>9.6734543720482584</c:v>
                </c:pt>
                <c:pt idx="1170">
                  <c:v>9.6734543720482584</c:v>
                </c:pt>
                <c:pt idx="1171">
                  <c:v>9.6734543720482584</c:v>
                </c:pt>
                <c:pt idx="1172">
                  <c:v>9.6734543720482584</c:v>
                </c:pt>
                <c:pt idx="1173">
                  <c:v>9.6734543720482584</c:v>
                </c:pt>
                <c:pt idx="1174">
                  <c:v>9.6734543720482584</c:v>
                </c:pt>
                <c:pt idx="1175">
                  <c:v>9.6734543720482584</c:v>
                </c:pt>
                <c:pt idx="1176">
                  <c:v>9.6734543720482584</c:v>
                </c:pt>
                <c:pt idx="1177">
                  <c:v>9.6734543720482584</c:v>
                </c:pt>
                <c:pt idx="1178">
                  <c:v>9.6734543720482584</c:v>
                </c:pt>
                <c:pt idx="1179">
                  <c:v>9.6734543720482584</c:v>
                </c:pt>
                <c:pt idx="1180">
                  <c:v>9.6734543720482584</c:v>
                </c:pt>
                <c:pt idx="1181">
                  <c:v>9.6734543720482584</c:v>
                </c:pt>
                <c:pt idx="1182">
                  <c:v>9.6734543720482584</c:v>
                </c:pt>
                <c:pt idx="1183">
                  <c:v>9.6734543720482584</c:v>
                </c:pt>
                <c:pt idx="1184">
                  <c:v>9.6734543720482584</c:v>
                </c:pt>
                <c:pt idx="1185">
                  <c:v>9.6734543720482584</c:v>
                </c:pt>
                <c:pt idx="1186">
                  <c:v>9.6734543720482584</c:v>
                </c:pt>
                <c:pt idx="1187">
                  <c:v>9.6734543720482584</c:v>
                </c:pt>
                <c:pt idx="1188">
                  <c:v>9.6734543720482584</c:v>
                </c:pt>
                <c:pt idx="1189">
                  <c:v>9.6734543720482584</c:v>
                </c:pt>
                <c:pt idx="1190">
                  <c:v>9.6734543720482584</c:v>
                </c:pt>
                <c:pt idx="1191">
                  <c:v>9.6734543720482584</c:v>
                </c:pt>
                <c:pt idx="1192">
                  <c:v>9.6734543720482584</c:v>
                </c:pt>
                <c:pt idx="1193">
                  <c:v>9.6734543720482584</c:v>
                </c:pt>
                <c:pt idx="1194">
                  <c:v>9.6734543720482584</c:v>
                </c:pt>
                <c:pt idx="1195">
                  <c:v>9.6734543720482584</c:v>
                </c:pt>
                <c:pt idx="1196">
                  <c:v>9.6734543720482584</c:v>
                </c:pt>
                <c:pt idx="1197">
                  <c:v>9.6734543720482584</c:v>
                </c:pt>
                <c:pt idx="1198">
                  <c:v>9.6734543720482584</c:v>
                </c:pt>
                <c:pt idx="1199">
                  <c:v>9.6734543720482584</c:v>
                </c:pt>
                <c:pt idx="1200">
                  <c:v>9.6734543720482584</c:v>
                </c:pt>
                <c:pt idx="1201">
                  <c:v>9.7942359815895976</c:v>
                </c:pt>
                <c:pt idx="1202">
                  <c:v>9.7942359815895976</c:v>
                </c:pt>
                <c:pt idx="1203">
                  <c:v>9.7942359815895976</c:v>
                </c:pt>
                <c:pt idx="1204">
                  <c:v>9.7942359815895976</c:v>
                </c:pt>
                <c:pt idx="1205">
                  <c:v>9.7942359815895976</c:v>
                </c:pt>
                <c:pt idx="1206">
                  <c:v>9.7942359815895976</c:v>
                </c:pt>
                <c:pt idx="1207">
                  <c:v>9.7942359815895976</c:v>
                </c:pt>
                <c:pt idx="1208">
                  <c:v>9.7942359815895976</c:v>
                </c:pt>
                <c:pt idx="1209">
                  <c:v>9.7942359815895976</c:v>
                </c:pt>
                <c:pt idx="1210">
                  <c:v>9.7942359815895976</c:v>
                </c:pt>
                <c:pt idx="1211">
                  <c:v>9.7942359815895976</c:v>
                </c:pt>
                <c:pt idx="1212">
                  <c:v>9.7942359815895976</c:v>
                </c:pt>
                <c:pt idx="1213">
                  <c:v>9.7942359815895976</c:v>
                </c:pt>
                <c:pt idx="1214">
                  <c:v>9.7942359815895976</c:v>
                </c:pt>
                <c:pt idx="1215">
                  <c:v>9.7942359815895976</c:v>
                </c:pt>
                <c:pt idx="1216">
                  <c:v>9.7942359815895976</c:v>
                </c:pt>
                <c:pt idx="1217">
                  <c:v>9.7942359815895976</c:v>
                </c:pt>
                <c:pt idx="1218">
                  <c:v>9.7942359815895976</c:v>
                </c:pt>
                <c:pt idx="1219">
                  <c:v>9.7942359815895976</c:v>
                </c:pt>
                <c:pt idx="1220">
                  <c:v>9.7942359815895976</c:v>
                </c:pt>
                <c:pt idx="1221">
                  <c:v>9.7942359815895976</c:v>
                </c:pt>
                <c:pt idx="1222">
                  <c:v>9.7942359815895976</c:v>
                </c:pt>
                <c:pt idx="1223">
                  <c:v>9.7942359815895976</c:v>
                </c:pt>
                <c:pt idx="1224">
                  <c:v>9.7942359815895976</c:v>
                </c:pt>
                <c:pt idx="1225">
                  <c:v>9.7942359815895976</c:v>
                </c:pt>
                <c:pt idx="1226">
                  <c:v>9.7942359815895976</c:v>
                </c:pt>
                <c:pt idx="1227">
                  <c:v>9.7942359815895976</c:v>
                </c:pt>
                <c:pt idx="1228">
                  <c:v>9.7942359815895976</c:v>
                </c:pt>
                <c:pt idx="1229">
                  <c:v>9.7942359815895976</c:v>
                </c:pt>
                <c:pt idx="1230">
                  <c:v>9.7942359815895976</c:v>
                </c:pt>
                <c:pt idx="1231">
                  <c:v>9.7942359815895976</c:v>
                </c:pt>
                <c:pt idx="1232">
                  <c:v>9.7942359815895976</c:v>
                </c:pt>
                <c:pt idx="1233">
                  <c:v>9.7942359815895976</c:v>
                </c:pt>
                <c:pt idx="1234">
                  <c:v>9.7942359815895976</c:v>
                </c:pt>
                <c:pt idx="1235">
                  <c:v>9.7942359815895976</c:v>
                </c:pt>
                <c:pt idx="1236">
                  <c:v>9.7942359815895976</c:v>
                </c:pt>
                <c:pt idx="1237">
                  <c:v>9.7942359815895976</c:v>
                </c:pt>
                <c:pt idx="1238">
                  <c:v>9.7942359815895976</c:v>
                </c:pt>
                <c:pt idx="1239">
                  <c:v>9.7942359815895976</c:v>
                </c:pt>
                <c:pt idx="1240">
                  <c:v>9.7942359815895976</c:v>
                </c:pt>
                <c:pt idx="1241">
                  <c:v>10.030902648934116</c:v>
                </c:pt>
                <c:pt idx="1242">
                  <c:v>10.030902648934116</c:v>
                </c:pt>
                <c:pt idx="1243">
                  <c:v>10.030902648934116</c:v>
                </c:pt>
                <c:pt idx="1244">
                  <c:v>10.030902648934116</c:v>
                </c:pt>
                <c:pt idx="1245">
                  <c:v>10.030902648934116</c:v>
                </c:pt>
                <c:pt idx="1246">
                  <c:v>10.030902648934116</c:v>
                </c:pt>
                <c:pt idx="1247">
                  <c:v>10.030902648934116</c:v>
                </c:pt>
                <c:pt idx="1248">
                  <c:v>10.302958724479684</c:v>
                </c:pt>
                <c:pt idx="1249">
                  <c:v>10.302958724479684</c:v>
                </c:pt>
                <c:pt idx="1250">
                  <c:v>10.302958724479684</c:v>
                </c:pt>
                <c:pt idx="1251">
                  <c:v>10.302958724479684</c:v>
                </c:pt>
                <c:pt idx="1252">
                  <c:v>10.302958724479684</c:v>
                </c:pt>
                <c:pt idx="1253">
                  <c:v>10.302958724479684</c:v>
                </c:pt>
                <c:pt idx="1254">
                  <c:v>10.302958724479684</c:v>
                </c:pt>
                <c:pt idx="1255">
                  <c:v>10.302958724479684</c:v>
                </c:pt>
                <c:pt idx="1256">
                  <c:v>10.302958724479684</c:v>
                </c:pt>
                <c:pt idx="1257">
                  <c:v>10.302958724479684</c:v>
                </c:pt>
                <c:pt idx="1258">
                  <c:v>10.302958724479684</c:v>
                </c:pt>
                <c:pt idx="1259">
                  <c:v>10.302958724479684</c:v>
                </c:pt>
                <c:pt idx="1260">
                  <c:v>10.302958724479684</c:v>
                </c:pt>
                <c:pt idx="1261">
                  <c:v>10.302958724479684</c:v>
                </c:pt>
                <c:pt idx="1262">
                  <c:v>10.302958724479684</c:v>
                </c:pt>
                <c:pt idx="1263">
                  <c:v>10.302958724479684</c:v>
                </c:pt>
                <c:pt idx="1264">
                  <c:v>10.302958724479684</c:v>
                </c:pt>
                <c:pt idx="1265">
                  <c:v>10.302958724479684</c:v>
                </c:pt>
                <c:pt idx="1266">
                  <c:v>10.302958724479684</c:v>
                </c:pt>
                <c:pt idx="1267">
                  <c:v>10.302958724479684</c:v>
                </c:pt>
                <c:pt idx="1268">
                  <c:v>10.302958724479684</c:v>
                </c:pt>
                <c:pt idx="1269">
                  <c:v>10.302958724479684</c:v>
                </c:pt>
                <c:pt idx="1270">
                  <c:v>10.302958724479684</c:v>
                </c:pt>
                <c:pt idx="1271">
                  <c:v>10.302958724479684</c:v>
                </c:pt>
                <c:pt idx="1272">
                  <c:v>10.302958724479684</c:v>
                </c:pt>
                <c:pt idx="1273">
                  <c:v>10.302958724479684</c:v>
                </c:pt>
                <c:pt idx="1274">
                  <c:v>10.302958724479684</c:v>
                </c:pt>
                <c:pt idx="1275">
                  <c:v>10.302958724479684</c:v>
                </c:pt>
                <c:pt idx="1276">
                  <c:v>10.302958724479684</c:v>
                </c:pt>
                <c:pt idx="1277">
                  <c:v>10.302958724479684</c:v>
                </c:pt>
                <c:pt idx="1278">
                  <c:v>10.302958724479684</c:v>
                </c:pt>
                <c:pt idx="1279">
                  <c:v>10.302958724479684</c:v>
                </c:pt>
                <c:pt idx="1280">
                  <c:v>10.302958724479684</c:v>
                </c:pt>
                <c:pt idx="1281">
                  <c:v>10.302958724479684</c:v>
                </c:pt>
                <c:pt idx="1282">
                  <c:v>10.302958724479684</c:v>
                </c:pt>
                <c:pt idx="1283">
                  <c:v>10.302958724479684</c:v>
                </c:pt>
                <c:pt idx="1284">
                  <c:v>10.302958724479684</c:v>
                </c:pt>
                <c:pt idx="1285">
                  <c:v>10.302958724479684</c:v>
                </c:pt>
                <c:pt idx="1286">
                  <c:v>10.302958724479684</c:v>
                </c:pt>
                <c:pt idx="1287">
                  <c:v>10.302958724479684</c:v>
                </c:pt>
                <c:pt idx="1288">
                  <c:v>10.302958724479684</c:v>
                </c:pt>
                <c:pt idx="1289">
                  <c:v>10.302958724479684</c:v>
                </c:pt>
                <c:pt idx="1290">
                  <c:v>10.302958724479684</c:v>
                </c:pt>
                <c:pt idx="1291">
                  <c:v>10.302958724479684</c:v>
                </c:pt>
                <c:pt idx="1292">
                  <c:v>10.302958724479684</c:v>
                </c:pt>
                <c:pt idx="1293">
                  <c:v>10.302958724479684</c:v>
                </c:pt>
                <c:pt idx="1294">
                  <c:v>10.302958724479684</c:v>
                </c:pt>
                <c:pt idx="1295">
                  <c:v>10.302958724479684</c:v>
                </c:pt>
                <c:pt idx="1296">
                  <c:v>10.302958724479684</c:v>
                </c:pt>
                <c:pt idx="1297">
                  <c:v>10.302958724479684</c:v>
                </c:pt>
                <c:pt idx="1298">
                  <c:v>10.302958724479684</c:v>
                </c:pt>
                <c:pt idx="1299">
                  <c:v>10.302958724479684</c:v>
                </c:pt>
                <c:pt idx="1300">
                  <c:v>10.302958724479684</c:v>
                </c:pt>
                <c:pt idx="1301">
                  <c:v>10.302958724479684</c:v>
                </c:pt>
                <c:pt idx="1302">
                  <c:v>10.302958724479684</c:v>
                </c:pt>
                <c:pt idx="1303">
                  <c:v>10.302958724479684</c:v>
                </c:pt>
                <c:pt idx="1304">
                  <c:v>10.302958724479684</c:v>
                </c:pt>
                <c:pt idx="1305">
                  <c:v>10.302958724479684</c:v>
                </c:pt>
                <c:pt idx="1306">
                  <c:v>10.302958724479684</c:v>
                </c:pt>
                <c:pt idx="1307">
                  <c:v>10.302958724479684</c:v>
                </c:pt>
                <c:pt idx="1308">
                  <c:v>10.302958724479684</c:v>
                </c:pt>
                <c:pt idx="1309">
                  <c:v>10.302958724479684</c:v>
                </c:pt>
                <c:pt idx="1310">
                  <c:v>10.302958724479684</c:v>
                </c:pt>
                <c:pt idx="1311">
                  <c:v>10.302958724479684</c:v>
                </c:pt>
                <c:pt idx="1312">
                  <c:v>10.302958724479684</c:v>
                </c:pt>
                <c:pt idx="1313">
                  <c:v>10.302958724479684</c:v>
                </c:pt>
                <c:pt idx="1314">
                  <c:v>10.302958724479684</c:v>
                </c:pt>
                <c:pt idx="1315">
                  <c:v>10.302958724479684</c:v>
                </c:pt>
                <c:pt idx="1316">
                  <c:v>10.302958724479684</c:v>
                </c:pt>
                <c:pt idx="1317">
                  <c:v>10.302958724479684</c:v>
                </c:pt>
                <c:pt idx="1318">
                  <c:v>10.302958724479684</c:v>
                </c:pt>
                <c:pt idx="1319">
                  <c:v>10.302958724479684</c:v>
                </c:pt>
                <c:pt idx="1320">
                  <c:v>10.302958724479684</c:v>
                </c:pt>
                <c:pt idx="1321">
                  <c:v>10.302958724479684</c:v>
                </c:pt>
                <c:pt idx="1322">
                  <c:v>10.302958724479684</c:v>
                </c:pt>
                <c:pt idx="1323">
                  <c:v>10.302958724479684</c:v>
                </c:pt>
                <c:pt idx="1324">
                  <c:v>10.302958724479684</c:v>
                </c:pt>
                <c:pt idx="1325">
                  <c:v>10.302958724479684</c:v>
                </c:pt>
                <c:pt idx="1326">
                  <c:v>10.302958724479684</c:v>
                </c:pt>
                <c:pt idx="1327">
                  <c:v>10.302958724479684</c:v>
                </c:pt>
              </c:numCache>
            </c:numRef>
          </c:yVal>
          <c:smooth val="1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0-71C9-4FD8-A8FB-642D85CA1B19}"/>
            </c:ext>
          </c:extLst>
        </c:ser>
        <c:ser>
          <c:idx val="0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'slide 41 calc CIF'!$O$32:$O$1315</c:f>
              <c:numCache>
                <c:formatCode>0</c:formatCode>
                <c:ptCount val="1284"/>
                <c:pt idx="0">
                  <c:v>0</c:v>
                </c:pt>
                <c:pt idx="1">
                  <c:v>3.2854209445585217E-2</c:v>
                </c:pt>
                <c:pt idx="2">
                  <c:v>6.5708418891170434E-2</c:v>
                </c:pt>
                <c:pt idx="3">
                  <c:v>9.856262833675565E-2</c:v>
                </c:pt>
                <c:pt idx="4">
                  <c:v>0.26283367556468173</c:v>
                </c:pt>
                <c:pt idx="5">
                  <c:v>0.29568788501026694</c:v>
                </c:pt>
                <c:pt idx="6">
                  <c:v>0.32854209445585214</c:v>
                </c:pt>
                <c:pt idx="7">
                  <c:v>0.3942505133470226</c:v>
                </c:pt>
                <c:pt idx="8">
                  <c:v>0.7227926078028748</c:v>
                </c:pt>
                <c:pt idx="9">
                  <c:v>0.75564681724845995</c:v>
                </c:pt>
                <c:pt idx="10">
                  <c:v>0.7885010266940452</c:v>
                </c:pt>
                <c:pt idx="11">
                  <c:v>0.91991786447638602</c:v>
                </c:pt>
                <c:pt idx="12">
                  <c:v>0.95277207392197127</c:v>
                </c:pt>
                <c:pt idx="13">
                  <c:v>0.98562628336755642</c:v>
                </c:pt>
                <c:pt idx="14">
                  <c:v>1.0841889117043122</c:v>
                </c:pt>
                <c:pt idx="15">
                  <c:v>1.1827515400410678</c:v>
                </c:pt>
                <c:pt idx="16">
                  <c:v>1.215605749486653</c:v>
                </c:pt>
                <c:pt idx="17">
                  <c:v>1.2484599589322383</c:v>
                </c:pt>
                <c:pt idx="18">
                  <c:v>1.2813141683778233</c:v>
                </c:pt>
                <c:pt idx="19">
                  <c:v>1.3141683778234086</c:v>
                </c:pt>
                <c:pt idx="20">
                  <c:v>1.3470225872689938</c:v>
                </c:pt>
                <c:pt idx="21">
                  <c:v>1.3798767967145791</c:v>
                </c:pt>
                <c:pt idx="22">
                  <c:v>1.4784394250513346</c:v>
                </c:pt>
                <c:pt idx="23">
                  <c:v>1.5770020533880904</c:v>
                </c:pt>
                <c:pt idx="24">
                  <c:v>1.6427104722792607</c:v>
                </c:pt>
                <c:pt idx="25">
                  <c:v>1.675564681724846</c:v>
                </c:pt>
                <c:pt idx="26">
                  <c:v>1.7412731006160165</c:v>
                </c:pt>
                <c:pt idx="27">
                  <c:v>1.7741273100616017</c:v>
                </c:pt>
                <c:pt idx="28">
                  <c:v>1.8726899383983573</c:v>
                </c:pt>
                <c:pt idx="29">
                  <c:v>1.9055441478439425</c:v>
                </c:pt>
                <c:pt idx="30">
                  <c:v>2.0698151950718686</c:v>
                </c:pt>
                <c:pt idx="31">
                  <c:v>2.1026694045174539</c:v>
                </c:pt>
                <c:pt idx="32">
                  <c:v>2.1355236139630391</c:v>
                </c:pt>
                <c:pt idx="33">
                  <c:v>2.1683778234086244</c:v>
                </c:pt>
                <c:pt idx="34">
                  <c:v>2.2669404517453797</c:v>
                </c:pt>
                <c:pt idx="35">
                  <c:v>2.299794661190965</c:v>
                </c:pt>
                <c:pt idx="36">
                  <c:v>2.4640657084188913</c:v>
                </c:pt>
                <c:pt idx="37">
                  <c:v>2.4969199178644765</c:v>
                </c:pt>
                <c:pt idx="38">
                  <c:v>2.5297741273100618</c:v>
                </c:pt>
                <c:pt idx="39">
                  <c:v>2.6283367556468171</c:v>
                </c:pt>
                <c:pt idx="40">
                  <c:v>2.6611909650924024</c:v>
                </c:pt>
                <c:pt idx="41">
                  <c:v>2.6940451745379876</c:v>
                </c:pt>
                <c:pt idx="42">
                  <c:v>2.7597535934291582</c:v>
                </c:pt>
                <c:pt idx="43">
                  <c:v>2.7926078028747434</c:v>
                </c:pt>
                <c:pt idx="44">
                  <c:v>2.8254620123203287</c:v>
                </c:pt>
                <c:pt idx="45">
                  <c:v>2.8911704312114992</c:v>
                </c:pt>
                <c:pt idx="46">
                  <c:v>3.055441478439425</c:v>
                </c:pt>
                <c:pt idx="47">
                  <c:v>3.1868583162217661</c:v>
                </c:pt>
                <c:pt idx="48">
                  <c:v>3.2525667351129361</c:v>
                </c:pt>
                <c:pt idx="49">
                  <c:v>3.3182751540041067</c:v>
                </c:pt>
                <c:pt idx="50">
                  <c:v>3.3511293634496919</c:v>
                </c:pt>
                <c:pt idx="51">
                  <c:v>3.482546201232033</c:v>
                </c:pt>
                <c:pt idx="52">
                  <c:v>3.5154004106776182</c:v>
                </c:pt>
                <c:pt idx="53">
                  <c:v>3.6139630390143735</c:v>
                </c:pt>
                <c:pt idx="54">
                  <c:v>3.8110882956878851</c:v>
                </c:pt>
                <c:pt idx="55">
                  <c:v>3.9753593429158109</c:v>
                </c:pt>
                <c:pt idx="56">
                  <c:v>4.0082135523613962</c:v>
                </c:pt>
                <c:pt idx="57">
                  <c:v>4.0410677618069819</c:v>
                </c:pt>
                <c:pt idx="58">
                  <c:v>4.2710472279260783</c:v>
                </c:pt>
                <c:pt idx="59">
                  <c:v>4.4024640657084193</c:v>
                </c:pt>
                <c:pt idx="60">
                  <c:v>4.5010266940451746</c:v>
                </c:pt>
                <c:pt idx="61">
                  <c:v>4.59958932238193</c:v>
                </c:pt>
                <c:pt idx="62">
                  <c:v>4.6324435318275157</c:v>
                </c:pt>
                <c:pt idx="63">
                  <c:v>4.6981519507186862</c:v>
                </c:pt>
                <c:pt idx="64">
                  <c:v>4.731006160164271</c:v>
                </c:pt>
                <c:pt idx="65">
                  <c:v>4.9281314168377826</c:v>
                </c:pt>
                <c:pt idx="66">
                  <c:v>4.9938398357289531</c:v>
                </c:pt>
                <c:pt idx="67">
                  <c:v>5.0595482546201236</c:v>
                </c:pt>
                <c:pt idx="68">
                  <c:v>5.0924024640657084</c:v>
                </c:pt>
                <c:pt idx="69">
                  <c:v>5.1909650924024637</c:v>
                </c:pt>
                <c:pt idx="70">
                  <c:v>5.28952772073922</c:v>
                </c:pt>
                <c:pt idx="71">
                  <c:v>5.3223819301848048</c:v>
                </c:pt>
                <c:pt idx="72">
                  <c:v>5.5195071868583163</c:v>
                </c:pt>
                <c:pt idx="73">
                  <c:v>5.5523613963039011</c:v>
                </c:pt>
                <c:pt idx="74">
                  <c:v>5.6837782340862422</c:v>
                </c:pt>
                <c:pt idx="75">
                  <c:v>5.7166324435318279</c:v>
                </c:pt>
                <c:pt idx="76">
                  <c:v>5.7823408624229984</c:v>
                </c:pt>
                <c:pt idx="77">
                  <c:v>5.8151950718685832</c:v>
                </c:pt>
                <c:pt idx="78">
                  <c:v>6.0123203285420947</c:v>
                </c:pt>
                <c:pt idx="79">
                  <c:v>6.0451745379876796</c:v>
                </c:pt>
                <c:pt idx="80">
                  <c:v>6.0780287474332653</c:v>
                </c:pt>
                <c:pt idx="81">
                  <c:v>6.1108829568788501</c:v>
                </c:pt>
                <c:pt idx="82">
                  <c:v>6.1437371663244349</c:v>
                </c:pt>
                <c:pt idx="83">
                  <c:v>6.2094455852156054</c:v>
                </c:pt>
                <c:pt idx="84">
                  <c:v>6.2422997946611911</c:v>
                </c:pt>
                <c:pt idx="85">
                  <c:v>6.2751540041067759</c:v>
                </c:pt>
                <c:pt idx="86">
                  <c:v>6.3408624229979464</c:v>
                </c:pt>
                <c:pt idx="87">
                  <c:v>6.3737166324435321</c:v>
                </c:pt>
                <c:pt idx="88">
                  <c:v>6.4394250513347027</c:v>
                </c:pt>
                <c:pt idx="89">
                  <c:v>6.4722792607802875</c:v>
                </c:pt>
                <c:pt idx="90">
                  <c:v>6.5051334702258723</c:v>
                </c:pt>
                <c:pt idx="91">
                  <c:v>6.669404517453799</c:v>
                </c:pt>
                <c:pt idx="92">
                  <c:v>6.7022587268993838</c:v>
                </c:pt>
                <c:pt idx="93">
                  <c:v>6.7351129363449695</c:v>
                </c:pt>
                <c:pt idx="94">
                  <c:v>6.8008213552361401</c:v>
                </c:pt>
                <c:pt idx="95">
                  <c:v>6.9322381930184802</c:v>
                </c:pt>
                <c:pt idx="96">
                  <c:v>7.0636550308008212</c:v>
                </c:pt>
                <c:pt idx="97">
                  <c:v>7.0965092402464069</c:v>
                </c:pt>
                <c:pt idx="98">
                  <c:v>7.1293634496919918</c:v>
                </c:pt>
                <c:pt idx="99">
                  <c:v>7.2607802874743328</c:v>
                </c:pt>
                <c:pt idx="100">
                  <c:v>7.3264887063655033</c:v>
                </c:pt>
                <c:pt idx="101">
                  <c:v>7.3593429158110881</c:v>
                </c:pt>
                <c:pt idx="102">
                  <c:v>7.3921971252566738</c:v>
                </c:pt>
                <c:pt idx="103">
                  <c:v>7.4579055441478443</c:v>
                </c:pt>
                <c:pt idx="104">
                  <c:v>7.4907597535934292</c:v>
                </c:pt>
                <c:pt idx="105">
                  <c:v>7.523613963039014</c:v>
                </c:pt>
                <c:pt idx="106">
                  <c:v>7.5564681724845997</c:v>
                </c:pt>
                <c:pt idx="107">
                  <c:v>7.655030800821355</c:v>
                </c:pt>
                <c:pt idx="108">
                  <c:v>7.7207392197125255</c:v>
                </c:pt>
                <c:pt idx="109">
                  <c:v>7.7535934291581112</c:v>
                </c:pt>
                <c:pt idx="110">
                  <c:v>7.8193018480492817</c:v>
                </c:pt>
                <c:pt idx="111">
                  <c:v>7.8521560574948666</c:v>
                </c:pt>
                <c:pt idx="112">
                  <c:v>7.8850102669404514</c:v>
                </c:pt>
                <c:pt idx="113">
                  <c:v>7.9178644763860371</c:v>
                </c:pt>
                <c:pt idx="114">
                  <c:v>7.9507186858316219</c:v>
                </c:pt>
                <c:pt idx="115">
                  <c:v>8.0164271047227924</c:v>
                </c:pt>
                <c:pt idx="116">
                  <c:v>8.0492813141683772</c:v>
                </c:pt>
                <c:pt idx="117">
                  <c:v>8.3449691991786441</c:v>
                </c:pt>
                <c:pt idx="118">
                  <c:v>8.3778234086242307</c:v>
                </c:pt>
                <c:pt idx="119">
                  <c:v>8.4763860369609851</c:v>
                </c:pt>
                <c:pt idx="120">
                  <c:v>8.7063655030800824</c:v>
                </c:pt>
                <c:pt idx="121">
                  <c:v>8.772073921971252</c:v>
                </c:pt>
                <c:pt idx="122">
                  <c:v>8.8377823408624234</c:v>
                </c:pt>
                <c:pt idx="123">
                  <c:v>8.9363449691991779</c:v>
                </c:pt>
                <c:pt idx="124">
                  <c:v>8.9691991786447645</c:v>
                </c:pt>
                <c:pt idx="125">
                  <c:v>9.0020533880903493</c:v>
                </c:pt>
                <c:pt idx="126">
                  <c:v>9.0349075975359341</c:v>
                </c:pt>
                <c:pt idx="127">
                  <c:v>9.1006160164271055</c:v>
                </c:pt>
                <c:pt idx="128">
                  <c:v>9.1334702258726903</c:v>
                </c:pt>
                <c:pt idx="129">
                  <c:v>9.1663244353182751</c:v>
                </c:pt>
                <c:pt idx="130">
                  <c:v>9.2320328542094447</c:v>
                </c:pt>
                <c:pt idx="131">
                  <c:v>9.2977412731006162</c:v>
                </c:pt>
                <c:pt idx="132">
                  <c:v>9.330595482546201</c:v>
                </c:pt>
                <c:pt idx="133">
                  <c:v>9.462012320328542</c:v>
                </c:pt>
                <c:pt idx="134">
                  <c:v>9.5277207392197134</c:v>
                </c:pt>
                <c:pt idx="135">
                  <c:v>9.6591375770020527</c:v>
                </c:pt>
                <c:pt idx="136">
                  <c:v>9.7248459958932241</c:v>
                </c:pt>
                <c:pt idx="137">
                  <c:v>9.7577002053388089</c:v>
                </c:pt>
                <c:pt idx="138">
                  <c:v>9.8234086242299803</c:v>
                </c:pt>
                <c:pt idx="139">
                  <c:v>9.8562628336755651</c:v>
                </c:pt>
                <c:pt idx="140">
                  <c:v>9.9548254620123195</c:v>
                </c:pt>
                <c:pt idx="141">
                  <c:v>10.020533880903491</c:v>
                </c:pt>
                <c:pt idx="142">
                  <c:v>10.053388090349076</c:v>
                </c:pt>
                <c:pt idx="143">
                  <c:v>10.086242299794661</c:v>
                </c:pt>
                <c:pt idx="144">
                  <c:v>10.119096509240247</c:v>
                </c:pt>
                <c:pt idx="145">
                  <c:v>10.151950718685832</c:v>
                </c:pt>
                <c:pt idx="146">
                  <c:v>10.250513347022586</c:v>
                </c:pt>
                <c:pt idx="147">
                  <c:v>10.316221765913758</c:v>
                </c:pt>
                <c:pt idx="148">
                  <c:v>10.381930184804927</c:v>
                </c:pt>
                <c:pt idx="149">
                  <c:v>10.447638603696099</c:v>
                </c:pt>
                <c:pt idx="150">
                  <c:v>10.480492813141684</c:v>
                </c:pt>
                <c:pt idx="151">
                  <c:v>10.546201232032855</c:v>
                </c:pt>
                <c:pt idx="152">
                  <c:v>10.57905544147844</c:v>
                </c:pt>
                <c:pt idx="153">
                  <c:v>10.677618069815194</c:v>
                </c:pt>
                <c:pt idx="154">
                  <c:v>10.940451745379876</c:v>
                </c:pt>
                <c:pt idx="155">
                  <c:v>11.006160164271048</c:v>
                </c:pt>
                <c:pt idx="156">
                  <c:v>11.039014373716633</c:v>
                </c:pt>
                <c:pt idx="157">
                  <c:v>11.104722792607802</c:v>
                </c:pt>
                <c:pt idx="158">
                  <c:v>11.137577002053389</c:v>
                </c:pt>
                <c:pt idx="159">
                  <c:v>11.236139630390143</c:v>
                </c:pt>
                <c:pt idx="160">
                  <c:v>11.301848049281315</c:v>
                </c:pt>
                <c:pt idx="161">
                  <c:v>11.3347022587269</c:v>
                </c:pt>
                <c:pt idx="162">
                  <c:v>11.367556468172484</c:v>
                </c:pt>
                <c:pt idx="163">
                  <c:v>11.400410677618069</c:v>
                </c:pt>
                <c:pt idx="164">
                  <c:v>11.433264887063656</c:v>
                </c:pt>
                <c:pt idx="165">
                  <c:v>11.466119096509241</c:v>
                </c:pt>
                <c:pt idx="166">
                  <c:v>11.564681724845997</c:v>
                </c:pt>
                <c:pt idx="167">
                  <c:v>11.761806981519507</c:v>
                </c:pt>
                <c:pt idx="168">
                  <c:v>11.794661190965092</c:v>
                </c:pt>
                <c:pt idx="169">
                  <c:v>11.827515400410677</c:v>
                </c:pt>
                <c:pt idx="170">
                  <c:v>11.926078028747433</c:v>
                </c:pt>
                <c:pt idx="171">
                  <c:v>11.991786447638603</c:v>
                </c:pt>
                <c:pt idx="172">
                  <c:v>12.057494866529774</c:v>
                </c:pt>
                <c:pt idx="173">
                  <c:v>12.156057494866531</c:v>
                </c:pt>
                <c:pt idx="174">
                  <c:v>12.188911704312115</c:v>
                </c:pt>
                <c:pt idx="175">
                  <c:v>12.2217659137577</c:v>
                </c:pt>
                <c:pt idx="176">
                  <c:v>12.28747433264887</c:v>
                </c:pt>
                <c:pt idx="177">
                  <c:v>12.320328542094456</c:v>
                </c:pt>
                <c:pt idx="178">
                  <c:v>12.484599589322382</c:v>
                </c:pt>
                <c:pt idx="179">
                  <c:v>12.583162217659138</c:v>
                </c:pt>
                <c:pt idx="180">
                  <c:v>12.648870636550308</c:v>
                </c:pt>
                <c:pt idx="181">
                  <c:v>12.780287474332649</c:v>
                </c:pt>
                <c:pt idx="182">
                  <c:v>12.91170431211499</c:v>
                </c:pt>
                <c:pt idx="183">
                  <c:v>12.944558521560575</c:v>
                </c:pt>
                <c:pt idx="184">
                  <c:v>12.97741273100616</c:v>
                </c:pt>
                <c:pt idx="185">
                  <c:v>13.010266940451745</c:v>
                </c:pt>
                <c:pt idx="186">
                  <c:v>13.108829568788501</c:v>
                </c:pt>
                <c:pt idx="187">
                  <c:v>13.174537987679672</c:v>
                </c:pt>
                <c:pt idx="188">
                  <c:v>13.207392197125257</c:v>
                </c:pt>
                <c:pt idx="189">
                  <c:v>13.273100616016427</c:v>
                </c:pt>
                <c:pt idx="190">
                  <c:v>13.305954825462011</c:v>
                </c:pt>
                <c:pt idx="191">
                  <c:v>13.371663244353183</c:v>
                </c:pt>
                <c:pt idx="192">
                  <c:v>13.404517453798768</c:v>
                </c:pt>
                <c:pt idx="193">
                  <c:v>13.437371663244353</c:v>
                </c:pt>
                <c:pt idx="194">
                  <c:v>13.568788501026694</c:v>
                </c:pt>
                <c:pt idx="195">
                  <c:v>13.60164271047228</c:v>
                </c:pt>
                <c:pt idx="196">
                  <c:v>13.66735112936345</c:v>
                </c:pt>
                <c:pt idx="197">
                  <c:v>13.700205338809035</c:v>
                </c:pt>
                <c:pt idx="198">
                  <c:v>13.733059548254619</c:v>
                </c:pt>
                <c:pt idx="199">
                  <c:v>13.831622176591376</c:v>
                </c:pt>
                <c:pt idx="200">
                  <c:v>13.897330595482547</c:v>
                </c:pt>
                <c:pt idx="201">
                  <c:v>13.995893223819301</c:v>
                </c:pt>
                <c:pt idx="202">
                  <c:v>14.061601642710473</c:v>
                </c:pt>
                <c:pt idx="203">
                  <c:v>14.127310061601642</c:v>
                </c:pt>
                <c:pt idx="204">
                  <c:v>14.160164271047227</c:v>
                </c:pt>
                <c:pt idx="205">
                  <c:v>14.258726899383984</c:v>
                </c:pt>
                <c:pt idx="206">
                  <c:v>14.291581108829568</c:v>
                </c:pt>
                <c:pt idx="207">
                  <c:v>14.390143737166325</c:v>
                </c:pt>
                <c:pt idx="208">
                  <c:v>14.422997946611909</c:v>
                </c:pt>
                <c:pt idx="209">
                  <c:v>14.488706365503081</c:v>
                </c:pt>
                <c:pt idx="210">
                  <c:v>14.55441478439425</c:v>
                </c:pt>
                <c:pt idx="211">
                  <c:v>14.685831622176591</c:v>
                </c:pt>
                <c:pt idx="212">
                  <c:v>14.751540041067761</c:v>
                </c:pt>
                <c:pt idx="213">
                  <c:v>14.784394250513348</c:v>
                </c:pt>
                <c:pt idx="214">
                  <c:v>14.882956878850102</c:v>
                </c:pt>
                <c:pt idx="215">
                  <c:v>14.948665297741274</c:v>
                </c:pt>
                <c:pt idx="216">
                  <c:v>14.981519507186858</c:v>
                </c:pt>
                <c:pt idx="217">
                  <c:v>15.047227926078028</c:v>
                </c:pt>
                <c:pt idx="218">
                  <c:v>15.112936344969199</c:v>
                </c:pt>
                <c:pt idx="219">
                  <c:v>15.145790554414784</c:v>
                </c:pt>
                <c:pt idx="220">
                  <c:v>15.178644763860369</c:v>
                </c:pt>
                <c:pt idx="221">
                  <c:v>15.211498973305956</c:v>
                </c:pt>
                <c:pt idx="222">
                  <c:v>15.342915811088295</c:v>
                </c:pt>
                <c:pt idx="223">
                  <c:v>15.474332648870636</c:v>
                </c:pt>
                <c:pt idx="224">
                  <c:v>15.507186858316222</c:v>
                </c:pt>
                <c:pt idx="225">
                  <c:v>15.572895277207392</c:v>
                </c:pt>
                <c:pt idx="226">
                  <c:v>15.638603696098563</c:v>
                </c:pt>
                <c:pt idx="227">
                  <c:v>15.704312114989733</c:v>
                </c:pt>
                <c:pt idx="228">
                  <c:v>15.737166324435318</c:v>
                </c:pt>
                <c:pt idx="229">
                  <c:v>15.901437371663244</c:v>
                </c:pt>
                <c:pt idx="230">
                  <c:v>15.967145790554415</c:v>
                </c:pt>
                <c:pt idx="231">
                  <c:v>16</c:v>
                </c:pt>
                <c:pt idx="232">
                  <c:v>16.131416837782339</c:v>
                </c:pt>
                <c:pt idx="233">
                  <c:v>16.394250513347021</c:v>
                </c:pt>
                <c:pt idx="234">
                  <c:v>16.427104722792606</c:v>
                </c:pt>
                <c:pt idx="235">
                  <c:v>16.492813141683779</c:v>
                </c:pt>
                <c:pt idx="236">
                  <c:v>16.525667351129364</c:v>
                </c:pt>
                <c:pt idx="237">
                  <c:v>16.558521560574949</c:v>
                </c:pt>
                <c:pt idx="238">
                  <c:v>16.591375770020534</c:v>
                </c:pt>
                <c:pt idx="239">
                  <c:v>16.689938398357288</c:v>
                </c:pt>
                <c:pt idx="240">
                  <c:v>16.722792607802873</c:v>
                </c:pt>
                <c:pt idx="241">
                  <c:v>16.755646817248461</c:v>
                </c:pt>
                <c:pt idx="242">
                  <c:v>16.919917864476385</c:v>
                </c:pt>
                <c:pt idx="243">
                  <c:v>16.985626283367555</c:v>
                </c:pt>
                <c:pt idx="244">
                  <c:v>17.018480492813143</c:v>
                </c:pt>
                <c:pt idx="245">
                  <c:v>17.084188911704313</c:v>
                </c:pt>
                <c:pt idx="246">
                  <c:v>17.117043121149898</c:v>
                </c:pt>
                <c:pt idx="247">
                  <c:v>17.149897330595483</c:v>
                </c:pt>
                <c:pt idx="248">
                  <c:v>17.182751540041068</c:v>
                </c:pt>
                <c:pt idx="249">
                  <c:v>17.347022587268995</c:v>
                </c:pt>
                <c:pt idx="250">
                  <c:v>17.412731006160165</c:v>
                </c:pt>
                <c:pt idx="251">
                  <c:v>17.478439425051334</c:v>
                </c:pt>
                <c:pt idx="252">
                  <c:v>17.511293634496919</c:v>
                </c:pt>
                <c:pt idx="253">
                  <c:v>17.544147843942504</c:v>
                </c:pt>
                <c:pt idx="254">
                  <c:v>17.577002053388089</c:v>
                </c:pt>
                <c:pt idx="255">
                  <c:v>17.675564681724847</c:v>
                </c:pt>
                <c:pt idx="256">
                  <c:v>17.741273100616016</c:v>
                </c:pt>
                <c:pt idx="257">
                  <c:v>17.774127310061601</c:v>
                </c:pt>
                <c:pt idx="258">
                  <c:v>17.839835728952771</c:v>
                </c:pt>
                <c:pt idx="259">
                  <c:v>17.872689938398356</c:v>
                </c:pt>
                <c:pt idx="260">
                  <c:v>17.905544147843944</c:v>
                </c:pt>
                <c:pt idx="261">
                  <c:v>17.971252566735114</c:v>
                </c:pt>
                <c:pt idx="262">
                  <c:v>18.135523613963038</c:v>
                </c:pt>
                <c:pt idx="263">
                  <c:v>18.168377823408623</c:v>
                </c:pt>
                <c:pt idx="264">
                  <c:v>18.201232032854211</c:v>
                </c:pt>
                <c:pt idx="265">
                  <c:v>18.234086242299796</c:v>
                </c:pt>
                <c:pt idx="266">
                  <c:v>18.266940451745381</c:v>
                </c:pt>
                <c:pt idx="267">
                  <c:v>18.33264887063655</c:v>
                </c:pt>
                <c:pt idx="268">
                  <c:v>18.365503080082135</c:v>
                </c:pt>
                <c:pt idx="269">
                  <c:v>18.464065708418889</c:v>
                </c:pt>
                <c:pt idx="270">
                  <c:v>18.496919917864478</c:v>
                </c:pt>
                <c:pt idx="271">
                  <c:v>18.562628336755647</c:v>
                </c:pt>
                <c:pt idx="272">
                  <c:v>18.661190965092402</c:v>
                </c:pt>
                <c:pt idx="273">
                  <c:v>18.726899383983572</c:v>
                </c:pt>
                <c:pt idx="274">
                  <c:v>18.759753593429156</c:v>
                </c:pt>
                <c:pt idx="275">
                  <c:v>18.792607802874745</c:v>
                </c:pt>
                <c:pt idx="276">
                  <c:v>18.82546201232033</c:v>
                </c:pt>
                <c:pt idx="277">
                  <c:v>18.858316221765914</c:v>
                </c:pt>
                <c:pt idx="278">
                  <c:v>18.924024640657084</c:v>
                </c:pt>
                <c:pt idx="279">
                  <c:v>18.989733059548254</c:v>
                </c:pt>
                <c:pt idx="280">
                  <c:v>19.055441478439427</c:v>
                </c:pt>
                <c:pt idx="281">
                  <c:v>19.088295687885012</c:v>
                </c:pt>
                <c:pt idx="282">
                  <c:v>19.219712525667351</c:v>
                </c:pt>
                <c:pt idx="283">
                  <c:v>19.252566735112936</c:v>
                </c:pt>
                <c:pt idx="284">
                  <c:v>19.285420944558521</c:v>
                </c:pt>
                <c:pt idx="285">
                  <c:v>19.318275154004105</c:v>
                </c:pt>
                <c:pt idx="286">
                  <c:v>19.351129363449694</c:v>
                </c:pt>
                <c:pt idx="287">
                  <c:v>19.416837782340863</c:v>
                </c:pt>
                <c:pt idx="288">
                  <c:v>19.449691991786448</c:v>
                </c:pt>
                <c:pt idx="289">
                  <c:v>19.482546201232033</c:v>
                </c:pt>
                <c:pt idx="290">
                  <c:v>19.515400410677618</c:v>
                </c:pt>
                <c:pt idx="291">
                  <c:v>19.548254620123203</c:v>
                </c:pt>
                <c:pt idx="292">
                  <c:v>19.613963039014372</c:v>
                </c:pt>
                <c:pt idx="293">
                  <c:v>19.71252566735113</c:v>
                </c:pt>
                <c:pt idx="294">
                  <c:v>19.7782340862423</c:v>
                </c:pt>
                <c:pt idx="295">
                  <c:v>19.811088295687885</c:v>
                </c:pt>
                <c:pt idx="296">
                  <c:v>19.843942505133469</c:v>
                </c:pt>
                <c:pt idx="297">
                  <c:v>19.909650924024639</c:v>
                </c:pt>
                <c:pt idx="298">
                  <c:v>19.975359342915812</c:v>
                </c:pt>
                <c:pt idx="299">
                  <c:v>20.041067761806982</c:v>
                </c:pt>
                <c:pt idx="300">
                  <c:v>20.073921971252567</c:v>
                </c:pt>
                <c:pt idx="301">
                  <c:v>20.172484599589321</c:v>
                </c:pt>
                <c:pt idx="302">
                  <c:v>20.205338809034906</c:v>
                </c:pt>
                <c:pt idx="303">
                  <c:v>20.238193018480494</c:v>
                </c:pt>
                <c:pt idx="304">
                  <c:v>20.271047227926079</c:v>
                </c:pt>
                <c:pt idx="305">
                  <c:v>20.303901437371664</c:v>
                </c:pt>
                <c:pt idx="306">
                  <c:v>20.336755646817249</c:v>
                </c:pt>
                <c:pt idx="307">
                  <c:v>20.435318275154003</c:v>
                </c:pt>
                <c:pt idx="308">
                  <c:v>20.468172484599588</c:v>
                </c:pt>
                <c:pt idx="309">
                  <c:v>20.501026694045173</c:v>
                </c:pt>
                <c:pt idx="310">
                  <c:v>20.566735112936346</c:v>
                </c:pt>
                <c:pt idx="311">
                  <c:v>20.599589322381931</c:v>
                </c:pt>
                <c:pt idx="312">
                  <c:v>20.632443531827516</c:v>
                </c:pt>
                <c:pt idx="313">
                  <c:v>20.698151950718685</c:v>
                </c:pt>
                <c:pt idx="314">
                  <c:v>20.73100616016427</c:v>
                </c:pt>
                <c:pt idx="315">
                  <c:v>20.763860369609855</c:v>
                </c:pt>
                <c:pt idx="316">
                  <c:v>20.79671457905544</c:v>
                </c:pt>
                <c:pt idx="317">
                  <c:v>20.829568788501028</c:v>
                </c:pt>
                <c:pt idx="318">
                  <c:v>20.895277207392198</c:v>
                </c:pt>
                <c:pt idx="319">
                  <c:v>20.960985626283367</c:v>
                </c:pt>
                <c:pt idx="320">
                  <c:v>20.993839835728952</c:v>
                </c:pt>
                <c:pt idx="321">
                  <c:v>21.026694045174537</c:v>
                </c:pt>
                <c:pt idx="322">
                  <c:v>21.059548254620122</c:v>
                </c:pt>
                <c:pt idx="323">
                  <c:v>21.09240246406571</c:v>
                </c:pt>
                <c:pt idx="324">
                  <c:v>21.190965092402465</c:v>
                </c:pt>
                <c:pt idx="325">
                  <c:v>21.223819301848049</c:v>
                </c:pt>
                <c:pt idx="326">
                  <c:v>21.486652977412732</c:v>
                </c:pt>
                <c:pt idx="327">
                  <c:v>21.519507186858316</c:v>
                </c:pt>
                <c:pt idx="328">
                  <c:v>21.683778234086244</c:v>
                </c:pt>
                <c:pt idx="329">
                  <c:v>21.782340862422998</c:v>
                </c:pt>
                <c:pt idx="330">
                  <c:v>21.815195071868583</c:v>
                </c:pt>
                <c:pt idx="331">
                  <c:v>21.848049281314168</c:v>
                </c:pt>
                <c:pt idx="332">
                  <c:v>21.946611909650922</c:v>
                </c:pt>
                <c:pt idx="333">
                  <c:v>22.04517453798768</c:v>
                </c:pt>
                <c:pt idx="334">
                  <c:v>22.17659137577002</c:v>
                </c:pt>
                <c:pt idx="335">
                  <c:v>22.209445585215605</c:v>
                </c:pt>
                <c:pt idx="336">
                  <c:v>22.275154004106778</c:v>
                </c:pt>
                <c:pt idx="337">
                  <c:v>22.308008213552363</c:v>
                </c:pt>
                <c:pt idx="338">
                  <c:v>22.406570841889117</c:v>
                </c:pt>
                <c:pt idx="339">
                  <c:v>22.472279260780287</c:v>
                </c:pt>
                <c:pt idx="340">
                  <c:v>22.505133470225871</c:v>
                </c:pt>
                <c:pt idx="341">
                  <c:v>22.537987679671456</c:v>
                </c:pt>
                <c:pt idx="342">
                  <c:v>22.603696098562629</c:v>
                </c:pt>
                <c:pt idx="343">
                  <c:v>22.636550308008214</c:v>
                </c:pt>
                <c:pt idx="344">
                  <c:v>22.669404517453799</c:v>
                </c:pt>
                <c:pt idx="345">
                  <c:v>22.735112936344969</c:v>
                </c:pt>
                <c:pt idx="346">
                  <c:v>22.833675564681723</c:v>
                </c:pt>
                <c:pt idx="347">
                  <c:v>22.866529774127311</c:v>
                </c:pt>
                <c:pt idx="348">
                  <c:v>22.899383983572896</c:v>
                </c:pt>
                <c:pt idx="349">
                  <c:v>23.06365503080082</c:v>
                </c:pt>
                <c:pt idx="350">
                  <c:v>23.162217659137578</c:v>
                </c:pt>
                <c:pt idx="351">
                  <c:v>23.195071868583163</c:v>
                </c:pt>
                <c:pt idx="352">
                  <c:v>23.260780287474333</c:v>
                </c:pt>
                <c:pt idx="353">
                  <c:v>23.293634496919918</c:v>
                </c:pt>
                <c:pt idx="354">
                  <c:v>23.359342915811087</c:v>
                </c:pt>
                <c:pt idx="355">
                  <c:v>23.392197125256672</c:v>
                </c:pt>
                <c:pt idx="356">
                  <c:v>23.42505133470226</c:v>
                </c:pt>
                <c:pt idx="357">
                  <c:v>23.49075975359343</c:v>
                </c:pt>
                <c:pt idx="358">
                  <c:v>23.523613963039015</c:v>
                </c:pt>
                <c:pt idx="359">
                  <c:v>23.589322381930184</c:v>
                </c:pt>
                <c:pt idx="360">
                  <c:v>23.655030800821354</c:v>
                </c:pt>
                <c:pt idx="361">
                  <c:v>23.687885010266939</c:v>
                </c:pt>
                <c:pt idx="362">
                  <c:v>23.720739219712527</c:v>
                </c:pt>
                <c:pt idx="363">
                  <c:v>23.753593429158112</c:v>
                </c:pt>
                <c:pt idx="364">
                  <c:v>23.786447638603697</c:v>
                </c:pt>
                <c:pt idx="365">
                  <c:v>23.819301848049282</c:v>
                </c:pt>
                <c:pt idx="366">
                  <c:v>23.852156057494867</c:v>
                </c:pt>
                <c:pt idx="367">
                  <c:v>23.885010266940451</c:v>
                </c:pt>
                <c:pt idx="368">
                  <c:v>23.917864476386036</c:v>
                </c:pt>
                <c:pt idx="369">
                  <c:v>23.950718685831621</c:v>
                </c:pt>
                <c:pt idx="370">
                  <c:v>23.983572895277206</c:v>
                </c:pt>
                <c:pt idx="371">
                  <c:v>24.049281314168379</c:v>
                </c:pt>
                <c:pt idx="372">
                  <c:v>24.082135523613964</c:v>
                </c:pt>
                <c:pt idx="373">
                  <c:v>24.147843942505133</c:v>
                </c:pt>
                <c:pt idx="374">
                  <c:v>24.180698151950718</c:v>
                </c:pt>
                <c:pt idx="375">
                  <c:v>24.213552361396303</c:v>
                </c:pt>
                <c:pt idx="376">
                  <c:v>24.279260780287473</c:v>
                </c:pt>
                <c:pt idx="377">
                  <c:v>24.312114989733061</c:v>
                </c:pt>
                <c:pt idx="378">
                  <c:v>24.344969199178646</c:v>
                </c:pt>
                <c:pt idx="379">
                  <c:v>24.4435318275154</c:v>
                </c:pt>
                <c:pt idx="380">
                  <c:v>24.542094455852155</c:v>
                </c:pt>
                <c:pt idx="381">
                  <c:v>24.57494866529774</c:v>
                </c:pt>
                <c:pt idx="382">
                  <c:v>24.607802874743328</c:v>
                </c:pt>
                <c:pt idx="383">
                  <c:v>24.640657084188913</c:v>
                </c:pt>
                <c:pt idx="384">
                  <c:v>24.673511293634498</c:v>
                </c:pt>
                <c:pt idx="385">
                  <c:v>24.903490759753595</c:v>
                </c:pt>
                <c:pt idx="386">
                  <c:v>24.969199178644764</c:v>
                </c:pt>
                <c:pt idx="387">
                  <c:v>25.002053388090349</c:v>
                </c:pt>
                <c:pt idx="388">
                  <c:v>25.034907597535934</c:v>
                </c:pt>
                <c:pt idx="389">
                  <c:v>25.133470225872689</c:v>
                </c:pt>
                <c:pt idx="390">
                  <c:v>25.166324435318277</c:v>
                </c:pt>
                <c:pt idx="391">
                  <c:v>25.199178644763862</c:v>
                </c:pt>
                <c:pt idx="392">
                  <c:v>25.232032854209447</c:v>
                </c:pt>
                <c:pt idx="393">
                  <c:v>25.264887063655031</c:v>
                </c:pt>
                <c:pt idx="394">
                  <c:v>25.297741273100616</c:v>
                </c:pt>
                <c:pt idx="395">
                  <c:v>25.363449691991786</c:v>
                </c:pt>
                <c:pt idx="396">
                  <c:v>25.494866529774129</c:v>
                </c:pt>
                <c:pt idx="397">
                  <c:v>25.527720739219713</c:v>
                </c:pt>
                <c:pt idx="398">
                  <c:v>25.560574948665298</c:v>
                </c:pt>
                <c:pt idx="399">
                  <c:v>25.593429158110883</c:v>
                </c:pt>
                <c:pt idx="400">
                  <c:v>25.626283367556468</c:v>
                </c:pt>
                <c:pt idx="401">
                  <c:v>25.659137577002053</c:v>
                </c:pt>
                <c:pt idx="402">
                  <c:v>25.691991786447637</c:v>
                </c:pt>
                <c:pt idx="403">
                  <c:v>25.724845995893222</c:v>
                </c:pt>
                <c:pt idx="404">
                  <c:v>25.790554414784395</c:v>
                </c:pt>
                <c:pt idx="405">
                  <c:v>25.82340862422998</c:v>
                </c:pt>
                <c:pt idx="406">
                  <c:v>25.856262833675565</c:v>
                </c:pt>
                <c:pt idx="407">
                  <c:v>25.88911704312115</c:v>
                </c:pt>
                <c:pt idx="408">
                  <c:v>25.921971252566735</c:v>
                </c:pt>
                <c:pt idx="409">
                  <c:v>25.95482546201232</c:v>
                </c:pt>
                <c:pt idx="410">
                  <c:v>25.987679671457904</c:v>
                </c:pt>
                <c:pt idx="411">
                  <c:v>26.020533880903489</c:v>
                </c:pt>
                <c:pt idx="412">
                  <c:v>26.053388090349078</c:v>
                </c:pt>
                <c:pt idx="413">
                  <c:v>26.086242299794662</c:v>
                </c:pt>
                <c:pt idx="414">
                  <c:v>26.119096509240247</c:v>
                </c:pt>
                <c:pt idx="415">
                  <c:v>26.151950718685832</c:v>
                </c:pt>
                <c:pt idx="416">
                  <c:v>26.184804928131417</c:v>
                </c:pt>
                <c:pt idx="417">
                  <c:v>26.217659137577002</c:v>
                </c:pt>
                <c:pt idx="418">
                  <c:v>26.250513347022586</c:v>
                </c:pt>
                <c:pt idx="419">
                  <c:v>26.283367556468171</c:v>
                </c:pt>
                <c:pt idx="420">
                  <c:v>26.316221765913756</c:v>
                </c:pt>
                <c:pt idx="421">
                  <c:v>26.349075975359344</c:v>
                </c:pt>
                <c:pt idx="422">
                  <c:v>26.381930184804929</c:v>
                </c:pt>
                <c:pt idx="423">
                  <c:v>26.414784394250514</c:v>
                </c:pt>
                <c:pt idx="424">
                  <c:v>26.447638603696099</c:v>
                </c:pt>
                <c:pt idx="425">
                  <c:v>26.480492813141684</c:v>
                </c:pt>
                <c:pt idx="426">
                  <c:v>26.513347022587268</c:v>
                </c:pt>
                <c:pt idx="427">
                  <c:v>26.546201232032853</c:v>
                </c:pt>
                <c:pt idx="428">
                  <c:v>26.579055441478438</c:v>
                </c:pt>
                <c:pt idx="429">
                  <c:v>26.611909650924023</c:v>
                </c:pt>
                <c:pt idx="430">
                  <c:v>26.644763860369611</c:v>
                </c:pt>
                <c:pt idx="431">
                  <c:v>26.677618069815196</c:v>
                </c:pt>
                <c:pt idx="432">
                  <c:v>26.710472279260781</c:v>
                </c:pt>
                <c:pt idx="433">
                  <c:v>26.743326488706366</c:v>
                </c:pt>
                <c:pt idx="434">
                  <c:v>26.776180698151951</c:v>
                </c:pt>
                <c:pt idx="435">
                  <c:v>26.809034907597535</c:v>
                </c:pt>
                <c:pt idx="436">
                  <c:v>26.84188911704312</c:v>
                </c:pt>
                <c:pt idx="437">
                  <c:v>26.874743326488705</c:v>
                </c:pt>
                <c:pt idx="438">
                  <c:v>26.90759753593429</c:v>
                </c:pt>
                <c:pt idx="439">
                  <c:v>26.940451745379878</c:v>
                </c:pt>
                <c:pt idx="440">
                  <c:v>26.973305954825463</c:v>
                </c:pt>
                <c:pt idx="441">
                  <c:v>27.006160164271048</c:v>
                </c:pt>
                <c:pt idx="442">
                  <c:v>27.039014373716633</c:v>
                </c:pt>
                <c:pt idx="443">
                  <c:v>27.071868583162217</c:v>
                </c:pt>
                <c:pt idx="444">
                  <c:v>27.104722792607802</c:v>
                </c:pt>
                <c:pt idx="445">
                  <c:v>27.137577002053387</c:v>
                </c:pt>
                <c:pt idx="446">
                  <c:v>27.170431211498972</c:v>
                </c:pt>
                <c:pt idx="447">
                  <c:v>27.20328542094456</c:v>
                </c:pt>
                <c:pt idx="448">
                  <c:v>27.236139630390145</c:v>
                </c:pt>
                <c:pt idx="449">
                  <c:v>27.26899383983573</c:v>
                </c:pt>
                <c:pt idx="450">
                  <c:v>27.301848049281315</c:v>
                </c:pt>
                <c:pt idx="451">
                  <c:v>27.3347022587269</c:v>
                </c:pt>
                <c:pt idx="452">
                  <c:v>27.367556468172484</c:v>
                </c:pt>
                <c:pt idx="453">
                  <c:v>27.400410677618069</c:v>
                </c:pt>
                <c:pt idx="454">
                  <c:v>27.433264887063654</c:v>
                </c:pt>
                <c:pt idx="455">
                  <c:v>27.466119096509239</c:v>
                </c:pt>
                <c:pt idx="456">
                  <c:v>27.498973305954827</c:v>
                </c:pt>
                <c:pt idx="457">
                  <c:v>27.531827515400412</c:v>
                </c:pt>
                <c:pt idx="458">
                  <c:v>27.564681724845997</c:v>
                </c:pt>
                <c:pt idx="459">
                  <c:v>27.597535934291582</c:v>
                </c:pt>
                <c:pt idx="460">
                  <c:v>27.630390143737166</c:v>
                </c:pt>
                <c:pt idx="461">
                  <c:v>27.663244353182751</c:v>
                </c:pt>
                <c:pt idx="462">
                  <c:v>27.696098562628336</c:v>
                </c:pt>
                <c:pt idx="463">
                  <c:v>27.728952772073921</c:v>
                </c:pt>
                <c:pt idx="464">
                  <c:v>27.761806981519506</c:v>
                </c:pt>
                <c:pt idx="465">
                  <c:v>27.794661190965094</c:v>
                </c:pt>
                <c:pt idx="466">
                  <c:v>27.827515400410679</c:v>
                </c:pt>
                <c:pt idx="467">
                  <c:v>27.860369609856264</c:v>
                </c:pt>
                <c:pt idx="468">
                  <c:v>27.893223819301848</c:v>
                </c:pt>
                <c:pt idx="469">
                  <c:v>27.926078028747433</c:v>
                </c:pt>
                <c:pt idx="470">
                  <c:v>27.958932238193018</c:v>
                </c:pt>
                <c:pt idx="471">
                  <c:v>27.991786447638603</c:v>
                </c:pt>
                <c:pt idx="472">
                  <c:v>28.024640657084188</c:v>
                </c:pt>
                <c:pt idx="473">
                  <c:v>28.057494866529773</c:v>
                </c:pt>
                <c:pt idx="474">
                  <c:v>28.090349075975361</c:v>
                </c:pt>
                <c:pt idx="475">
                  <c:v>28.123203285420946</c:v>
                </c:pt>
                <c:pt idx="476">
                  <c:v>28.156057494866531</c:v>
                </c:pt>
                <c:pt idx="477">
                  <c:v>28.188911704312115</c:v>
                </c:pt>
                <c:pt idx="478">
                  <c:v>28.2217659137577</c:v>
                </c:pt>
                <c:pt idx="479">
                  <c:v>28.254620123203285</c:v>
                </c:pt>
                <c:pt idx="480">
                  <c:v>28.28747433264887</c:v>
                </c:pt>
                <c:pt idx="481">
                  <c:v>28.320328542094455</c:v>
                </c:pt>
                <c:pt idx="482">
                  <c:v>28.353182751540039</c:v>
                </c:pt>
                <c:pt idx="483">
                  <c:v>28.386036960985628</c:v>
                </c:pt>
                <c:pt idx="484">
                  <c:v>28.418891170431213</c:v>
                </c:pt>
                <c:pt idx="485">
                  <c:v>28.451745379876797</c:v>
                </c:pt>
                <c:pt idx="486">
                  <c:v>28.484599589322382</c:v>
                </c:pt>
                <c:pt idx="487">
                  <c:v>28.517453798767967</c:v>
                </c:pt>
                <c:pt idx="488">
                  <c:v>28.550308008213552</c:v>
                </c:pt>
                <c:pt idx="489">
                  <c:v>28.583162217659137</c:v>
                </c:pt>
                <c:pt idx="490">
                  <c:v>28.616016427104721</c:v>
                </c:pt>
                <c:pt idx="491">
                  <c:v>28.648870636550306</c:v>
                </c:pt>
                <c:pt idx="492">
                  <c:v>28.681724845995895</c:v>
                </c:pt>
                <c:pt idx="493">
                  <c:v>28.714579055441479</c:v>
                </c:pt>
                <c:pt idx="494">
                  <c:v>28.747433264887064</c:v>
                </c:pt>
                <c:pt idx="495">
                  <c:v>28.780287474332649</c:v>
                </c:pt>
                <c:pt idx="496">
                  <c:v>28.813141683778234</c:v>
                </c:pt>
                <c:pt idx="497">
                  <c:v>28.845995893223819</c:v>
                </c:pt>
                <c:pt idx="498">
                  <c:v>28.878850102669404</c:v>
                </c:pt>
                <c:pt idx="499">
                  <c:v>28.911704312114988</c:v>
                </c:pt>
                <c:pt idx="500">
                  <c:v>28.944558521560573</c:v>
                </c:pt>
                <c:pt idx="501">
                  <c:v>28.977412731006162</c:v>
                </c:pt>
                <c:pt idx="502">
                  <c:v>29.010266940451746</c:v>
                </c:pt>
                <c:pt idx="503">
                  <c:v>29.043121149897331</c:v>
                </c:pt>
                <c:pt idx="504">
                  <c:v>29.075975359342916</c:v>
                </c:pt>
                <c:pt idx="505">
                  <c:v>29.108829568788501</c:v>
                </c:pt>
                <c:pt idx="506">
                  <c:v>29.141683778234086</c:v>
                </c:pt>
                <c:pt idx="507">
                  <c:v>29.17453798767967</c:v>
                </c:pt>
                <c:pt idx="508">
                  <c:v>29.207392197125255</c:v>
                </c:pt>
                <c:pt idx="509">
                  <c:v>29.240246406570844</c:v>
                </c:pt>
                <c:pt idx="510">
                  <c:v>29.273100616016428</c:v>
                </c:pt>
                <c:pt idx="511">
                  <c:v>29.305954825462013</c:v>
                </c:pt>
                <c:pt idx="512">
                  <c:v>29.338809034907598</c:v>
                </c:pt>
                <c:pt idx="513">
                  <c:v>29.371663244353183</c:v>
                </c:pt>
                <c:pt idx="514">
                  <c:v>29.404517453798768</c:v>
                </c:pt>
                <c:pt idx="515">
                  <c:v>29.437371663244353</c:v>
                </c:pt>
                <c:pt idx="516">
                  <c:v>29.470225872689937</c:v>
                </c:pt>
                <c:pt idx="517">
                  <c:v>29.503080082135522</c:v>
                </c:pt>
                <c:pt idx="518">
                  <c:v>29.535934291581111</c:v>
                </c:pt>
                <c:pt idx="519">
                  <c:v>29.568788501026695</c:v>
                </c:pt>
                <c:pt idx="520">
                  <c:v>29.60164271047228</c:v>
                </c:pt>
                <c:pt idx="521">
                  <c:v>29.634496919917865</c:v>
                </c:pt>
                <c:pt idx="522">
                  <c:v>29.66735112936345</c:v>
                </c:pt>
                <c:pt idx="523">
                  <c:v>29.700205338809035</c:v>
                </c:pt>
                <c:pt idx="524">
                  <c:v>29.733059548254619</c:v>
                </c:pt>
                <c:pt idx="525">
                  <c:v>29.765913757700204</c:v>
                </c:pt>
                <c:pt idx="526">
                  <c:v>29.798767967145789</c:v>
                </c:pt>
                <c:pt idx="527">
                  <c:v>29.831622176591377</c:v>
                </c:pt>
                <c:pt idx="528">
                  <c:v>29.864476386036962</c:v>
                </c:pt>
                <c:pt idx="529">
                  <c:v>29.897330595482547</c:v>
                </c:pt>
                <c:pt idx="530">
                  <c:v>29.930184804928132</c:v>
                </c:pt>
                <c:pt idx="531">
                  <c:v>29.963039014373717</c:v>
                </c:pt>
                <c:pt idx="532">
                  <c:v>29.995893223819301</c:v>
                </c:pt>
                <c:pt idx="533">
                  <c:v>30.028747433264886</c:v>
                </c:pt>
                <c:pt idx="534">
                  <c:v>30.061601642710471</c:v>
                </c:pt>
                <c:pt idx="535">
                  <c:v>30.094455852156056</c:v>
                </c:pt>
                <c:pt idx="536">
                  <c:v>30.127310061601644</c:v>
                </c:pt>
                <c:pt idx="537">
                  <c:v>30.160164271047229</c:v>
                </c:pt>
                <c:pt idx="538">
                  <c:v>30.193018480492814</c:v>
                </c:pt>
                <c:pt idx="539">
                  <c:v>30.225872689938399</c:v>
                </c:pt>
                <c:pt idx="540">
                  <c:v>30.258726899383984</c:v>
                </c:pt>
                <c:pt idx="541">
                  <c:v>30.291581108829568</c:v>
                </c:pt>
                <c:pt idx="542">
                  <c:v>30.324435318275153</c:v>
                </c:pt>
                <c:pt idx="543">
                  <c:v>30.357289527720738</c:v>
                </c:pt>
                <c:pt idx="544">
                  <c:v>30.390143737166323</c:v>
                </c:pt>
                <c:pt idx="545">
                  <c:v>30.422997946611911</c:v>
                </c:pt>
                <c:pt idx="546">
                  <c:v>30.455852156057496</c:v>
                </c:pt>
                <c:pt idx="547">
                  <c:v>30.488706365503081</c:v>
                </c:pt>
                <c:pt idx="548">
                  <c:v>30.521560574948666</c:v>
                </c:pt>
                <c:pt idx="549">
                  <c:v>30.55441478439425</c:v>
                </c:pt>
                <c:pt idx="550">
                  <c:v>30.587268993839835</c:v>
                </c:pt>
                <c:pt idx="551">
                  <c:v>30.62012320328542</c:v>
                </c:pt>
                <c:pt idx="552">
                  <c:v>30.652977412731005</c:v>
                </c:pt>
                <c:pt idx="553">
                  <c:v>30.68583162217659</c:v>
                </c:pt>
                <c:pt idx="554">
                  <c:v>30.718685831622178</c:v>
                </c:pt>
                <c:pt idx="555">
                  <c:v>30.751540041067763</c:v>
                </c:pt>
                <c:pt idx="556">
                  <c:v>30.784394250513348</c:v>
                </c:pt>
                <c:pt idx="557">
                  <c:v>30.817248459958932</c:v>
                </c:pt>
                <c:pt idx="558">
                  <c:v>30.850102669404517</c:v>
                </c:pt>
                <c:pt idx="559">
                  <c:v>30.882956878850102</c:v>
                </c:pt>
                <c:pt idx="560">
                  <c:v>30.915811088295687</c:v>
                </c:pt>
                <c:pt idx="561">
                  <c:v>30.948665297741272</c:v>
                </c:pt>
                <c:pt idx="562">
                  <c:v>30.981519507186857</c:v>
                </c:pt>
                <c:pt idx="563">
                  <c:v>31.014373716632445</c:v>
                </c:pt>
                <c:pt idx="564">
                  <c:v>31.04722792607803</c:v>
                </c:pt>
                <c:pt idx="565">
                  <c:v>31.080082135523615</c:v>
                </c:pt>
                <c:pt idx="566">
                  <c:v>31.112936344969199</c:v>
                </c:pt>
                <c:pt idx="567">
                  <c:v>31.145790554414784</c:v>
                </c:pt>
                <c:pt idx="568">
                  <c:v>31.178644763860369</c:v>
                </c:pt>
                <c:pt idx="569">
                  <c:v>31.211498973305954</c:v>
                </c:pt>
                <c:pt idx="570">
                  <c:v>31.244353182751539</c:v>
                </c:pt>
                <c:pt idx="571">
                  <c:v>31.277207392197127</c:v>
                </c:pt>
                <c:pt idx="572">
                  <c:v>31.310061601642712</c:v>
                </c:pt>
                <c:pt idx="573">
                  <c:v>31.342915811088297</c:v>
                </c:pt>
                <c:pt idx="574">
                  <c:v>31.375770020533881</c:v>
                </c:pt>
                <c:pt idx="575">
                  <c:v>31.408624229979466</c:v>
                </c:pt>
                <c:pt idx="576">
                  <c:v>31.441478439425051</c:v>
                </c:pt>
                <c:pt idx="577">
                  <c:v>31.474332648870636</c:v>
                </c:pt>
                <c:pt idx="578">
                  <c:v>31.507186858316221</c:v>
                </c:pt>
                <c:pt idx="579">
                  <c:v>31.540041067761805</c:v>
                </c:pt>
                <c:pt idx="580">
                  <c:v>31.572895277207394</c:v>
                </c:pt>
                <c:pt idx="581">
                  <c:v>31.605749486652979</c:v>
                </c:pt>
                <c:pt idx="582">
                  <c:v>31.638603696098563</c:v>
                </c:pt>
                <c:pt idx="583">
                  <c:v>31.671457905544148</c:v>
                </c:pt>
                <c:pt idx="584">
                  <c:v>31.704312114989733</c:v>
                </c:pt>
                <c:pt idx="585">
                  <c:v>31.737166324435318</c:v>
                </c:pt>
                <c:pt idx="586">
                  <c:v>31.770020533880903</c:v>
                </c:pt>
                <c:pt idx="587">
                  <c:v>31.802874743326488</c:v>
                </c:pt>
                <c:pt idx="588">
                  <c:v>31.835728952772072</c:v>
                </c:pt>
                <c:pt idx="589">
                  <c:v>31.868583162217661</c:v>
                </c:pt>
                <c:pt idx="590">
                  <c:v>31.901437371663246</c:v>
                </c:pt>
                <c:pt idx="591">
                  <c:v>31.93429158110883</c:v>
                </c:pt>
                <c:pt idx="592">
                  <c:v>31.967145790554415</c:v>
                </c:pt>
                <c:pt idx="593">
                  <c:v>32</c:v>
                </c:pt>
                <c:pt idx="594">
                  <c:v>32.032854209445588</c:v>
                </c:pt>
                <c:pt idx="595">
                  <c:v>32.06570841889117</c:v>
                </c:pt>
                <c:pt idx="596">
                  <c:v>32.098562628336758</c:v>
                </c:pt>
                <c:pt idx="597">
                  <c:v>32.131416837782339</c:v>
                </c:pt>
                <c:pt idx="598">
                  <c:v>32.164271047227928</c:v>
                </c:pt>
                <c:pt idx="599">
                  <c:v>32.197125256673509</c:v>
                </c:pt>
                <c:pt idx="600">
                  <c:v>32.229979466119097</c:v>
                </c:pt>
                <c:pt idx="601">
                  <c:v>32.262833675564679</c:v>
                </c:pt>
                <c:pt idx="602">
                  <c:v>32.295687885010267</c:v>
                </c:pt>
                <c:pt idx="603">
                  <c:v>32.328542094455855</c:v>
                </c:pt>
                <c:pt idx="604">
                  <c:v>32.361396303901437</c:v>
                </c:pt>
                <c:pt idx="605">
                  <c:v>32.394250513347025</c:v>
                </c:pt>
                <c:pt idx="606">
                  <c:v>32.427104722792606</c:v>
                </c:pt>
                <c:pt idx="607">
                  <c:v>32.459958932238195</c:v>
                </c:pt>
                <c:pt idx="608">
                  <c:v>32.492813141683776</c:v>
                </c:pt>
                <c:pt idx="609">
                  <c:v>32.525667351129364</c:v>
                </c:pt>
                <c:pt idx="610">
                  <c:v>32.558521560574945</c:v>
                </c:pt>
                <c:pt idx="611">
                  <c:v>32.591375770020534</c:v>
                </c:pt>
                <c:pt idx="612">
                  <c:v>32.624229979466122</c:v>
                </c:pt>
                <c:pt idx="613">
                  <c:v>32.657084188911703</c:v>
                </c:pt>
                <c:pt idx="614">
                  <c:v>32.689938398357292</c:v>
                </c:pt>
                <c:pt idx="615">
                  <c:v>32.722792607802873</c:v>
                </c:pt>
                <c:pt idx="616">
                  <c:v>32.755646817248461</c:v>
                </c:pt>
                <c:pt idx="617">
                  <c:v>32.788501026694043</c:v>
                </c:pt>
                <c:pt idx="618">
                  <c:v>32.821355236139631</c:v>
                </c:pt>
                <c:pt idx="619">
                  <c:v>32.854209445585212</c:v>
                </c:pt>
                <c:pt idx="620">
                  <c:v>32.887063655030801</c:v>
                </c:pt>
                <c:pt idx="621">
                  <c:v>32.919917864476389</c:v>
                </c:pt>
                <c:pt idx="622">
                  <c:v>32.95277207392197</c:v>
                </c:pt>
                <c:pt idx="623">
                  <c:v>32.985626283367559</c:v>
                </c:pt>
                <c:pt idx="624">
                  <c:v>33.01848049281314</c:v>
                </c:pt>
                <c:pt idx="625">
                  <c:v>33.051334702258728</c:v>
                </c:pt>
                <c:pt idx="626">
                  <c:v>33.08418891170431</c:v>
                </c:pt>
                <c:pt idx="627">
                  <c:v>33.117043121149898</c:v>
                </c:pt>
                <c:pt idx="628">
                  <c:v>33.149897330595479</c:v>
                </c:pt>
                <c:pt idx="629">
                  <c:v>33.182751540041068</c:v>
                </c:pt>
                <c:pt idx="630">
                  <c:v>33.215605749486656</c:v>
                </c:pt>
                <c:pt idx="631">
                  <c:v>33.248459958932237</c:v>
                </c:pt>
                <c:pt idx="632">
                  <c:v>33.281314168377826</c:v>
                </c:pt>
                <c:pt idx="633">
                  <c:v>33.314168377823407</c:v>
                </c:pt>
                <c:pt idx="634">
                  <c:v>33.347022587268995</c:v>
                </c:pt>
                <c:pt idx="635">
                  <c:v>33.379876796714576</c:v>
                </c:pt>
                <c:pt idx="636">
                  <c:v>33.412731006160165</c:v>
                </c:pt>
                <c:pt idx="637">
                  <c:v>33.445585215605746</c:v>
                </c:pt>
                <c:pt idx="638">
                  <c:v>33.478439425051334</c:v>
                </c:pt>
                <c:pt idx="639">
                  <c:v>33.511293634496923</c:v>
                </c:pt>
                <c:pt idx="640">
                  <c:v>33.544147843942504</c:v>
                </c:pt>
                <c:pt idx="641">
                  <c:v>33.577002053388092</c:v>
                </c:pt>
                <c:pt idx="642">
                  <c:v>33.609856262833674</c:v>
                </c:pt>
                <c:pt idx="643">
                  <c:v>33.642710472279262</c:v>
                </c:pt>
                <c:pt idx="644">
                  <c:v>33.675564681724843</c:v>
                </c:pt>
                <c:pt idx="645">
                  <c:v>33.708418891170432</c:v>
                </c:pt>
                <c:pt idx="646">
                  <c:v>33.741273100616013</c:v>
                </c:pt>
                <c:pt idx="647">
                  <c:v>33.774127310061601</c:v>
                </c:pt>
                <c:pt idx="648">
                  <c:v>33.80698151950719</c:v>
                </c:pt>
                <c:pt idx="649">
                  <c:v>33.839835728952771</c:v>
                </c:pt>
                <c:pt idx="650">
                  <c:v>33.872689938398359</c:v>
                </c:pt>
                <c:pt idx="651">
                  <c:v>33.905544147843941</c:v>
                </c:pt>
                <c:pt idx="652">
                  <c:v>33.938398357289529</c:v>
                </c:pt>
                <c:pt idx="653">
                  <c:v>34.004106776180699</c:v>
                </c:pt>
                <c:pt idx="654">
                  <c:v>34.036960985626287</c:v>
                </c:pt>
                <c:pt idx="655">
                  <c:v>34.069815195071868</c:v>
                </c:pt>
                <c:pt idx="656">
                  <c:v>34.102669404517457</c:v>
                </c:pt>
                <c:pt idx="657">
                  <c:v>34.135523613963038</c:v>
                </c:pt>
                <c:pt idx="658">
                  <c:v>34.168377823408626</c:v>
                </c:pt>
                <c:pt idx="659">
                  <c:v>34.201232032854207</c:v>
                </c:pt>
                <c:pt idx="660">
                  <c:v>34.234086242299796</c:v>
                </c:pt>
                <c:pt idx="661">
                  <c:v>34.266940451745377</c:v>
                </c:pt>
                <c:pt idx="662">
                  <c:v>34.299794661190965</c:v>
                </c:pt>
                <c:pt idx="663">
                  <c:v>34.332648870636554</c:v>
                </c:pt>
                <c:pt idx="664">
                  <c:v>34.365503080082135</c:v>
                </c:pt>
                <c:pt idx="665">
                  <c:v>34.398357289527723</c:v>
                </c:pt>
                <c:pt idx="666">
                  <c:v>34.431211498973305</c:v>
                </c:pt>
                <c:pt idx="667">
                  <c:v>34.464065708418893</c:v>
                </c:pt>
                <c:pt idx="668">
                  <c:v>34.496919917864474</c:v>
                </c:pt>
                <c:pt idx="669">
                  <c:v>34.529774127310063</c:v>
                </c:pt>
                <c:pt idx="670">
                  <c:v>34.562628336755644</c:v>
                </c:pt>
                <c:pt idx="671">
                  <c:v>34.595482546201232</c:v>
                </c:pt>
                <c:pt idx="672">
                  <c:v>34.628336755646821</c:v>
                </c:pt>
                <c:pt idx="673">
                  <c:v>34.661190965092402</c:v>
                </c:pt>
                <c:pt idx="674">
                  <c:v>34.69404517453799</c:v>
                </c:pt>
                <c:pt idx="675">
                  <c:v>34.726899383983572</c:v>
                </c:pt>
                <c:pt idx="676">
                  <c:v>34.75975359342916</c:v>
                </c:pt>
                <c:pt idx="677">
                  <c:v>34.792607802874741</c:v>
                </c:pt>
                <c:pt idx="678">
                  <c:v>34.82546201232033</c:v>
                </c:pt>
                <c:pt idx="679">
                  <c:v>34.891170431211499</c:v>
                </c:pt>
                <c:pt idx="680">
                  <c:v>34.924024640657088</c:v>
                </c:pt>
                <c:pt idx="681">
                  <c:v>34.956878850102669</c:v>
                </c:pt>
                <c:pt idx="682">
                  <c:v>34.989733059548257</c:v>
                </c:pt>
                <c:pt idx="683">
                  <c:v>35.022587268993838</c:v>
                </c:pt>
                <c:pt idx="684">
                  <c:v>35.055441478439427</c:v>
                </c:pt>
                <c:pt idx="685">
                  <c:v>35.088295687885008</c:v>
                </c:pt>
                <c:pt idx="686">
                  <c:v>35.121149897330596</c:v>
                </c:pt>
                <c:pt idx="687">
                  <c:v>35.154004106776178</c:v>
                </c:pt>
                <c:pt idx="688">
                  <c:v>35.186858316221766</c:v>
                </c:pt>
                <c:pt idx="689">
                  <c:v>35.219712525667354</c:v>
                </c:pt>
                <c:pt idx="690">
                  <c:v>35.252566735112936</c:v>
                </c:pt>
                <c:pt idx="691">
                  <c:v>35.285420944558524</c:v>
                </c:pt>
                <c:pt idx="692">
                  <c:v>35.318275154004105</c:v>
                </c:pt>
                <c:pt idx="693">
                  <c:v>35.351129363449694</c:v>
                </c:pt>
                <c:pt idx="694">
                  <c:v>35.383983572895275</c:v>
                </c:pt>
                <c:pt idx="695">
                  <c:v>35.416837782340863</c:v>
                </c:pt>
                <c:pt idx="696">
                  <c:v>35.449691991786445</c:v>
                </c:pt>
                <c:pt idx="697">
                  <c:v>35.482546201232033</c:v>
                </c:pt>
                <c:pt idx="698">
                  <c:v>35.515400410677621</c:v>
                </c:pt>
                <c:pt idx="699">
                  <c:v>35.548254620123203</c:v>
                </c:pt>
                <c:pt idx="700">
                  <c:v>35.581108829568791</c:v>
                </c:pt>
                <c:pt idx="701">
                  <c:v>35.613963039014372</c:v>
                </c:pt>
                <c:pt idx="702">
                  <c:v>35.646817248459961</c:v>
                </c:pt>
                <c:pt idx="703">
                  <c:v>35.679671457905542</c:v>
                </c:pt>
                <c:pt idx="704">
                  <c:v>35.71252566735113</c:v>
                </c:pt>
                <c:pt idx="705">
                  <c:v>35.745379876796711</c:v>
                </c:pt>
                <c:pt idx="706">
                  <c:v>35.7782340862423</c:v>
                </c:pt>
                <c:pt idx="707">
                  <c:v>35.811088295687888</c:v>
                </c:pt>
                <c:pt idx="708">
                  <c:v>35.843942505133469</c:v>
                </c:pt>
                <c:pt idx="709">
                  <c:v>35.876796714579058</c:v>
                </c:pt>
                <c:pt idx="710">
                  <c:v>35.909650924024639</c:v>
                </c:pt>
                <c:pt idx="711">
                  <c:v>35.942505133470227</c:v>
                </c:pt>
                <c:pt idx="712">
                  <c:v>35.975359342915809</c:v>
                </c:pt>
                <c:pt idx="713">
                  <c:v>36.008213552361397</c:v>
                </c:pt>
                <c:pt idx="714">
                  <c:v>36.041067761806978</c:v>
                </c:pt>
                <c:pt idx="715">
                  <c:v>36.073921971252567</c:v>
                </c:pt>
                <c:pt idx="716">
                  <c:v>36.106776180698155</c:v>
                </c:pt>
                <c:pt idx="717">
                  <c:v>36.139630390143736</c:v>
                </c:pt>
                <c:pt idx="718">
                  <c:v>36.172484599589325</c:v>
                </c:pt>
                <c:pt idx="719">
                  <c:v>36.238193018480494</c:v>
                </c:pt>
                <c:pt idx="720">
                  <c:v>36.303901437371664</c:v>
                </c:pt>
                <c:pt idx="721">
                  <c:v>36.336755646817245</c:v>
                </c:pt>
                <c:pt idx="722">
                  <c:v>36.369609856262834</c:v>
                </c:pt>
                <c:pt idx="723">
                  <c:v>36.402464065708422</c:v>
                </c:pt>
                <c:pt idx="724">
                  <c:v>36.435318275154003</c:v>
                </c:pt>
                <c:pt idx="725">
                  <c:v>36.501026694045173</c:v>
                </c:pt>
                <c:pt idx="726">
                  <c:v>36.533880903490761</c:v>
                </c:pt>
                <c:pt idx="727">
                  <c:v>36.566735112936342</c:v>
                </c:pt>
                <c:pt idx="728">
                  <c:v>36.599589322381931</c:v>
                </c:pt>
                <c:pt idx="729">
                  <c:v>36.632443531827512</c:v>
                </c:pt>
                <c:pt idx="730">
                  <c:v>36.6652977412731</c:v>
                </c:pt>
                <c:pt idx="731">
                  <c:v>36.698151950718689</c:v>
                </c:pt>
                <c:pt idx="732">
                  <c:v>36.73100616016427</c:v>
                </c:pt>
                <c:pt idx="733">
                  <c:v>36.763860369609858</c:v>
                </c:pt>
                <c:pt idx="734">
                  <c:v>36.79671457905544</c:v>
                </c:pt>
                <c:pt idx="735">
                  <c:v>36.829568788501028</c:v>
                </c:pt>
                <c:pt idx="736">
                  <c:v>36.862422997946609</c:v>
                </c:pt>
                <c:pt idx="737">
                  <c:v>36.895277207392198</c:v>
                </c:pt>
                <c:pt idx="738">
                  <c:v>36.928131416837779</c:v>
                </c:pt>
                <c:pt idx="739">
                  <c:v>36.960985626283367</c:v>
                </c:pt>
                <c:pt idx="740">
                  <c:v>36.993839835728956</c:v>
                </c:pt>
                <c:pt idx="741">
                  <c:v>37.026694045174537</c:v>
                </c:pt>
                <c:pt idx="742">
                  <c:v>37.059548254620125</c:v>
                </c:pt>
                <c:pt idx="743">
                  <c:v>37.092402464065707</c:v>
                </c:pt>
                <c:pt idx="744">
                  <c:v>37.125256673511295</c:v>
                </c:pt>
                <c:pt idx="745">
                  <c:v>37.223819301848046</c:v>
                </c:pt>
                <c:pt idx="746">
                  <c:v>37.256673511293634</c:v>
                </c:pt>
                <c:pt idx="747">
                  <c:v>37.289527720739223</c:v>
                </c:pt>
                <c:pt idx="748">
                  <c:v>37.322381930184804</c:v>
                </c:pt>
                <c:pt idx="749">
                  <c:v>37.355236139630392</c:v>
                </c:pt>
                <c:pt idx="750">
                  <c:v>37.388090349075974</c:v>
                </c:pt>
                <c:pt idx="751">
                  <c:v>37.420944558521562</c:v>
                </c:pt>
                <c:pt idx="752">
                  <c:v>37.453798767967143</c:v>
                </c:pt>
                <c:pt idx="753">
                  <c:v>37.486652977412732</c:v>
                </c:pt>
                <c:pt idx="754">
                  <c:v>37.519507186858313</c:v>
                </c:pt>
                <c:pt idx="755">
                  <c:v>37.552361396303901</c:v>
                </c:pt>
                <c:pt idx="756">
                  <c:v>37.585215605749489</c:v>
                </c:pt>
                <c:pt idx="757">
                  <c:v>37.618069815195071</c:v>
                </c:pt>
                <c:pt idx="758">
                  <c:v>37.650924024640659</c:v>
                </c:pt>
                <c:pt idx="759">
                  <c:v>37.68377823408624</c:v>
                </c:pt>
                <c:pt idx="760">
                  <c:v>37.716632443531829</c:v>
                </c:pt>
                <c:pt idx="761">
                  <c:v>37.74948665297741</c:v>
                </c:pt>
                <c:pt idx="762">
                  <c:v>37.782340862422998</c:v>
                </c:pt>
                <c:pt idx="763">
                  <c:v>37.81519507186858</c:v>
                </c:pt>
                <c:pt idx="764">
                  <c:v>37.848049281314168</c:v>
                </c:pt>
                <c:pt idx="765">
                  <c:v>37.880903490759756</c:v>
                </c:pt>
                <c:pt idx="766">
                  <c:v>37.913757700205338</c:v>
                </c:pt>
                <c:pt idx="767">
                  <c:v>37.946611909650926</c:v>
                </c:pt>
                <c:pt idx="768">
                  <c:v>37.979466119096507</c:v>
                </c:pt>
                <c:pt idx="769">
                  <c:v>38.012320328542096</c:v>
                </c:pt>
                <c:pt idx="770">
                  <c:v>38.045174537987677</c:v>
                </c:pt>
                <c:pt idx="771">
                  <c:v>38.078028747433265</c:v>
                </c:pt>
                <c:pt idx="772">
                  <c:v>38.110882956878854</c:v>
                </c:pt>
                <c:pt idx="773">
                  <c:v>38.143737166324435</c:v>
                </c:pt>
                <c:pt idx="774">
                  <c:v>38.176591375770023</c:v>
                </c:pt>
                <c:pt idx="775">
                  <c:v>38.209445585215605</c:v>
                </c:pt>
                <c:pt idx="776">
                  <c:v>38.242299794661193</c:v>
                </c:pt>
                <c:pt idx="777">
                  <c:v>38.275154004106774</c:v>
                </c:pt>
                <c:pt idx="778">
                  <c:v>38.308008213552363</c:v>
                </c:pt>
                <c:pt idx="779">
                  <c:v>38.340862422997944</c:v>
                </c:pt>
                <c:pt idx="780">
                  <c:v>38.373716632443532</c:v>
                </c:pt>
                <c:pt idx="781">
                  <c:v>38.406570841889121</c:v>
                </c:pt>
                <c:pt idx="782">
                  <c:v>38.439425051334702</c:v>
                </c:pt>
                <c:pt idx="783">
                  <c:v>38.47227926078029</c:v>
                </c:pt>
                <c:pt idx="784">
                  <c:v>38.505133470225871</c:v>
                </c:pt>
                <c:pt idx="785">
                  <c:v>38.53798767967146</c:v>
                </c:pt>
                <c:pt idx="786">
                  <c:v>38.570841889117041</c:v>
                </c:pt>
                <c:pt idx="787">
                  <c:v>38.603696098562629</c:v>
                </c:pt>
                <c:pt idx="788">
                  <c:v>38.636550308008211</c:v>
                </c:pt>
                <c:pt idx="789">
                  <c:v>38.669404517453799</c:v>
                </c:pt>
                <c:pt idx="790">
                  <c:v>38.702258726899387</c:v>
                </c:pt>
                <c:pt idx="791">
                  <c:v>38.735112936344969</c:v>
                </c:pt>
                <c:pt idx="792">
                  <c:v>38.767967145790557</c:v>
                </c:pt>
                <c:pt idx="793">
                  <c:v>38.800821355236138</c:v>
                </c:pt>
                <c:pt idx="794">
                  <c:v>38.833675564681727</c:v>
                </c:pt>
                <c:pt idx="795">
                  <c:v>38.866529774127308</c:v>
                </c:pt>
                <c:pt idx="796">
                  <c:v>38.899383983572896</c:v>
                </c:pt>
                <c:pt idx="797">
                  <c:v>38.932238193018478</c:v>
                </c:pt>
                <c:pt idx="798">
                  <c:v>38.965092402464066</c:v>
                </c:pt>
                <c:pt idx="799">
                  <c:v>38.997946611909654</c:v>
                </c:pt>
                <c:pt idx="800">
                  <c:v>39.030800821355236</c:v>
                </c:pt>
                <c:pt idx="801">
                  <c:v>39.063655030800824</c:v>
                </c:pt>
                <c:pt idx="802">
                  <c:v>39.096509240246405</c:v>
                </c:pt>
                <c:pt idx="803">
                  <c:v>39.129363449691994</c:v>
                </c:pt>
                <c:pt idx="804">
                  <c:v>39.162217659137575</c:v>
                </c:pt>
                <c:pt idx="805">
                  <c:v>39.195071868583163</c:v>
                </c:pt>
                <c:pt idx="806">
                  <c:v>39.227926078028744</c:v>
                </c:pt>
                <c:pt idx="807">
                  <c:v>39.260780287474333</c:v>
                </c:pt>
                <c:pt idx="808">
                  <c:v>39.293634496919921</c:v>
                </c:pt>
                <c:pt idx="809">
                  <c:v>39.326488706365502</c:v>
                </c:pt>
                <c:pt idx="810">
                  <c:v>39.359342915811091</c:v>
                </c:pt>
                <c:pt idx="811">
                  <c:v>39.392197125256672</c:v>
                </c:pt>
                <c:pt idx="812">
                  <c:v>39.42505133470226</c:v>
                </c:pt>
                <c:pt idx="813">
                  <c:v>39.457905544147842</c:v>
                </c:pt>
                <c:pt idx="814">
                  <c:v>39.49075975359343</c:v>
                </c:pt>
                <c:pt idx="815">
                  <c:v>39.523613963039011</c:v>
                </c:pt>
                <c:pt idx="816">
                  <c:v>39.5564681724846</c:v>
                </c:pt>
                <c:pt idx="817">
                  <c:v>39.589322381930188</c:v>
                </c:pt>
                <c:pt idx="818">
                  <c:v>39.622176591375769</c:v>
                </c:pt>
                <c:pt idx="819">
                  <c:v>39.655030800821358</c:v>
                </c:pt>
                <c:pt idx="820">
                  <c:v>39.687885010266939</c:v>
                </c:pt>
                <c:pt idx="821">
                  <c:v>39.720739219712527</c:v>
                </c:pt>
                <c:pt idx="822">
                  <c:v>39.753593429158109</c:v>
                </c:pt>
                <c:pt idx="823">
                  <c:v>39.786447638603697</c:v>
                </c:pt>
                <c:pt idx="824">
                  <c:v>39.819301848049278</c:v>
                </c:pt>
                <c:pt idx="825">
                  <c:v>39.852156057494867</c:v>
                </c:pt>
                <c:pt idx="826">
                  <c:v>39.885010266940455</c:v>
                </c:pt>
                <c:pt idx="827">
                  <c:v>39.917864476386036</c:v>
                </c:pt>
                <c:pt idx="828">
                  <c:v>39.950718685831625</c:v>
                </c:pt>
                <c:pt idx="829">
                  <c:v>39.983572895277206</c:v>
                </c:pt>
                <c:pt idx="830">
                  <c:v>40.016427104722794</c:v>
                </c:pt>
                <c:pt idx="831">
                  <c:v>40.049281314168375</c:v>
                </c:pt>
                <c:pt idx="832">
                  <c:v>40.082135523613964</c:v>
                </c:pt>
                <c:pt idx="833">
                  <c:v>40.114989733059545</c:v>
                </c:pt>
                <c:pt idx="834">
                  <c:v>40.147843942505133</c:v>
                </c:pt>
                <c:pt idx="835">
                  <c:v>40.180698151950722</c:v>
                </c:pt>
                <c:pt idx="836">
                  <c:v>40.213552361396303</c:v>
                </c:pt>
                <c:pt idx="837">
                  <c:v>40.246406570841891</c:v>
                </c:pt>
                <c:pt idx="838">
                  <c:v>40.279260780287473</c:v>
                </c:pt>
                <c:pt idx="839">
                  <c:v>40.312114989733061</c:v>
                </c:pt>
                <c:pt idx="840">
                  <c:v>40.344969199178642</c:v>
                </c:pt>
                <c:pt idx="841">
                  <c:v>40.377823408624231</c:v>
                </c:pt>
                <c:pt idx="842">
                  <c:v>40.410677618069812</c:v>
                </c:pt>
                <c:pt idx="843">
                  <c:v>40.4435318275154</c:v>
                </c:pt>
                <c:pt idx="844">
                  <c:v>40.476386036960989</c:v>
                </c:pt>
                <c:pt idx="845">
                  <c:v>40.50924024640657</c:v>
                </c:pt>
                <c:pt idx="846">
                  <c:v>40.542094455852158</c:v>
                </c:pt>
                <c:pt idx="847">
                  <c:v>40.57494866529774</c:v>
                </c:pt>
                <c:pt idx="848">
                  <c:v>40.607802874743328</c:v>
                </c:pt>
                <c:pt idx="849">
                  <c:v>40.640657084188909</c:v>
                </c:pt>
                <c:pt idx="850">
                  <c:v>40.673511293634498</c:v>
                </c:pt>
                <c:pt idx="851">
                  <c:v>40.706365503080079</c:v>
                </c:pt>
                <c:pt idx="852">
                  <c:v>40.739219712525667</c:v>
                </c:pt>
                <c:pt idx="853">
                  <c:v>40.772073921971256</c:v>
                </c:pt>
                <c:pt idx="854">
                  <c:v>40.804928131416837</c:v>
                </c:pt>
                <c:pt idx="855">
                  <c:v>40.837782340862425</c:v>
                </c:pt>
                <c:pt idx="856">
                  <c:v>40.870636550308006</c:v>
                </c:pt>
                <c:pt idx="857">
                  <c:v>40.903490759753595</c:v>
                </c:pt>
                <c:pt idx="858">
                  <c:v>40.936344969199176</c:v>
                </c:pt>
                <c:pt idx="859">
                  <c:v>40.969199178644764</c:v>
                </c:pt>
                <c:pt idx="860">
                  <c:v>41.002053388090346</c:v>
                </c:pt>
                <c:pt idx="861">
                  <c:v>41.034907597535934</c:v>
                </c:pt>
                <c:pt idx="862">
                  <c:v>41.067761806981522</c:v>
                </c:pt>
                <c:pt idx="863">
                  <c:v>41.100616016427104</c:v>
                </c:pt>
                <c:pt idx="864">
                  <c:v>41.133470225872692</c:v>
                </c:pt>
                <c:pt idx="865">
                  <c:v>41.166324435318273</c:v>
                </c:pt>
                <c:pt idx="866">
                  <c:v>41.199178644763862</c:v>
                </c:pt>
                <c:pt idx="867">
                  <c:v>41.232032854209443</c:v>
                </c:pt>
                <c:pt idx="868">
                  <c:v>41.264887063655031</c:v>
                </c:pt>
                <c:pt idx="869">
                  <c:v>41.297741273100613</c:v>
                </c:pt>
                <c:pt idx="870">
                  <c:v>41.330595482546201</c:v>
                </c:pt>
                <c:pt idx="871">
                  <c:v>41.363449691991789</c:v>
                </c:pt>
                <c:pt idx="872">
                  <c:v>41.396303901437371</c:v>
                </c:pt>
                <c:pt idx="873">
                  <c:v>41.429158110882959</c:v>
                </c:pt>
                <c:pt idx="874">
                  <c:v>41.46201232032854</c:v>
                </c:pt>
                <c:pt idx="875">
                  <c:v>41.494866529774129</c:v>
                </c:pt>
                <c:pt idx="876">
                  <c:v>41.52772073921971</c:v>
                </c:pt>
                <c:pt idx="877">
                  <c:v>41.560574948665298</c:v>
                </c:pt>
                <c:pt idx="878">
                  <c:v>41.593429158110879</c:v>
                </c:pt>
                <c:pt idx="879">
                  <c:v>41.626283367556468</c:v>
                </c:pt>
                <c:pt idx="880">
                  <c:v>41.659137577002056</c:v>
                </c:pt>
                <c:pt idx="881">
                  <c:v>41.691991786447637</c:v>
                </c:pt>
                <c:pt idx="882">
                  <c:v>41.724845995893226</c:v>
                </c:pt>
                <c:pt idx="883">
                  <c:v>41.757700205338807</c:v>
                </c:pt>
                <c:pt idx="884">
                  <c:v>41.790554414784395</c:v>
                </c:pt>
                <c:pt idx="885">
                  <c:v>41.823408624229977</c:v>
                </c:pt>
                <c:pt idx="886">
                  <c:v>41.856262833675565</c:v>
                </c:pt>
                <c:pt idx="887">
                  <c:v>41.889117043121146</c:v>
                </c:pt>
                <c:pt idx="888">
                  <c:v>41.921971252566735</c:v>
                </c:pt>
                <c:pt idx="889">
                  <c:v>41.954825462012323</c:v>
                </c:pt>
                <c:pt idx="890">
                  <c:v>41.987679671457904</c:v>
                </c:pt>
                <c:pt idx="891">
                  <c:v>42.020533880903493</c:v>
                </c:pt>
                <c:pt idx="892">
                  <c:v>42.053388090349074</c:v>
                </c:pt>
                <c:pt idx="893">
                  <c:v>42.086242299794662</c:v>
                </c:pt>
                <c:pt idx="894">
                  <c:v>42.119096509240244</c:v>
                </c:pt>
                <c:pt idx="895">
                  <c:v>42.151950718685832</c:v>
                </c:pt>
                <c:pt idx="896">
                  <c:v>42.18480492813142</c:v>
                </c:pt>
                <c:pt idx="897">
                  <c:v>42.217659137577002</c:v>
                </c:pt>
                <c:pt idx="898">
                  <c:v>42.25051334702259</c:v>
                </c:pt>
                <c:pt idx="899">
                  <c:v>42.283367556468171</c:v>
                </c:pt>
                <c:pt idx="900">
                  <c:v>42.31622176591376</c:v>
                </c:pt>
                <c:pt idx="901">
                  <c:v>42.349075975359341</c:v>
                </c:pt>
                <c:pt idx="902">
                  <c:v>42.381930184804929</c:v>
                </c:pt>
                <c:pt idx="903">
                  <c:v>42.414784394250511</c:v>
                </c:pt>
                <c:pt idx="904">
                  <c:v>42.447638603696099</c:v>
                </c:pt>
                <c:pt idx="905">
                  <c:v>42.480492813141687</c:v>
                </c:pt>
                <c:pt idx="906">
                  <c:v>42.513347022587268</c:v>
                </c:pt>
                <c:pt idx="907">
                  <c:v>42.546201232032857</c:v>
                </c:pt>
                <c:pt idx="908">
                  <c:v>42.579055441478438</c:v>
                </c:pt>
                <c:pt idx="909">
                  <c:v>42.611909650924026</c:v>
                </c:pt>
                <c:pt idx="910">
                  <c:v>42.644763860369608</c:v>
                </c:pt>
                <c:pt idx="911">
                  <c:v>42.677618069815196</c:v>
                </c:pt>
                <c:pt idx="912">
                  <c:v>42.710472279260777</c:v>
                </c:pt>
                <c:pt idx="913">
                  <c:v>42.743326488706366</c:v>
                </c:pt>
                <c:pt idx="914">
                  <c:v>42.776180698151954</c:v>
                </c:pt>
                <c:pt idx="915">
                  <c:v>42.809034907597535</c:v>
                </c:pt>
                <c:pt idx="916">
                  <c:v>42.841889117043124</c:v>
                </c:pt>
                <c:pt idx="917">
                  <c:v>42.874743326488705</c:v>
                </c:pt>
                <c:pt idx="918">
                  <c:v>42.907597535934293</c:v>
                </c:pt>
                <c:pt idx="919">
                  <c:v>42.940451745379875</c:v>
                </c:pt>
                <c:pt idx="920">
                  <c:v>42.973305954825463</c:v>
                </c:pt>
                <c:pt idx="921">
                  <c:v>43.006160164271044</c:v>
                </c:pt>
                <c:pt idx="922">
                  <c:v>43.039014373716633</c:v>
                </c:pt>
                <c:pt idx="923">
                  <c:v>43.071868583162221</c:v>
                </c:pt>
                <c:pt idx="924">
                  <c:v>43.104722792607802</c:v>
                </c:pt>
                <c:pt idx="925">
                  <c:v>43.137577002053391</c:v>
                </c:pt>
                <c:pt idx="926">
                  <c:v>43.170431211498972</c:v>
                </c:pt>
                <c:pt idx="927">
                  <c:v>43.20328542094456</c:v>
                </c:pt>
                <c:pt idx="928">
                  <c:v>43.236139630390142</c:v>
                </c:pt>
                <c:pt idx="929">
                  <c:v>43.26899383983573</c:v>
                </c:pt>
                <c:pt idx="930">
                  <c:v>43.301848049281311</c:v>
                </c:pt>
                <c:pt idx="931">
                  <c:v>43.3347022587269</c:v>
                </c:pt>
                <c:pt idx="932">
                  <c:v>43.367556468172488</c:v>
                </c:pt>
                <c:pt idx="933">
                  <c:v>43.400410677618069</c:v>
                </c:pt>
                <c:pt idx="934">
                  <c:v>43.433264887063658</c:v>
                </c:pt>
                <c:pt idx="935">
                  <c:v>43.466119096509239</c:v>
                </c:pt>
                <c:pt idx="936">
                  <c:v>43.498973305954827</c:v>
                </c:pt>
                <c:pt idx="937">
                  <c:v>43.531827515400408</c:v>
                </c:pt>
                <c:pt idx="938">
                  <c:v>43.564681724845997</c:v>
                </c:pt>
                <c:pt idx="939">
                  <c:v>43.597535934291578</c:v>
                </c:pt>
                <c:pt idx="940">
                  <c:v>43.630390143737166</c:v>
                </c:pt>
                <c:pt idx="941">
                  <c:v>43.663244353182755</c:v>
                </c:pt>
                <c:pt idx="942">
                  <c:v>43.696098562628336</c:v>
                </c:pt>
                <c:pt idx="943">
                  <c:v>43.728952772073924</c:v>
                </c:pt>
                <c:pt idx="944">
                  <c:v>43.761806981519506</c:v>
                </c:pt>
                <c:pt idx="945">
                  <c:v>43.794661190965094</c:v>
                </c:pt>
                <c:pt idx="946">
                  <c:v>43.827515400410675</c:v>
                </c:pt>
                <c:pt idx="947">
                  <c:v>43.860369609856264</c:v>
                </c:pt>
                <c:pt idx="948">
                  <c:v>43.893223819301845</c:v>
                </c:pt>
                <c:pt idx="949">
                  <c:v>43.926078028747433</c:v>
                </c:pt>
                <c:pt idx="950">
                  <c:v>43.958932238193022</c:v>
                </c:pt>
                <c:pt idx="951">
                  <c:v>43.991786447638603</c:v>
                </c:pt>
                <c:pt idx="952">
                  <c:v>44.024640657084191</c:v>
                </c:pt>
                <c:pt idx="953">
                  <c:v>44.057494866529773</c:v>
                </c:pt>
                <c:pt idx="954">
                  <c:v>44.090349075975361</c:v>
                </c:pt>
                <c:pt idx="955">
                  <c:v>44.123203285420942</c:v>
                </c:pt>
                <c:pt idx="956">
                  <c:v>44.156057494866531</c:v>
                </c:pt>
                <c:pt idx="957">
                  <c:v>44.188911704312112</c:v>
                </c:pt>
                <c:pt idx="958">
                  <c:v>44.2217659137577</c:v>
                </c:pt>
                <c:pt idx="959">
                  <c:v>44.254620123203289</c:v>
                </c:pt>
                <c:pt idx="960">
                  <c:v>44.28747433264887</c:v>
                </c:pt>
                <c:pt idx="961">
                  <c:v>44.320328542094458</c:v>
                </c:pt>
                <c:pt idx="962">
                  <c:v>44.353182751540039</c:v>
                </c:pt>
                <c:pt idx="963">
                  <c:v>44.386036960985628</c:v>
                </c:pt>
                <c:pt idx="964">
                  <c:v>44.418891170431209</c:v>
                </c:pt>
                <c:pt idx="965">
                  <c:v>44.451745379876797</c:v>
                </c:pt>
                <c:pt idx="966">
                  <c:v>44.484599589322379</c:v>
                </c:pt>
                <c:pt idx="967">
                  <c:v>44.517453798767967</c:v>
                </c:pt>
                <c:pt idx="968">
                  <c:v>44.550308008213555</c:v>
                </c:pt>
                <c:pt idx="969">
                  <c:v>44.583162217659137</c:v>
                </c:pt>
                <c:pt idx="970">
                  <c:v>44.616016427104725</c:v>
                </c:pt>
                <c:pt idx="971">
                  <c:v>44.648870636550306</c:v>
                </c:pt>
                <c:pt idx="972">
                  <c:v>44.681724845995895</c:v>
                </c:pt>
                <c:pt idx="973">
                  <c:v>44.714579055441476</c:v>
                </c:pt>
                <c:pt idx="974">
                  <c:v>44.747433264887064</c:v>
                </c:pt>
                <c:pt idx="975">
                  <c:v>44.780287474332646</c:v>
                </c:pt>
                <c:pt idx="976">
                  <c:v>44.813141683778234</c:v>
                </c:pt>
                <c:pt idx="977">
                  <c:v>44.845995893223822</c:v>
                </c:pt>
                <c:pt idx="978">
                  <c:v>44.878850102669404</c:v>
                </c:pt>
                <c:pt idx="979">
                  <c:v>44.911704312114992</c:v>
                </c:pt>
                <c:pt idx="980">
                  <c:v>44.944558521560573</c:v>
                </c:pt>
                <c:pt idx="981">
                  <c:v>44.977412731006162</c:v>
                </c:pt>
                <c:pt idx="982">
                  <c:v>45.010266940451743</c:v>
                </c:pt>
                <c:pt idx="983">
                  <c:v>45.043121149897331</c:v>
                </c:pt>
                <c:pt idx="984">
                  <c:v>45.075975359342912</c:v>
                </c:pt>
                <c:pt idx="985">
                  <c:v>45.108829568788501</c:v>
                </c:pt>
                <c:pt idx="986">
                  <c:v>45.141683778234089</c:v>
                </c:pt>
                <c:pt idx="987">
                  <c:v>45.17453798767967</c:v>
                </c:pt>
                <c:pt idx="988">
                  <c:v>45.207392197125259</c:v>
                </c:pt>
                <c:pt idx="989">
                  <c:v>45.24024640657084</c:v>
                </c:pt>
                <c:pt idx="990">
                  <c:v>45.273100616016428</c:v>
                </c:pt>
                <c:pt idx="991">
                  <c:v>45.30595482546201</c:v>
                </c:pt>
                <c:pt idx="992">
                  <c:v>45.338809034907598</c:v>
                </c:pt>
                <c:pt idx="993">
                  <c:v>45.371663244353179</c:v>
                </c:pt>
                <c:pt idx="994">
                  <c:v>45.404517453798768</c:v>
                </c:pt>
                <c:pt idx="995">
                  <c:v>45.437371663244356</c:v>
                </c:pt>
                <c:pt idx="996">
                  <c:v>45.470225872689937</c:v>
                </c:pt>
                <c:pt idx="997">
                  <c:v>45.503080082135526</c:v>
                </c:pt>
                <c:pt idx="998">
                  <c:v>45.535934291581107</c:v>
                </c:pt>
                <c:pt idx="999">
                  <c:v>45.568788501026695</c:v>
                </c:pt>
                <c:pt idx="1000">
                  <c:v>45.601642710472277</c:v>
                </c:pt>
                <c:pt idx="1001">
                  <c:v>45.634496919917865</c:v>
                </c:pt>
                <c:pt idx="1002">
                  <c:v>45.667351129363446</c:v>
                </c:pt>
                <c:pt idx="1003">
                  <c:v>45.700205338809035</c:v>
                </c:pt>
                <c:pt idx="1004">
                  <c:v>45.733059548254623</c:v>
                </c:pt>
                <c:pt idx="1005">
                  <c:v>45.765913757700204</c:v>
                </c:pt>
                <c:pt idx="1006">
                  <c:v>45.798767967145793</c:v>
                </c:pt>
                <c:pt idx="1007">
                  <c:v>45.831622176591374</c:v>
                </c:pt>
                <c:pt idx="1008">
                  <c:v>45.864476386036962</c:v>
                </c:pt>
                <c:pt idx="1009">
                  <c:v>45.897330595482543</c:v>
                </c:pt>
                <c:pt idx="1010">
                  <c:v>45.930184804928132</c:v>
                </c:pt>
                <c:pt idx="1011">
                  <c:v>45.963039014373713</c:v>
                </c:pt>
                <c:pt idx="1012">
                  <c:v>45.995893223819301</c:v>
                </c:pt>
                <c:pt idx="1013">
                  <c:v>46.02874743326489</c:v>
                </c:pt>
                <c:pt idx="1014">
                  <c:v>46.061601642710471</c:v>
                </c:pt>
                <c:pt idx="1015">
                  <c:v>46.094455852156059</c:v>
                </c:pt>
                <c:pt idx="1016">
                  <c:v>46.127310061601641</c:v>
                </c:pt>
                <c:pt idx="1017">
                  <c:v>46.160164271047229</c:v>
                </c:pt>
                <c:pt idx="1018">
                  <c:v>46.19301848049281</c:v>
                </c:pt>
                <c:pt idx="1019">
                  <c:v>46.225872689938399</c:v>
                </c:pt>
                <c:pt idx="1020">
                  <c:v>46.258726899383987</c:v>
                </c:pt>
                <c:pt idx="1021">
                  <c:v>46.291581108829568</c:v>
                </c:pt>
                <c:pt idx="1022">
                  <c:v>46.324435318275157</c:v>
                </c:pt>
                <c:pt idx="1023">
                  <c:v>46.357289527720738</c:v>
                </c:pt>
                <c:pt idx="1024">
                  <c:v>46.390143737166326</c:v>
                </c:pt>
                <c:pt idx="1025">
                  <c:v>46.422997946611908</c:v>
                </c:pt>
                <c:pt idx="1026">
                  <c:v>46.455852156057496</c:v>
                </c:pt>
                <c:pt idx="1027">
                  <c:v>46.488706365503077</c:v>
                </c:pt>
                <c:pt idx="1028">
                  <c:v>46.521560574948666</c:v>
                </c:pt>
                <c:pt idx="1029">
                  <c:v>46.554414784394254</c:v>
                </c:pt>
                <c:pt idx="1030">
                  <c:v>46.587268993839835</c:v>
                </c:pt>
                <c:pt idx="1031">
                  <c:v>46.620123203285424</c:v>
                </c:pt>
                <c:pt idx="1032">
                  <c:v>46.652977412731005</c:v>
                </c:pt>
                <c:pt idx="1033">
                  <c:v>46.685831622176593</c:v>
                </c:pt>
                <c:pt idx="1034">
                  <c:v>46.718685831622174</c:v>
                </c:pt>
                <c:pt idx="1035">
                  <c:v>46.751540041067763</c:v>
                </c:pt>
                <c:pt idx="1036">
                  <c:v>46.784394250513344</c:v>
                </c:pt>
                <c:pt idx="1037">
                  <c:v>46.817248459958932</c:v>
                </c:pt>
                <c:pt idx="1038">
                  <c:v>46.850102669404521</c:v>
                </c:pt>
                <c:pt idx="1039">
                  <c:v>46.882956878850102</c:v>
                </c:pt>
                <c:pt idx="1040">
                  <c:v>46.91581108829569</c:v>
                </c:pt>
                <c:pt idx="1041">
                  <c:v>46.948665297741272</c:v>
                </c:pt>
                <c:pt idx="1042">
                  <c:v>46.98151950718686</c:v>
                </c:pt>
                <c:pt idx="1043">
                  <c:v>47.014373716632441</c:v>
                </c:pt>
                <c:pt idx="1044">
                  <c:v>47.04722792607803</c:v>
                </c:pt>
                <c:pt idx="1045">
                  <c:v>47.080082135523611</c:v>
                </c:pt>
                <c:pt idx="1046">
                  <c:v>47.112936344969199</c:v>
                </c:pt>
                <c:pt idx="1047">
                  <c:v>47.145790554414788</c:v>
                </c:pt>
                <c:pt idx="1048">
                  <c:v>47.178644763860369</c:v>
                </c:pt>
                <c:pt idx="1049">
                  <c:v>47.211498973305957</c:v>
                </c:pt>
                <c:pt idx="1050">
                  <c:v>47.244353182751539</c:v>
                </c:pt>
                <c:pt idx="1051">
                  <c:v>47.277207392197127</c:v>
                </c:pt>
                <c:pt idx="1052">
                  <c:v>47.310061601642708</c:v>
                </c:pt>
                <c:pt idx="1053">
                  <c:v>47.342915811088297</c:v>
                </c:pt>
                <c:pt idx="1054">
                  <c:v>47.375770020533878</c:v>
                </c:pt>
                <c:pt idx="1055">
                  <c:v>47.408624229979466</c:v>
                </c:pt>
                <c:pt idx="1056">
                  <c:v>47.441478439425055</c:v>
                </c:pt>
                <c:pt idx="1057">
                  <c:v>47.474332648870636</c:v>
                </c:pt>
                <c:pt idx="1058">
                  <c:v>47.507186858316224</c:v>
                </c:pt>
                <c:pt idx="1059">
                  <c:v>47.540041067761805</c:v>
                </c:pt>
                <c:pt idx="1060">
                  <c:v>47.572895277207394</c:v>
                </c:pt>
                <c:pt idx="1061">
                  <c:v>47.605749486652975</c:v>
                </c:pt>
                <c:pt idx="1062">
                  <c:v>47.638603696098563</c:v>
                </c:pt>
                <c:pt idx="1063">
                  <c:v>47.671457905544145</c:v>
                </c:pt>
                <c:pt idx="1064">
                  <c:v>47.704312114989733</c:v>
                </c:pt>
                <c:pt idx="1065">
                  <c:v>47.737166324435321</c:v>
                </c:pt>
                <c:pt idx="1066">
                  <c:v>47.770020533880903</c:v>
                </c:pt>
                <c:pt idx="1067">
                  <c:v>47.802874743326491</c:v>
                </c:pt>
                <c:pt idx="1068">
                  <c:v>47.835728952772072</c:v>
                </c:pt>
                <c:pt idx="1069">
                  <c:v>47.868583162217661</c:v>
                </c:pt>
                <c:pt idx="1070">
                  <c:v>47.901437371663242</c:v>
                </c:pt>
                <c:pt idx="1071">
                  <c:v>47.93429158110883</c:v>
                </c:pt>
                <c:pt idx="1072">
                  <c:v>47.967145790554412</c:v>
                </c:pt>
                <c:pt idx="1073">
                  <c:v>48</c:v>
                </c:pt>
                <c:pt idx="1074">
                  <c:v>48.032854209445588</c:v>
                </c:pt>
                <c:pt idx="1075">
                  <c:v>48.06570841889117</c:v>
                </c:pt>
                <c:pt idx="1076">
                  <c:v>48.098562628336758</c:v>
                </c:pt>
                <c:pt idx="1077">
                  <c:v>48.131416837782339</c:v>
                </c:pt>
                <c:pt idx="1078">
                  <c:v>48.164271047227928</c:v>
                </c:pt>
                <c:pt idx="1079">
                  <c:v>48.197125256673509</c:v>
                </c:pt>
                <c:pt idx="1080">
                  <c:v>48.229979466119097</c:v>
                </c:pt>
                <c:pt idx="1081">
                  <c:v>48.262833675564679</c:v>
                </c:pt>
                <c:pt idx="1082">
                  <c:v>48.295687885010267</c:v>
                </c:pt>
                <c:pt idx="1083">
                  <c:v>48.328542094455855</c:v>
                </c:pt>
                <c:pt idx="1084">
                  <c:v>48.361396303901437</c:v>
                </c:pt>
                <c:pt idx="1085">
                  <c:v>48.394250513347025</c:v>
                </c:pt>
                <c:pt idx="1086">
                  <c:v>48.427104722792606</c:v>
                </c:pt>
                <c:pt idx="1087">
                  <c:v>48.459958932238195</c:v>
                </c:pt>
                <c:pt idx="1088">
                  <c:v>48.492813141683776</c:v>
                </c:pt>
                <c:pt idx="1089">
                  <c:v>48.525667351129364</c:v>
                </c:pt>
                <c:pt idx="1090">
                  <c:v>48.558521560574945</c:v>
                </c:pt>
                <c:pt idx="1091">
                  <c:v>48.591375770020534</c:v>
                </c:pt>
                <c:pt idx="1092">
                  <c:v>48.624229979466122</c:v>
                </c:pt>
                <c:pt idx="1093">
                  <c:v>48.657084188911703</c:v>
                </c:pt>
                <c:pt idx="1094">
                  <c:v>48.689938398357292</c:v>
                </c:pt>
                <c:pt idx="1095">
                  <c:v>48.722792607802873</c:v>
                </c:pt>
                <c:pt idx="1096">
                  <c:v>48.755646817248461</c:v>
                </c:pt>
                <c:pt idx="1097">
                  <c:v>48.788501026694043</c:v>
                </c:pt>
                <c:pt idx="1098">
                  <c:v>48.821355236139631</c:v>
                </c:pt>
                <c:pt idx="1099">
                  <c:v>48.854209445585212</c:v>
                </c:pt>
                <c:pt idx="1100">
                  <c:v>48.887063655030801</c:v>
                </c:pt>
                <c:pt idx="1101">
                  <c:v>48.919917864476389</c:v>
                </c:pt>
                <c:pt idx="1102">
                  <c:v>48.95277207392197</c:v>
                </c:pt>
                <c:pt idx="1103">
                  <c:v>48.985626283367559</c:v>
                </c:pt>
                <c:pt idx="1104">
                  <c:v>49.01848049281314</c:v>
                </c:pt>
                <c:pt idx="1105">
                  <c:v>49.051334702258728</c:v>
                </c:pt>
                <c:pt idx="1106">
                  <c:v>49.08418891170431</c:v>
                </c:pt>
                <c:pt idx="1107">
                  <c:v>49.117043121149898</c:v>
                </c:pt>
                <c:pt idx="1108">
                  <c:v>49.149897330595479</c:v>
                </c:pt>
                <c:pt idx="1109">
                  <c:v>49.182751540041068</c:v>
                </c:pt>
                <c:pt idx="1110">
                  <c:v>49.215605749486656</c:v>
                </c:pt>
                <c:pt idx="1111">
                  <c:v>49.248459958932237</c:v>
                </c:pt>
                <c:pt idx="1112">
                  <c:v>49.281314168377826</c:v>
                </c:pt>
                <c:pt idx="1113">
                  <c:v>49.314168377823407</c:v>
                </c:pt>
                <c:pt idx="1114">
                  <c:v>49.347022587268995</c:v>
                </c:pt>
                <c:pt idx="1115">
                  <c:v>49.379876796714576</c:v>
                </c:pt>
                <c:pt idx="1116">
                  <c:v>49.412731006160165</c:v>
                </c:pt>
                <c:pt idx="1117">
                  <c:v>49.445585215605746</c:v>
                </c:pt>
                <c:pt idx="1118">
                  <c:v>49.478439425051334</c:v>
                </c:pt>
                <c:pt idx="1119">
                  <c:v>49.511293634496923</c:v>
                </c:pt>
                <c:pt idx="1120">
                  <c:v>49.544147843942504</c:v>
                </c:pt>
                <c:pt idx="1121">
                  <c:v>49.577002053388092</c:v>
                </c:pt>
                <c:pt idx="1122">
                  <c:v>49.609856262833674</c:v>
                </c:pt>
                <c:pt idx="1123">
                  <c:v>49.642710472279262</c:v>
                </c:pt>
                <c:pt idx="1124">
                  <c:v>49.675564681724843</c:v>
                </c:pt>
                <c:pt idx="1125">
                  <c:v>49.708418891170432</c:v>
                </c:pt>
                <c:pt idx="1126">
                  <c:v>49.741273100616013</c:v>
                </c:pt>
                <c:pt idx="1127">
                  <c:v>49.774127310061601</c:v>
                </c:pt>
                <c:pt idx="1128">
                  <c:v>49.80698151950719</c:v>
                </c:pt>
                <c:pt idx="1129">
                  <c:v>49.839835728952771</c:v>
                </c:pt>
                <c:pt idx="1130">
                  <c:v>49.872689938398359</c:v>
                </c:pt>
                <c:pt idx="1131">
                  <c:v>49.905544147843941</c:v>
                </c:pt>
                <c:pt idx="1132">
                  <c:v>49.938398357289529</c:v>
                </c:pt>
                <c:pt idx="1133">
                  <c:v>49.97125256673511</c:v>
                </c:pt>
                <c:pt idx="1134">
                  <c:v>50.004106776180699</c:v>
                </c:pt>
                <c:pt idx="1135">
                  <c:v>50.036960985626287</c:v>
                </c:pt>
                <c:pt idx="1136">
                  <c:v>50.069815195071868</c:v>
                </c:pt>
                <c:pt idx="1137">
                  <c:v>50.102669404517457</c:v>
                </c:pt>
                <c:pt idx="1138">
                  <c:v>50.135523613963038</c:v>
                </c:pt>
                <c:pt idx="1139">
                  <c:v>50.168377823408626</c:v>
                </c:pt>
                <c:pt idx="1140">
                  <c:v>50.201232032854207</c:v>
                </c:pt>
                <c:pt idx="1141">
                  <c:v>50.234086242299796</c:v>
                </c:pt>
                <c:pt idx="1142">
                  <c:v>50.266940451745377</c:v>
                </c:pt>
                <c:pt idx="1143">
                  <c:v>50.299794661190965</c:v>
                </c:pt>
                <c:pt idx="1144">
                  <c:v>50.332648870636554</c:v>
                </c:pt>
                <c:pt idx="1145">
                  <c:v>50.365503080082135</c:v>
                </c:pt>
                <c:pt idx="1146">
                  <c:v>50.398357289527723</c:v>
                </c:pt>
                <c:pt idx="1147">
                  <c:v>50.431211498973305</c:v>
                </c:pt>
                <c:pt idx="1148">
                  <c:v>50.464065708418893</c:v>
                </c:pt>
                <c:pt idx="1149">
                  <c:v>50.496919917864474</c:v>
                </c:pt>
                <c:pt idx="1150">
                  <c:v>50.529774127310063</c:v>
                </c:pt>
                <c:pt idx="1151">
                  <c:v>50.562628336755644</c:v>
                </c:pt>
                <c:pt idx="1152">
                  <c:v>50.595482546201232</c:v>
                </c:pt>
                <c:pt idx="1153">
                  <c:v>50.628336755646821</c:v>
                </c:pt>
                <c:pt idx="1154">
                  <c:v>50.661190965092402</c:v>
                </c:pt>
                <c:pt idx="1155">
                  <c:v>50.69404517453799</c:v>
                </c:pt>
                <c:pt idx="1156">
                  <c:v>50.726899383983572</c:v>
                </c:pt>
                <c:pt idx="1157">
                  <c:v>50.75975359342916</c:v>
                </c:pt>
                <c:pt idx="1158">
                  <c:v>50.792607802874741</c:v>
                </c:pt>
                <c:pt idx="1159">
                  <c:v>50.82546201232033</c:v>
                </c:pt>
                <c:pt idx="1160">
                  <c:v>50.858316221765911</c:v>
                </c:pt>
                <c:pt idx="1161">
                  <c:v>50.891170431211499</c:v>
                </c:pt>
                <c:pt idx="1162">
                  <c:v>50.924024640657088</c:v>
                </c:pt>
                <c:pt idx="1163">
                  <c:v>50.956878850102669</c:v>
                </c:pt>
                <c:pt idx="1164">
                  <c:v>50.989733059548257</c:v>
                </c:pt>
                <c:pt idx="1165">
                  <c:v>51.022587268993838</c:v>
                </c:pt>
                <c:pt idx="1166">
                  <c:v>51.055441478439427</c:v>
                </c:pt>
                <c:pt idx="1167">
                  <c:v>51.088295687885008</c:v>
                </c:pt>
                <c:pt idx="1168">
                  <c:v>51.121149897330596</c:v>
                </c:pt>
                <c:pt idx="1169">
                  <c:v>51.154004106776178</c:v>
                </c:pt>
                <c:pt idx="1170">
                  <c:v>51.186858316221766</c:v>
                </c:pt>
                <c:pt idx="1171">
                  <c:v>51.219712525667354</c:v>
                </c:pt>
                <c:pt idx="1172">
                  <c:v>51.252566735112936</c:v>
                </c:pt>
                <c:pt idx="1173">
                  <c:v>51.285420944558524</c:v>
                </c:pt>
                <c:pt idx="1174">
                  <c:v>51.318275154004105</c:v>
                </c:pt>
                <c:pt idx="1175">
                  <c:v>51.351129363449694</c:v>
                </c:pt>
                <c:pt idx="1176">
                  <c:v>51.383983572895275</c:v>
                </c:pt>
                <c:pt idx="1177">
                  <c:v>51.449691991786445</c:v>
                </c:pt>
                <c:pt idx="1178">
                  <c:v>51.482546201232033</c:v>
                </c:pt>
                <c:pt idx="1179">
                  <c:v>51.515400410677621</c:v>
                </c:pt>
                <c:pt idx="1180">
                  <c:v>51.548254620123203</c:v>
                </c:pt>
                <c:pt idx="1181">
                  <c:v>51.581108829568791</c:v>
                </c:pt>
                <c:pt idx="1182">
                  <c:v>51.613963039014372</c:v>
                </c:pt>
                <c:pt idx="1183">
                  <c:v>51.646817248459961</c:v>
                </c:pt>
                <c:pt idx="1184">
                  <c:v>51.679671457905542</c:v>
                </c:pt>
                <c:pt idx="1185">
                  <c:v>51.71252566735113</c:v>
                </c:pt>
                <c:pt idx="1186">
                  <c:v>51.745379876796711</c:v>
                </c:pt>
                <c:pt idx="1187">
                  <c:v>51.7782340862423</c:v>
                </c:pt>
                <c:pt idx="1188">
                  <c:v>51.811088295687888</c:v>
                </c:pt>
                <c:pt idx="1189">
                  <c:v>51.843942505133469</c:v>
                </c:pt>
                <c:pt idx="1190">
                  <c:v>51.876796714579058</c:v>
                </c:pt>
                <c:pt idx="1191">
                  <c:v>51.909650924024639</c:v>
                </c:pt>
                <c:pt idx="1192">
                  <c:v>51.942505133470227</c:v>
                </c:pt>
                <c:pt idx="1193">
                  <c:v>51.975359342915809</c:v>
                </c:pt>
                <c:pt idx="1194">
                  <c:v>52.008213552361397</c:v>
                </c:pt>
                <c:pt idx="1195">
                  <c:v>52.041067761806978</c:v>
                </c:pt>
                <c:pt idx="1196">
                  <c:v>52.073921971252567</c:v>
                </c:pt>
                <c:pt idx="1197">
                  <c:v>52.106776180698155</c:v>
                </c:pt>
                <c:pt idx="1198">
                  <c:v>52.139630390143736</c:v>
                </c:pt>
                <c:pt idx="1199">
                  <c:v>52.172484599589325</c:v>
                </c:pt>
                <c:pt idx="1200">
                  <c:v>52.205338809034906</c:v>
                </c:pt>
                <c:pt idx="1201">
                  <c:v>52.238193018480494</c:v>
                </c:pt>
                <c:pt idx="1202">
                  <c:v>52.271047227926076</c:v>
                </c:pt>
                <c:pt idx="1203">
                  <c:v>52.303901437371664</c:v>
                </c:pt>
                <c:pt idx="1204">
                  <c:v>52.336755646817245</c:v>
                </c:pt>
                <c:pt idx="1205">
                  <c:v>52.369609856262834</c:v>
                </c:pt>
                <c:pt idx="1206">
                  <c:v>52.402464065708422</c:v>
                </c:pt>
                <c:pt idx="1207">
                  <c:v>52.435318275154003</c:v>
                </c:pt>
                <c:pt idx="1208">
                  <c:v>52.468172484599592</c:v>
                </c:pt>
                <c:pt idx="1209">
                  <c:v>52.501026694045173</c:v>
                </c:pt>
                <c:pt idx="1210">
                  <c:v>52.533880903490761</c:v>
                </c:pt>
                <c:pt idx="1211">
                  <c:v>52.566735112936342</c:v>
                </c:pt>
                <c:pt idx="1212">
                  <c:v>52.599589322381931</c:v>
                </c:pt>
                <c:pt idx="1213">
                  <c:v>52.632443531827512</c:v>
                </c:pt>
                <c:pt idx="1214">
                  <c:v>52.6652977412731</c:v>
                </c:pt>
                <c:pt idx="1215">
                  <c:v>52.698151950718689</c:v>
                </c:pt>
                <c:pt idx="1216">
                  <c:v>52.73100616016427</c:v>
                </c:pt>
                <c:pt idx="1217">
                  <c:v>52.763860369609858</c:v>
                </c:pt>
                <c:pt idx="1218">
                  <c:v>52.79671457905544</c:v>
                </c:pt>
                <c:pt idx="1219">
                  <c:v>52.829568788501028</c:v>
                </c:pt>
                <c:pt idx="1220">
                  <c:v>52.862422997946609</c:v>
                </c:pt>
                <c:pt idx="1221">
                  <c:v>52.895277207392198</c:v>
                </c:pt>
                <c:pt idx="1222">
                  <c:v>52.928131416837779</c:v>
                </c:pt>
                <c:pt idx="1223">
                  <c:v>52.960985626283367</c:v>
                </c:pt>
                <c:pt idx="1224">
                  <c:v>52.993839835728956</c:v>
                </c:pt>
                <c:pt idx="1225">
                  <c:v>53.026694045174537</c:v>
                </c:pt>
                <c:pt idx="1226">
                  <c:v>53.059548254620125</c:v>
                </c:pt>
                <c:pt idx="1227">
                  <c:v>53.092402464065707</c:v>
                </c:pt>
                <c:pt idx="1228">
                  <c:v>53.125256673511295</c:v>
                </c:pt>
                <c:pt idx="1229">
                  <c:v>53.158110882956876</c:v>
                </c:pt>
                <c:pt idx="1230">
                  <c:v>53.190965092402465</c:v>
                </c:pt>
                <c:pt idx="1231">
                  <c:v>53.223819301848046</c:v>
                </c:pt>
                <c:pt idx="1232">
                  <c:v>53.256673511293634</c:v>
                </c:pt>
                <c:pt idx="1233">
                  <c:v>53.289527720739223</c:v>
                </c:pt>
                <c:pt idx="1234">
                  <c:v>53.322381930184804</c:v>
                </c:pt>
                <c:pt idx="1235">
                  <c:v>53.355236139630392</c:v>
                </c:pt>
                <c:pt idx="1236">
                  <c:v>53.388090349075974</c:v>
                </c:pt>
                <c:pt idx="1237">
                  <c:v>53.420944558521562</c:v>
                </c:pt>
                <c:pt idx="1238">
                  <c:v>53.453798767967143</c:v>
                </c:pt>
                <c:pt idx="1239">
                  <c:v>53.486652977412732</c:v>
                </c:pt>
                <c:pt idx="1240">
                  <c:v>53.519507186858313</c:v>
                </c:pt>
                <c:pt idx="1241">
                  <c:v>53.552361396303901</c:v>
                </c:pt>
                <c:pt idx="1242">
                  <c:v>53.585215605749489</c:v>
                </c:pt>
                <c:pt idx="1243">
                  <c:v>53.618069815195071</c:v>
                </c:pt>
                <c:pt idx="1244">
                  <c:v>53.650924024640659</c:v>
                </c:pt>
                <c:pt idx="1245">
                  <c:v>53.68377823408624</c:v>
                </c:pt>
                <c:pt idx="1246">
                  <c:v>53.716632443531829</c:v>
                </c:pt>
                <c:pt idx="1247">
                  <c:v>53.74948665297741</c:v>
                </c:pt>
                <c:pt idx="1248">
                  <c:v>53.782340862422998</c:v>
                </c:pt>
                <c:pt idx="1249">
                  <c:v>53.81519507186858</c:v>
                </c:pt>
                <c:pt idx="1250">
                  <c:v>53.848049281314168</c:v>
                </c:pt>
                <c:pt idx="1251">
                  <c:v>53.880903490759756</c:v>
                </c:pt>
                <c:pt idx="1252">
                  <c:v>53.913757700205338</c:v>
                </c:pt>
                <c:pt idx="1253">
                  <c:v>53.979466119096507</c:v>
                </c:pt>
                <c:pt idx="1254">
                  <c:v>54.012320328542096</c:v>
                </c:pt>
                <c:pt idx="1255">
                  <c:v>54.045174537987677</c:v>
                </c:pt>
                <c:pt idx="1256">
                  <c:v>54.078028747433265</c:v>
                </c:pt>
                <c:pt idx="1257">
                  <c:v>54.110882956878854</c:v>
                </c:pt>
                <c:pt idx="1258">
                  <c:v>54.143737166324435</c:v>
                </c:pt>
                <c:pt idx="1259">
                  <c:v>54.209445585215605</c:v>
                </c:pt>
                <c:pt idx="1260">
                  <c:v>54.242299794661193</c:v>
                </c:pt>
                <c:pt idx="1261">
                  <c:v>54.275154004106774</c:v>
                </c:pt>
                <c:pt idx="1262">
                  <c:v>54.308008213552363</c:v>
                </c:pt>
                <c:pt idx="1263">
                  <c:v>54.340862422997944</c:v>
                </c:pt>
                <c:pt idx="1264">
                  <c:v>54.373716632443532</c:v>
                </c:pt>
                <c:pt idx="1265">
                  <c:v>54.439425051334702</c:v>
                </c:pt>
                <c:pt idx="1266">
                  <c:v>54.505133470225871</c:v>
                </c:pt>
                <c:pt idx="1267">
                  <c:v>54.53798767967146</c:v>
                </c:pt>
                <c:pt idx="1268">
                  <c:v>54.570841889117041</c:v>
                </c:pt>
                <c:pt idx="1269">
                  <c:v>54.603696098562629</c:v>
                </c:pt>
                <c:pt idx="1270">
                  <c:v>54.636550308008211</c:v>
                </c:pt>
                <c:pt idx="1271">
                  <c:v>54.702258726899387</c:v>
                </c:pt>
                <c:pt idx="1272">
                  <c:v>54.735112936344969</c:v>
                </c:pt>
                <c:pt idx="1273">
                  <c:v>54.767967145790557</c:v>
                </c:pt>
                <c:pt idx="1274">
                  <c:v>54.800821355236138</c:v>
                </c:pt>
                <c:pt idx="1275">
                  <c:v>54.833675564681727</c:v>
                </c:pt>
                <c:pt idx="1276">
                  <c:v>54.866529774127308</c:v>
                </c:pt>
                <c:pt idx="1277">
                  <c:v>54.899383983572896</c:v>
                </c:pt>
                <c:pt idx="1278">
                  <c:v>54.932238193018478</c:v>
                </c:pt>
                <c:pt idx="1279">
                  <c:v>54.965092402464066</c:v>
                </c:pt>
                <c:pt idx="1280">
                  <c:v>54.997946611909654</c:v>
                </c:pt>
                <c:pt idx="1281">
                  <c:v>55.030800821355236</c:v>
                </c:pt>
                <c:pt idx="1282">
                  <c:v>55.063655030800824</c:v>
                </c:pt>
                <c:pt idx="1283">
                  <c:v>55.195071868583163</c:v>
                </c:pt>
              </c:numCache>
            </c:numRef>
          </c:xVal>
          <c:yVal>
            <c:numRef>
              <c:f>'slide 41 calc CIF'!$M$32:$M$1315</c:f>
              <c:numCache>
                <c:formatCode>General</c:formatCode>
                <c:ptCount val="1284"/>
                <c:pt idx="0">
                  <c:v>0</c:v>
                </c:pt>
                <c:pt idx="1">
                  <c:v>0</c:v>
                </c:pt>
                <c:pt idx="2">
                  <c:v>1.1361054305839582E-2</c:v>
                </c:pt>
                <c:pt idx="3">
                  <c:v>2.2722108611679163E-2</c:v>
                </c:pt>
                <c:pt idx="4">
                  <c:v>2.2722108611679163E-2</c:v>
                </c:pt>
                <c:pt idx="5">
                  <c:v>3.4085745562280251E-2</c:v>
                </c:pt>
                <c:pt idx="6">
                  <c:v>3.4085745562280251E-2</c:v>
                </c:pt>
                <c:pt idx="7">
                  <c:v>4.5449382512881331E-2</c:v>
                </c:pt>
                <c:pt idx="8">
                  <c:v>5.6813019463482411E-2</c:v>
                </c:pt>
                <c:pt idx="9">
                  <c:v>6.8176656414083492E-2</c:v>
                </c:pt>
                <c:pt idx="10">
                  <c:v>7.9540293364684572E-2</c:v>
                </c:pt>
                <c:pt idx="11">
                  <c:v>7.9540293364684572E-2</c:v>
                </c:pt>
                <c:pt idx="12">
                  <c:v>7.9540293364684572E-2</c:v>
                </c:pt>
                <c:pt idx="13">
                  <c:v>9.0906515898209569E-2</c:v>
                </c:pt>
                <c:pt idx="14">
                  <c:v>0.12500518349878456</c:v>
                </c:pt>
                <c:pt idx="15">
                  <c:v>0.12500518349878456</c:v>
                </c:pt>
                <c:pt idx="16">
                  <c:v>0.14774280444130519</c:v>
                </c:pt>
                <c:pt idx="17">
                  <c:v>0.15911161491256554</c:v>
                </c:pt>
                <c:pt idx="18">
                  <c:v>0.17048042538382585</c:v>
                </c:pt>
                <c:pt idx="19">
                  <c:v>0.18184923585508617</c:v>
                </c:pt>
                <c:pt idx="20">
                  <c:v>0.18184923585508617</c:v>
                </c:pt>
                <c:pt idx="21">
                  <c:v>0.19321804632634648</c:v>
                </c:pt>
                <c:pt idx="22">
                  <c:v>0.20458685679760677</c:v>
                </c:pt>
                <c:pt idx="23">
                  <c:v>0.21595566726886709</c:v>
                </c:pt>
                <c:pt idx="24">
                  <c:v>0.22732447774012737</c:v>
                </c:pt>
                <c:pt idx="25">
                  <c:v>0.22732447774012737</c:v>
                </c:pt>
                <c:pt idx="26">
                  <c:v>0.23869458409768329</c:v>
                </c:pt>
                <c:pt idx="27">
                  <c:v>0.25006598678477493</c:v>
                </c:pt>
                <c:pt idx="28">
                  <c:v>0.25006598678477493</c:v>
                </c:pt>
                <c:pt idx="29">
                  <c:v>0.25006598678477493</c:v>
                </c:pt>
                <c:pt idx="30">
                  <c:v>0.26144257893116463</c:v>
                </c:pt>
                <c:pt idx="31">
                  <c:v>0.27281917107755438</c:v>
                </c:pt>
                <c:pt idx="32">
                  <c:v>0.28419576322394413</c:v>
                </c:pt>
                <c:pt idx="33">
                  <c:v>0.29557235537033388</c:v>
                </c:pt>
                <c:pt idx="34">
                  <c:v>0.30694894751672364</c:v>
                </c:pt>
                <c:pt idx="35">
                  <c:v>0.30694894751672364</c:v>
                </c:pt>
                <c:pt idx="36">
                  <c:v>0.31832813765172868</c:v>
                </c:pt>
                <c:pt idx="37">
                  <c:v>0.32970732778673373</c:v>
                </c:pt>
                <c:pt idx="38">
                  <c:v>0.34108651792173883</c:v>
                </c:pt>
                <c:pt idx="39">
                  <c:v>0.35246570805674393</c:v>
                </c:pt>
                <c:pt idx="40">
                  <c:v>0.37522408832675402</c:v>
                </c:pt>
                <c:pt idx="41">
                  <c:v>0.38660327846175907</c:v>
                </c:pt>
                <c:pt idx="42">
                  <c:v>0.38660327846175907</c:v>
                </c:pt>
                <c:pt idx="43">
                  <c:v>0.3979850701491498</c:v>
                </c:pt>
                <c:pt idx="44">
                  <c:v>0.3979850701491498</c:v>
                </c:pt>
                <c:pt idx="45">
                  <c:v>0.40937076684283763</c:v>
                </c:pt>
                <c:pt idx="46">
                  <c:v>0.42075776594978265</c:v>
                </c:pt>
                <c:pt idx="47">
                  <c:v>0.43214476505672772</c:v>
                </c:pt>
                <c:pt idx="48">
                  <c:v>0.44353176416367274</c:v>
                </c:pt>
                <c:pt idx="49">
                  <c:v>0.45491876327061781</c:v>
                </c:pt>
                <c:pt idx="50">
                  <c:v>0.47769276148450779</c:v>
                </c:pt>
                <c:pt idx="51">
                  <c:v>0.50046675969839782</c:v>
                </c:pt>
                <c:pt idx="52">
                  <c:v>0.51185375880534278</c:v>
                </c:pt>
                <c:pt idx="53">
                  <c:v>0.51185375880534278</c:v>
                </c:pt>
                <c:pt idx="54">
                  <c:v>0.51185375880534278</c:v>
                </c:pt>
                <c:pt idx="55">
                  <c:v>0.52324336661769599</c:v>
                </c:pt>
                <c:pt idx="56">
                  <c:v>0.5346329744300492</c:v>
                </c:pt>
                <c:pt idx="57">
                  <c:v>0.55741219005475573</c:v>
                </c:pt>
                <c:pt idx="58">
                  <c:v>0.55741219005475573</c:v>
                </c:pt>
                <c:pt idx="59">
                  <c:v>0.55741219005475573</c:v>
                </c:pt>
                <c:pt idx="60">
                  <c:v>0.56880179786710894</c:v>
                </c:pt>
                <c:pt idx="61">
                  <c:v>0.59158101349181547</c:v>
                </c:pt>
                <c:pt idx="62">
                  <c:v>0.59158101349181547</c:v>
                </c:pt>
                <c:pt idx="63">
                  <c:v>0.60297454109577553</c:v>
                </c:pt>
                <c:pt idx="64">
                  <c:v>0.61436806869973559</c:v>
                </c:pt>
                <c:pt idx="65">
                  <c:v>0.62576159630369566</c:v>
                </c:pt>
                <c:pt idx="66">
                  <c:v>0.63715773950168797</c:v>
                </c:pt>
                <c:pt idx="67">
                  <c:v>0.65995264269289577</c:v>
                </c:pt>
                <c:pt idx="68">
                  <c:v>0.65995264269289577</c:v>
                </c:pt>
                <c:pt idx="69">
                  <c:v>0.6713514032871899</c:v>
                </c:pt>
                <c:pt idx="70">
                  <c:v>0.70554768507007237</c:v>
                </c:pt>
                <c:pt idx="71">
                  <c:v>0.70554768507007237</c:v>
                </c:pt>
                <c:pt idx="72">
                  <c:v>0.71694775556560686</c:v>
                </c:pt>
                <c:pt idx="73">
                  <c:v>0.72834782606114135</c:v>
                </c:pt>
                <c:pt idx="74">
                  <c:v>0.73974789655667605</c:v>
                </c:pt>
                <c:pt idx="75">
                  <c:v>0.75114796705221065</c:v>
                </c:pt>
                <c:pt idx="76">
                  <c:v>0.76254803754774514</c:v>
                </c:pt>
                <c:pt idx="77">
                  <c:v>0.76254803754774514</c:v>
                </c:pt>
                <c:pt idx="78">
                  <c:v>0.76254803754774514</c:v>
                </c:pt>
                <c:pt idx="79">
                  <c:v>0.7853534232662206</c:v>
                </c:pt>
                <c:pt idx="80">
                  <c:v>0.79675611612545838</c:v>
                </c:pt>
                <c:pt idx="81">
                  <c:v>0.79675611612545838</c:v>
                </c:pt>
                <c:pt idx="82">
                  <c:v>0.81956412616910279</c:v>
                </c:pt>
                <c:pt idx="83">
                  <c:v>0.81956412616910279</c:v>
                </c:pt>
                <c:pt idx="84">
                  <c:v>0.83096944395770544</c:v>
                </c:pt>
                <c:pt idx="85">
                  <c:v>0.85378270597539185</c:v>
                </c:pt>
                <c:pt idx="86">
                  <c:v>0.85378270597539185</c:v>
                </c:pt>
                <c:pt idx="87">
                  <c:v>0.86518933698423506</c:v>
                </c:pt>
                <c:pt idx="88">
                  <c:v>0.87659596799307815</c:v>
                </c:pt>
                <c:pt idx="89">
                  <c:v>0.88800391328133255</c:v>
                </c:pt>
                <c:pt idx="90">
                  <c:v>0.88800391328133255</c:v>
                </c:pt>
                <c:pt idx="91">
                  <c:v>0.89941317330339898</c:v>
                </c:pt>
                <c:pt idx="92">
                  <c:v>0.92223169334753186</c:v>
                </c:pt>
                <c:pt idx="93">
                  <c:v>0.93364226886135693</c:v>
                </c:pt>
                <c:pt idx="94">
                  <c:v>0.945052844375182</c:v>
                </c:pt>
                <c:pt idx="95">
                  <c:v>0.945052844375182</c:v>
                </c:pt>
                <c:pt idx="96">
                  <c:v>0.96787662760018245</c:v>
                </c:pt>
                <c:pt idx="97">
                  <c:v>0.97928851921268256</c:v>
                </c:pt>
                <c:pt idx="98">
                  <c:v>0.99070041082518279</c:v>
                </c:pt>
                <c:pt idx="99">
                  <c:v>1.0135241940501833</c:v>
                </c:pt>
                <c:pt idx="100">
                  <c:v>1.0249360856626835</c:v>
                </c:pt>
                <c:pt idx="101">
                  <c:v>1.0363479772751836</c:v>
                </c:pt>
                <c:pt idx="102">
                  <c:v>1.0477598688876839</c:v>
                </c:pt>
                <c:pt idx="103">
                  <c:v>1.0477598688876839</c:v>
                </c:pt>
                <c:pt idx="104">
                  <c:v>1.0477598688876839</c:v>
                </c:pt>
                <c:pt idx="105">
                  <c:v>1.0591730787272386</c:v>
                </c:pt>
                <c:pt idx="106">
                  <c:v>1.0705862885667934</c:v>
                </c:pt>
                <c:pt idx="107">
                  <c:v>1.0819994984063483</c:v>
                </c:pt>
                <c:pt idx="108">
                  <c:v>1.0934127082459031</c:v>
                </c:pt>
                <c:pt idx="109">
                  <c:v>1.1048259180854578</c:v>
                </c:pt>
                <c:pt idx="110">
                  <c:v>1.1162391279250128</c:v>
                </c:pt>
                <c:pt idx="111">
                  <c:v>1.1276523377645675</c:v>
                </c:pt>
                <c:pt idx="112">
                  <c:v>1.1276523377645675</c:v>
                </c:pt>
                <c:pt idx="113">
                  <c:v>1.1390668672029014</c:v>
                </c:pt>
                <c:pt idx="114">
                  <c:v>1.1390668672029014</c:v>
                </c:pt>
                <c:pt idx="115">
                  <c:v>1.1618959260795692</c:v>
                </c:pt>
                <c:pt idx="116">
                  <c:v>1.1847249849562371</c:v>
                </c:pt>
                <c:pt idx="117">
                  <c:v>1.2075540438329049</c:v>
                </c:pt>
                <c:pt idx="118">
                  <c:v>1.2189685732712388</c:v>
                </c:pt>
                <c:pt idx="119">
                  <c:v>1.2189685732712388</c:v>
                </c:pt>
                <c:pt idx="120">
                  <c:v>1.230384424141552</c:v>
                </c:pt>
                <c:pt idx="121">
                  <c:v>1.2418002750118653</c:v>
                </c:pt>
                <c:pt idx="122">
                  <c:v>1.2532187705829478</c:v>
                </c:pt>
                <c:pt idx="123">
                  <c:v>1.2874742572961955</c:v>
                </c:pt>
                <c:pt idx="124">
                  <c:v>1.2874742572961955</c:v>
                </c:pt>
                <c:pt idx="125">
                  <c:v>1.2874742572961955</c:v>
                </c:pt>
                <c:pt idx="126">
                  <c:v>1.2988967245179113</c:v>
                </c:pt>
                <c:pt idx="127">
                  <c:v>1.3103218413492821</c:v>
                </c:pt>
                <c:pt idx="128">
                  <c:v>1.3331720750120235</c:v>
                </c:pt>
                <c:pt idx="129">
                  <c:v>1.3445971918433943</c:v>
                </c:pt>
                <c:pt idx="130">
                  <c:v>1.3445971918433943</c:v>
                </c:pt>
                <c:pt idx="131">
                  <c:v>1.3674580362484912</c:v>
                </c:pt>
                <c:pt idx="132">
                  <c:v>1.3788884584510397</c:v>
                </c:pt>
                <c:pt idx="133">
                  <c:v>1.3788884584510397</c:v>
                </c:pt>
                <c:pt idx="134">
                  <c:v>1.4017493028561367</c:v>
                </c:pt>
                <c:pt idx="135">
                  <c:v>1.4131797250586853</c:v>
                </c:pt>
                <c:pt idx="136">
                  <c:v>1.4246101472612338</c:v>
                </c:pt>
                <c:pt idx="137">
                  <c:v>1.4246101472612338</c:v>
                </c:pt>
                <c:pt idx="138">
                  <c:v>1.4360405694637823</c:v>
                </c:pt>
                <c:pt idx="139">
                  <c:v>1.4589014138688794</c:v>
                </c:pt>
                <c:pt idx="140">
                  <c:v>1.4703318360714279</c:v>
                </c:pt>
                <c:pt idx="141">
                  <c:v>1.4817622582739765</c:v>
                </c:pt>
                <c:pt idx="142">
                  <c:v>1.493192680476525</c:v>
                </c:pt>
                <c:pt idx="143">
                  <c:v>1.493192680476525</c:v>
                </c:pt>
                <c:pt idx="144">
                  <c:v>1.493192680476525</c:v>
                </c:pt>
                <c:pt idx="145">
                  <c:v>1.5046244324164169</c:v>
                </c:pt>
                <c:pt idx="146">
                  <c:v>1.5160561843563085</c:v>
                </c:pt>
                <c:pt idx="147">
                  <c:v>1.5160561843563085</c:v>
                </c:pt>
                <c:pt idx="148">
                  <c:v>1.5274879362962002</c:v>
                </c:pt>
                <c:pt idx="149">
                  <c:v>1.5617831921158756</c:v>
                </c:pt>
                <c:pt idx="150">
                  <c:v>1.5732149440557675</c:v>
                </c:pt>
                <c:pt idx="151">
                  <c:v>1.5846466959956593</c:v>
                </c:pt>
                <c:pt idx="152">
                  <c:v>1.5960784479355512</c:v>
                </c:pt>
                <c:pt idx="153">
                  <c:v>1.5960784479355512</c:v>
                </c:pt>
                <c:pt idx="154">
                  <c:v>1.6075101998754431</c:v>
                </c:pt>
                <c:pt idx="155">
                  <c:v>1.6075101998754431</c:v>
                </c:pt>
                <c:pt idx="156">
                  <c:v>1.6075101998754431</c:v>
                </c:pt>
                <c:pt idx="157">
                  <c:v>1.6189446168699895</c:v>
                </c:pt>
                <c:pt idx="158">
                  <c:v>1.6189446168699895</c:v>
                </c:pt>
                <c:pt idx="159">
                  <c:v>1.6303803670133048</c:v>
                </c:pt>
                <c:pt idx="160">
                  <c:v>1.6418174507717973</c:v>
                </c:pt>
                <c:pt idx="161">
                  <c:v>1.6532545345302896</c:v>
                </c:pt>
                <c:pt idx="162">
                  <c:v>1.6646916182887821</c:v>
                </c:pt>
                <c:pt idx="163">
                  <c:v>1.6761287020472744</c:v>
                </c:pt>
                <c:pt idx="164">
                  <c:v>1.6875657858057669</c:v>
                </c:pt>
                <c:pt idx="165">
                  <c:v>1.6990028695642594</c:v>
                </c:pt>
                <c:pt idx="166">
                  <c:v>1.7104399533227517</c:v>
                </c:pt>
                <c:pt idx="167">
                  <c:v>1.7104399533227517</c:v>
                </c:pt>
                <c:pt idx="168">
                  <c:v>1.7218783722532918</c:v>
                </c:pt>
                <c:pt idx="169">
                  <c:v>1.7333167911838316</c:v>
                </c:pt>
                <c:pt idx="170">
                  <c:v>1.7447552101143717</c:v>
                </c:pt>
                <c:pt idx="171">
                  <c:v>1.7447552101143717</c:v>
                </c:pt>
                <c:pt idx="172">
                  <c:v>1.7447552101143717</c:v>
                </c:pt>
                <c:pt idx="173">
                  <c:v>1.7447552101143717</c:v>
                </c:pt>
                <c:pt idx="174">
                  <c:v>1.7447552101143717</c:v>
                </c:pt>
                <c:pt idx="175">
                  <c:v>1.7447552101143717</c:v>
                </c:pt>
                <c:pt idx="176">
                  <c:v>1.7447552101143717</c:v>
                </c:pt>
                <c:pt idx="177">
                  <c:v>1.7676507666037424</c:v>
                </c:pt>
                <c:pt idx="178">
                  <c:v>1.7790985448484276</c:v>
                </c:pt>
                <c:pt idx="179">
                  <c:v>1.7905476621711622</c:v>
                </c:pt>
                <c:pt idx="180">
                  <c:v>1.813445896816632</c:v>
                </c:pt>
                <c:pt idx="181">
                  <c:v>1.8248950141393667</c:v>
                </c:pt>
                <c:pt idx="182">
                  <c:v>1.8248950141393667</c:v>
                </c:pt>
                <c:pt idx="183">
                  <c:v>1.8363454714805147</c:v>
                </c:pt>
                <c:pt idx="184">
                  <c:v>1.8477959288216625</c:v>
                </c:pt>
                <c:pt idx="185">
                  <c:v>1.8477959288216625</c:v>
                </c:pt>
                <c:pt idx="186">
                  <c:v>1.8592463861628106</c:v>
                </c:pt>
                <c:pt idx="187">
                  <c:v>1.8592463861628106</c:v>
                </c:pt>
                <c:pt idx="188">
                  <c:v>1.8592463861628106</c:v>
                </c:pt>
                <c:pt idx="189">
                  <c:v>1.8706981850923992</c:v>
                </c:pt>
                <c:pt idx="190">
                  <c:v>1.8706981850923992</c:v>
                </c:pt>
                <c:pt idx="191">
                  <c:v>1.8821499840219877</c:v>
                </c:pt>
                <c:pt idx="192">
                  <c:v>1.8936017829515766</c:v>
                </c:pt>
                <c:pt idx="193">
                  <c:v>1.9050535818811651</c:v>
                </c:pt>
                <c:pt idx="194">
                  <c:v>1.9050535818811651</c:v>
                </c:pt>
                <c:pt idx="195">
                  <c:v>1.9165053808107537</c:v>
                </c:pt>
                <c:pt idx="196">
                  <c:v>1.9279571797403423</c:v>
                </c:pt>
                <c:pt idx="197">
                  <c:v>1.9394089786699309</c:v>
                </c:pt>
                <c:pt idx="198">
                  <c:v>1.962315263483339</c:v>
                </c:pt>
                <c:pt idx="199">
                  <c:v>1.962315263483339</c:v>
                </c:pt>
                <c:pt idx="200">
                  <c:v>1.9737697499978242</c:v>
                </c:pt>
                <c:pt idx="201">
                  <c:v>1.9852242365123094</c:v>
                </c:pt>
                <c:pt idx="202">
                  <c:v>1.9966787230267946</c:v>
                </c:pt>
                <c:pt idx="203">
                  <c:v>1.9966787230267946</c:v>
                </c:pt>
                <c:pt idx="204">
                  <c:v>2.0195903858494755</c:v>
                </c:pt>
                <c:pt idx="205">
                  <c:v>2.0310462172608164</c:v>
                </c:pt>
                <c:pt idx="206">
                  <c:v>2.0425033943589197</c:v>
                </c:pt>
                <c:pt idx="207">
                  <c:v>2.053960571457023</c:v>
                </c:pt>
                <c:pt idx="208">
                  <c:v>2.0768749256532293</c:v>
                </c:pt>
                <c:pt idx="209">
                  <c:v>2.0997892798494355</c:v>
                </c:pt>
                <c:pt idx="210">
                  <c:v>2.1227036340456418</c:v>
                </c:pt>
                <c:pt idx="211">
                  <c:v>2.1341608111437451</c:v>
                </c:pt>
                <c:pt idx="212">
                  <c:v>2.1570751653399514</c:v>
                </c:pt>
                <c:pt idx="213">
                  <c:v>2.1799922150254178</c:v>
                </c:pt>
                <c:pt idx="214">
                  <c:v>2.1914534369435521</c:v>
                </c:pt>
                <c:pt idx="215">
                  <c:v>2.1914534369435521</c:v>
                </c:pt>
                <c:pt idx="216">
                  <c:v>2.2029173575247234</c:v>
                </c:pt>
                <c:pt idx="217">
                  <c:v>2.2143839783580632</c:v>
                </c:pt>
                <c:pt idx="218">
                  <c:v>2.2258519499536642</c:v>
                </c:pt>
                <c:pt idx="219">
                  <c:v>2.2373199215492652</c:v>
                </c:pt>
                <c:pt idx="220">
                  <c:v>2.2373199215492652</c:v>
                </c:pt>
                <c:pt idx="221">
                  <c:v>2.2373199215492652</c:v>
                </c:pt>
                <c:pt idx="222">
                  <c:v>2.2602639750456972</c:v>
                </c:pt>
                <c:pt idx="223">
                  <c:v>2.2717360017939132</c:v>
                </c:pt>
                <c:pt idx="224">
                  <c:v>2.2832080285421292</c:v>
                </c:pt>
                <c:pt idx="225">
                  <c:v>2.2946800552903452</c:v>
                </c:pt>
                <c:pt idx="226">
                  <c:v>2.2946800552903452</c:v>
                </c:pt>
                <c:pt idx="227">
                  <c:v>2.3061520820385613</c:v>
                </c:pt>
                <c:pt idx="228">
                  <c:v>2.3176241087867773</c:v>
                </c:pt>
                <c:pt idx="229">
                  <c:v>2.3290974893262075</c:v>
                </c:pt>
                <c:pt idx="230">
                  <c:v>2.3405708698656378</c:v>
                </c:pt>
                <c:pt idx="231">
                  <c:v>2.352044250405068</c:v>
                </c:pt>
                <c:pt idx="232">
                  <c:v>2.3635176309444983</c:v>
                </c:pt>
                <c:pt idx="233">
                  <c:v>2.3635176309444983</c:v>
                </c:pt>
                <c:pt idx="234">
                  <c:v>2.3749923663942423</c:v>
                </c:pt>
                <c:pt idx="235">
                  <c:v>2.3864671018439862</c:v>
                </c:pt>
                <c:pt idx="236">
                  <c:v>2.3979418372937302</c:v>
                </c:pt>
                <c:pt idx="237">
                  <c:v>2.3979418372937302</c:v>
                </c:pt>
                <c:pt idx="238">
                  <c:v>2.4208913081932186</c:v>
                </c:pt>
                <c:pt idx="239">
                  <c:v>2.4208913081932186</c:v>
                </c:pt>
                <c:pt idx="240">
                  <c:v>2.4323660436429626</c:v>
                </c:pt>
                <c:pt idx="241">
                  <c:v>2.455315514542451</c:v>
                </c:pt>
                <c:pt idx="242">
                  <c:v>2.466790249992195</c:v>
                </c:pt>
                <c:pt idx="243">
                  <c:v>2.478264985441939</c:v>
                </c:pt>
                <c:pt idx="244">
                  <c:v>2.478264985441939</c:v>
                </c:pt>
                <c:pt idx="245">
                  <c:v>2.478264985441939</c:v>
                </c:pt>
                <c:pt idx="246">
                  <c:v>2.5012171719337712</c:v>
                </c:pt>
                <c:pt idx="247">
                  <c:v>2.524169358425604</c:v>
                </c:pt>
                <c:pt idx="248">
                  <c:v>2.5356454516715199</c:v>
                </c:pt>
                <c:pt idx="249">
                  <c:v>2.5356454516715199</c:v>
                </c:pt>
                <c:pt idx="250">
                  <c:v>2.5471229038390759</c:v>
                </c:pt>
                <c:pt idx="251">
                  <c:v>2.5586003560066315</c:v>
                </c:pt>
                <c:pt idx="252">
                  <c:v>2.5700778081741875</c:v>
                </c:pt>
                <c:pt idx="253">
                  <c:v>2.5700778081741875</c:v>
                </c:pt>
                <c:pt idx="254">
                  <c:v>2.5815566200683358</c:v>
                </c:pt>
                <c:pt idx="255">
                  <c:v>2.6045142438566322</c:v>
                </c:pt>
                <c:pt idx="256">
                  <c:v>2.6274718676449287</c:v>
                </c:pt>
                <c:pt idx="257">
                  <c:v>2.6389506795390769</c:v>
                </c:pt>
                <c:pt idx="258">
                  <c:v>2.6504294914332251</c:v>
                </c:pt>
                <c:pt idx="259">
                  <c:v>2.6504294914332251</c:v>
                </c:pt>
                <c:pt idx="260">
                  <c:v>2.6504294914332251</c:v>
                </c:pt>
                <c:pt idx="261">
                  <c:v>2.6504294914332251</c:v>
                </c:pt>
                <c:pt idx="262">
                  <c:v>2.6504294914332251</c:v>
                </c:pt>
                <c:pt idx="263">
                  <c:v>2.6619192017958229</c:v>
                </c:pt>
                <c:pt idx="264">
                  <c:v>2.696396517409577</c:v>
                </c:pt>
                <c:pt idx="265">
                  <c:v>2.7078916863914335</c:v>
                </c:pt>
                <c:pt idx="266">
                  <c:v>2.7193868553732901</c:v>
                </c:pt>
                <c:pt idx="267">
                  <c:v>2.7538723623188597</c:v>
                </c:pt>
                <c:pt idx="268">
                  <c:v>2.7653675313007167</c:v>
                </c:pt>
                <c:pt idx="269">
                  <c:v>2.7883578692644297</c:v>
                </c:pt>
                <c:pt idx="270">
                  <c:v>2.8113482072281433</c:v>
                </c:pt>
                <c:pt idx="271">
                  <c:v>2.8228433762099998</c:v>
                </c:pt>
                <c:pt idx="272">
                  <c:v>2.8343385451918564</c:v>
                </c:pt>
                <c:pt idx="273">
                  <c:v>2.8458337141737129</c:v>
                </c:pt>
                <c:pt idx="274">
                  <c:v>2.8573288831555694</c:v>
                </c:pt>
                <c:pt idx="275">
                  <c:v>2.8573288831555694</c:v>
                </c:pt>
                <c:pt idx="276">
                  <c:v>2.8573288831555694</c:v>
                </c:pt>
                <c:pt idx="277">
                  <c:v>2.8573288831555694</c:v>
                </c:pt>
                <c:pt idx="278">
                  <c:v>2.8573288831555694</c:v>
                </c:pt>
                <c:pt idx="279">
                  <c:v>2.8573288831555694</c:v>
                </c:pt>
                <c:pt idx="280">
                  <c:v>2.8688267895712785</c:v>
                </c:pt>
                <c:pt idx="281">
                  <c:v>2.8688267895712785</c:v>
                </c:pt>
                <c:pt idx="282">
                  <c:v>2.8918253419562863</c:v>
                </c:pt>
                <c:pt idx="283">
                  <c:v>2.9033246181487899</c:v>
                </c:pt>
                <c:pt idx="284">
                  <c:v>2.9148238943412936</c:v>
                </c:pt>
                <c:pt idx="285">
                  <c:v>2.9263231705337978</c:v>
                </c:pt>
                <c:pt idx="286">
                  <c:v>2.9493217229188051</c:v>
                </c:pt>
                <c:pt idx="287">
                  <c:v>2.9493217229188051</c:v>
                </c:pt>
                <c:pt idx="288">
                  <c:v>2.9608209991113092</c:v>
                </c:pt>
                <c:pt idx="289">
                  <c:v>2.9608209991113092</c:v>
                </c:pt>
                <c:pt idx="290">
                  <c:v>2.9838222949714908</c:v>
                </c:pt>
                <c:pt idx="291">
                  <c:v>2.9953229429015815</c:v>
                </c:pt>
                <c:pt idx="292">
                  <c:v>3.0068249635516451</c:v>
                </c:pt>
                <c:pt idx="293">
                  <c:v>3.0183269842017082</c:v>
                </c:pt>
                <c:pt idx="294">
                  <c:v>3.0298290048517718</c:v>
                </c:pt>
                <c:pt idx="295">
                  <c:v>3.0413310255018349</c:v>
                </c:pt>
                <c:pt idx="296">
                  <c:v>3.052833046151898</c:v>
                </c:pt>
                <c:pt idx="297">
                  <c:v>3.0643350668019615</c:v>
                </c:pt>
                <c:pt idx="298">
                  <c:v>3.0643350668019615</c:v>
                </c:pt>
                <c:pt idx="299">
                  <c:v>3.0758370874520247</c:v>
                </c:pt>
                <c:pt idx="300">
                  <c:v>3.0873391081020882</c:v>
                </c:pt>
                <c:pt idx="301">
                  <c:v>3.1103431494022149</c:v>
                </c:pt>
                <c:pt idx="302">
                  <c:v>3.1218451700522785</c:v>
                </c:pt>
                <c:pt idx="303">
                  <c:v>3.1218451700522785</c:v>
                </c:pt>
                <c:pt idx="304">
                  <c:v>3.1333471907023416</c:v>
                </c:pt>
                <c:pt idx="305">
                  <c:v>3.1333471907023416</c:v>
                </c:pt>
                <c:pt idx="306">
                  <c:v>3.1448492113524051</c:v>
                </c:pt>
                <c:pt idx="307">
                  <c:v>3.1793552733025954</c:v>
                </c:pt>
                <c:pt idx="308">
                  <c:v>3.2023593146027221</c:v>
                </c:pt>
                <c:pt idx="309">
                  <c:v>3.2138613352527856</c:v>
                </c:pt>
                <c:pt idx="310">
                  <c:v>3.2253633559028492</c:v>
                </c:pt>
                <c:pt idx="311">
                  <c:v>3.2368653765529132</c:v>
                </c:pt>
                <c:pt idx="312">
                  <c:v>3.2598694178530394</c:v>
                </c:pt>
                <c:pt idx="313">
                  <c:v>3.2598694178530394</c:v>
                </c:pt>
                <c:pt idx="314">
                  <c:v>3.2598694178530394</c:v>
                </c:pt>
                <c:pt idx="315">
                  <c:v>3.2713741944682759</c:v>
                </c:pt>
                <c:pt idx="316">
                  <c:v>3.2828803497266059</c:v>
                </c:pt>
                <c:pt idx="317">
                  <c:v>3.305895419182304</c:v>
                </c:pt>
                <c:pt idx="318">
                  <c:v>3.305895419182304</c:v>
                </c:pt>
                <c:pt idx="319">
                  <c:v>3.305895419182304</c:v>
                </c:pt>
                <c:pt idx="320">
                  <c:v>3.305895419182304</c:v>
                </c:pt>
                <c:pt idx="321">
                  <c:v>3.3174084764223197</c:v>
                </c:pt>
                <c:pt idx="322">
                  <c:v>3.3174084764223197</c:v>
                </c:pt>
                <c:pt idx="323">
                  <c:v>3.3174084764223197</c:v>
                </c:pt>
                <c:pt idx="324">
                  <c:v>3.3289229152844699</c:v>
                </c:pt>
                <c:pt idx="325">
                  <c:v>3.3519545575799246</c:v>
                </c:pt>
                <c:pt idx="326">
                  <c:v>3.3519545575799246</c:v>
                </c:pt>
                <c:pt idx="327">
                  <c:v>3.363473144959011</c:v>
                </c:pt>
                <c:pt idx="328">
                  <c:v>3.3749917323380973</c:v>
                </c:pt>
                <c:pt idx="329">
                  <c:v>3.3749917323380973</c:v>
                </c:pt>
                <c:pt idx="330">
                  <c:v>3.3749917323380973</c:v>
                </c:pt>
                <c:pt idx="331">
                  <c:v>3.3865144725548397</c:v>
                </c:pt>
                <c:pt idx="332">
                  <c:v>3.4095627232107599</c:v>
                </c:pt>
                <c:pt idx="333">
                  <c:v>3.4326109738666801</c:v>
                </c:pt>
                <c:pt idx="334">
                  <c:v>3.4441350991946402</c:v>
                </c:pt>
                <c:pt idx="335">
                  <c:v>3.4671861224056735</c:v>
                </c:pt>
                <c:pt idx="336">
                  <c:v>3.4787130209560284</c:v>
                </c:pt>
                <c:pt idx="337">
                  <c:v>3.4902399195063833</c:v>
                </c:pt>
                <c:pt idx="338">
                  <c:v>3.5017668180567383</c:v>
                </c:pt>
                <c:pt idx="339">
                  <c:v>3.5248206151574477</c:v>
                </c:pt>
                <c:pt idx="340">
                  <c:v>3.53634890182179</c:v>
                </c:pt>
                <c:pt idx="341">
                  <c:v>3.5478771884861313</c:v>
                </c:pt>
                <c:pt idx="342">
                  <c:v>3.5594054751504736</c:v>
                </c:pt>
                <c:pt idx="343">
                  <c:v>3.5824620484791576</c:v>
                </c:pt>
                <c:pt idx="344">
                  <c:v>3.5939903351434994</c:v>
                </c:pt>
                <c:pt idx="345">
                  <c:v>3.6055186218078412</c:v>
                </c:pt>
                <c:pt idx="346">
                  <c:v>3.617046908472183</c:v>
                </c:pt>
                <c:pt idx="347">
                  <c:v>3.617046908472183</c:v>
                </c:pt>
                <c:pt idx="348">
                  <c:v>3.617046908472183</c:v>
                </c:pt>
                <c:pt idx="349">
                  <c:v>3.6285751951365248</c:v>
                </c:pt>
                <c:pt idx="350">
                  <c:v>3.6401034818008666</c:v>
                </c:pt>
                <c:pt idx="351">
                  <c:v>3.6401034818008666</c:v>
                </c:pt>
                <c:pt idx="352">
                  <c:v>3.6401034818008666</c:v>
                </c:pt>
                <c:pt idx="353">
                  <c:v>3.6631628373877052</c:v>
                </c:pt>
                <c:pt idx="354">
                  <c:v>3.6862221929745442</c:v>
                </c:pt>
                <c:pt idx="355">
                  <c:v>3.6977518707679637</c:v>
                </c:pt>
                <c:pt idx="356">
                  <c:v>3.7092815485613837</c:v>
                </c:pt>
                <c:pt idx="357">
                  <c:v>3.7323409041482223</c:v>
                </c:pt>
                <c:pt idx="358">
                  <c:v>3.7438705819416418</c:v>
                </c:pt>
                <c:pt idx="359">
                  <c:v>3.7438705819416418</c:v>
                </c:pt>
                <c:pt idx="360">
                  <c:v>3.7438705819416418</c:v>
                </c:pt>
                <c:pt idx="361">
                  <c:v>3.7438705819416418</c:v>
                </c:pt>
                <c:pt idx="362">
                  <c:v>3.766935513481954</c:v>
                </c:pt>
                <c:pt idx="363">
                  <c:v>3.766935513481954</c:v>
                </c:pt>
                <c:pt idx="364">
                  <c:v>3.7900060250226382</c:v>
                </c:pt>
                <c:pt idx="365">
                  <c:v>3.7900060250226382</c:v>
                </c:pt>
                <c:pt idx="366">
                  <c:v>3.8130765365633223</c:v>
                </c:pt>
                <c:pt idx="367">
                  <c:v>3.8130765365633223</c:v>
                </c:pt>
                <c:pt idx="368">
                  <c:v>3.8246131886846833</c:v>
                </c:pt>
                <c:pt idx="369">
                  <c:v>3.836151237664275</c:v>
                </c:pt>
                <c:pt idx="370">
                  <c:v>3.836151237664275</c:v>
                </c:pt>
                <c:pt idx="371">
                  <c:v>3.836151237664275</c:v>
                </c:pt>
                <c:pt idx="372">
                  <c:v>3.836151237664275</c:v>
                </c:pt>
                <c:pt idx="373">
                  <c:v>3.836151237664275</c:v>
                </c:pt>
                <c:pt idx="374">
                  <c:v>3.8476976765967015</c:v>
                </c:pt>
                <c:pt idx="375">
                  <c:v>3.8592441155291279</c:v>
                </c:pt>
                <c:pt idx="376">
                  <c:v>3.8592441155291279</c:v>
                </c:pt>
                <c:pt idx="377">
                  <c:v>3.8707919545390288</c:v>
                </c:pt>
                <c:pt idx="378">
                  <c:v>3.8823397935489301</c:v>
                </c:pt>
                <c:pt idx="379">
                  <c:v>3.893887632558831</c:v>
                </c:pt>
                <c:pt idx="380">
                  <c:v>3.9169833105786331</c:v>
                </c:pt>
                <c:pt idx="381">
                  <c:v>3.9400789885984353</c:v>
                </c:pt>
                <c:pt idx="382">
                  <c:v>3.9516282292152072</c:v>
                </c:pt>
                <c:pt idx="383">
                  <c:v>3.9516282292152072</c:v>
                </c:pt>
                <c:pt idx="384">
                  <c:v>3.9631788721195722</c:v>
                </c:pt>
                <c:pt idx="385">
                  <c:v>3.9862801579283023</c:v>
                </c:pt>
                <c:pt idx="386">
                  <c:v>3.9978308008326668</c:v>
                </c:pt>
                <c:pt idx="387">
                  <c:v>4.0209320866413965</c:v>
                </c:pt>
                <c:pt idx="388">
                  <c:v>4.0324827295457615</c:v>
                </c:pt>
                <c:pt idx="389">
                  <c:v>4.0440333724501265</c:v>
                </c:pt>
                <c:pt idx="390">
                  <c:v>4.0555840153544915</c:v>
                </c:pt>
                <c:pt idx="391">
                  <c:v>4.0555840153544915</c:v>
                </c:pt>
                <c:pt idx="392">
                  <c:v>4.0555840153544915</c:v>
                </c:pt>
                <c:pt idx="393">
                  <c:v>4.0555840153544915</c:v>
                </c:pt>
                <c:pt idx="394">
                  <c:v>4.0555840153544915</c:v>
                </c:pt>
                <c:pt idx="395">
                  <c:v>4.0555840153544915</c:v>
                </c:pt>
                <c:pt idx="396">
                  <c:v>4.0787021641003411</c:v>
                </c:pt>
                <c:pt idx="397">
                  <c:v>4.0787021641003411</c:v>
                </c:pt>
                <c:pt idx="398">
                  <c:v>4.0902640529544865</c:v>
                </c:pt>
                <c:pt idx="399">
                  <c:v>4.1018259418086318</c:v>
                </c:pt>
                <c:pt idx="400">
                  <c:v>4.1018259418086318</c:v>
                </c:pt>
                <c:pt idx="401">
                  <c:v>4.1018259418086318</c:v>
                </c:pt>
                <c:pt idx="402">
                  <c:v>4.1018259418086318</c:v>
                </c:pt>
                <c:pt idx="403">
                  <c:v>4.1018259418086318</c:v>
                </c:pt>
                <c:pt idx="404">
                  <c:v>4.1018259418086318</c:v>
                </c:pt>
                <c:pt idx="405">
                  <c:v>4.1018259418086318</c:v>
                </c:pt>
                <c:pt idx="406">
                  <c:v>4.1018259418086318</c:v>
                </c:pt>
                <c:pt idx="407">
                  <c:v>4.1134188960055225</c:v>
                </c:pt>
                <c:pt idx="408">
                  <c:v>4.1134188960055225</c:v>
                </c:pt>
                <c:pt idx="409">
                  <c:v>4.125014683280174</c:v>
                </c:pt>
                <c:pt idx="410">
                  <c:v>4.1366147232885444</c:v>
                </c:pt>
                <c:pt idx="411">
                  <c:v>4.1482204391574697</c:v>
                </c:pt>
                <c:pt idx="412">
                  <c:v>4.1482204391574697</c:v>
                </c:pt>
                <c:pt idx="413">
                  <c:v>4.1482204391574697</c:v>
                </c:pt>
                <c:pt idx="414">
                  <c:v>4.1482204391574697</c:v>
                </c:pt>
                <c:pt idx="415">
                  <c:v>4.1482204391574697</c:v>
                </c:pt>
                <c:pt idx="416">
                  <c:v>4.1598603313676037</c:v>
                </c:pt>
                <c:pt idx="417">
                  <c:v>4.1715059399152263</c:v>
                </c:pt>
                <c:pt idx="418">
                  <c:v>4.1715059399152263</c:v>
                </c:pt>
                <c:pt idx="419">
                  <c:v>4.1831802181047681</c:v>
                </c:pt>
                <c:pt idx="420">
                  <c:v>4.1948616866602801</c:v>
                </c:pt>
                <c:pt idx="421">
                  <c:v>4.1948616866602801</c:v>
                </c:pt>
                <c:pt idx="422">
                  <c:v>4.1948616866602801</c:v>
                </c:pt>
                <c:pt idx="423">
                  <c:v>4.1948616866602801</c:v>
                </c:pt>
                <c:pt idx="424">
                  <c:v>4.1948616866602801</c:v>
                </c:pt>
                <c:pt idx="425">
                  <c:v>4.1948616866602801</c:v>
                </c:pt>
                <c:pt idx="426">
                  <c:v>4.2183403470597236</c:v>
                </c:pt>
                <c:pt idx="427">
                  <c:v>4.2183403470597236</c:v>
                </c:pt>
                <c:pt idx="428">
                  <c:v>4.2418597943118277</c:v>
                </c:pt>
                <c:pt idx="429">
                  <c:v>4.2418597943118277</c:v>
                </c:pt>
                <c:pt idx="430">
                  <c:v>4.2418597943118277</c:v>
                </c:pt>
                <c:pt idx="431">
                  <c:v>4.2418597943118277</c:v>
                </c:pt>
                <c:pt idx="432">
                  <c:v>4.2536619982549135</c:v>
                </c:pt>
                <c:pt idx="433">
                  <c:v>4.2536619982549135</c:v>
                </c:pt>
                <c:pt idx="434">
                  <c:v>4.2536619982549135</c:v>
                </c:pt>
                <c:pt idx="435">
                  <c:v>4.2536619982549135</c:v>
                </c:pt>
                <c:pt idx="436">
                  <c:v>4.2655203398560095</c:v>
                </c:pt>
                <c:pt idx="437">
                  <c:v>4.2892578245595701</c:v>
                </c:pt>
                <c:pt idx="438">
                  <c:v>4.3011384788344227</c:v>
                </c:pt>
                <c:pt idx="439">
                  <c:v>4.3011384788344227</c:v>
                </c:pt>
                <c:pt idx="440">
                  <c:v>4.3130610190724701</c:v>
                </c:pt>
                <c:pt idx="441">
                  <c:v>4.3250076300542162</c:v>
                </c:pt>
                <c:pt idx="442">
                  <c:v>4.3250076300542162</c:v>
                </c:pt>
                <c:pt idx="443">
                  <c:v>4.3369678253061883</c:v>
                </c:pt>
                <c:pt idx="444">
                  <c:v>4.3369678253061883</c:v>
                </c:pt>
                <c:pt idx="445">
                  <c:v>4.3369678253061883</c:v>
                </c:pt>
                <c:pt idx="446">
                  <c:v>4.3489537674644891</c:v>
                </c:pt>
                <c:pt idx="447">
                  <c:v>4.3489537674644891</c:v>
                </c:pt>
                <c:pt idx="448">
                  <c:v>4.3489537674644891</c:v>
                </c:pt>
                <c:pt idx="449">
                  <c:v>4.3730262586973385</c:v>
                </c:pt>
                <c:pt idx="450">
                  <c:v>4.3730262586973385</c:v>
                </c:pt>
                <c:pt idx="451">
                  <c:v>4.3730262586973385</c:v>
                </c:pt>
                <c:pt idx="452">
                  <c:v>4.3730262586973385</c:v>
                </c:pt>
                <c:pt idx="453">
                  <c:v>4.3730262586973385</c:v>
                </c:pt>
                <c:pt idx="454">
                  <c:v>4.3730262586973385</c:v>
                </c:pt>
                <c:pt idx="455">
                  <c:v>4.3851225190405962</c:v>
                </c:pt>
                <c:pt idx="456">
                  <c:v>4.3972249698958006</c:v>
                </c:pt>
                <c:pt idx="457">
                  <c:v>4.4093336183957907</c:v>
                </c:pt>
                <c:pt idx="458">
                  <c:v>4.4093336183957907</c:v>
                </c:pt>
                <c:pt idx="459">
                  <c:v>4.4214515764666418</c:v>
                </c:pt>
                <c:pt idx="460">
                  <c:v>4.4214515764666418</c:v>
                </c:pt>
                <c:pt idx="461">
                  <c:v>4.4335959963598697</c:v>
                </c:pt>
                <c:pt idx="462">
                  <c:v>4.4335959963598697</c:v>
                </c:pt>
                <c:pt idx="463">
                  <c:v>4.4335959963598697</c:v>
                </c:pt>
                <c:pt idx="464">
                  <c:v>4.4822299073303578</c:v>
                </c:pt>
                <c:pt idx="465">
                  <c:v>4.4822299073303578</c:v>
                </c:pt>
                <c:pt idx="466">
                  <c:v>4.4822299073303578</c:v>
                </c:pt>
                <c:pt idx="467">
                  <c:v>4.4822299073303578</c:v>
                </c:pt>
                <c:pt idx="468">
                  <c:v>4.4822299073303578</c:v>
                </c:pt>
                <c:pt idx="469">
                  <c:v>4.4822299073303578</c:v>
                </c:pt>
                <c:pt idx="470">
                  <c:v>4.4822299073303578</c:v>
                </c:pt>
                <c:pt idx="471">
                  <c:v>4.4944386644595058</c:v>
                </c:pt>
                <c:pt idx="472">
                  <c:v>4.5188751290587064</c:v>
                </c:pt>
                <c:pt idx="473">
                  <c:v>4.5188751290587064</c:v>
                </c:pt>
                <c:pt idx="474">
                  <c:v>4.5188751290587064</c:v>
                </c:pt>
                <c:pt idx="475">
                  <c:v>4.5188751290587064</c:v>
                </c:pt>
                <c:pt idx="476">
                  <c:v>4.5188751290587064</c:v>
                </c:pt>
                <c:pt idx="477">
                  <c:v>4.5188751290587064</c:v>
                </c:pt>
                <c:pt idx="478">
                  <c:v>4.5188751290587064</c:v>
                </c:pt>
                <c:pt idx="479">
                  <c:v>4.5188751290587064</c:v>
                </c:pt>
                <c:pt idx="480">
                  <c:v>4.5188751290587064</c:v>
                </c:pt>
                <c:pt idx="481">
                  <c:v>4.5188751290587064</c:v>
                </c:pt>
                <c:pt idx="482">
                  <c:v>4.5312212006441088</c:v>
                </c:pt>
                <c:pt idx="483">
                  <c:v>4.5559327431679346</c:v>
                </c:pt>
                <c:pt idx="484">
                  <c:v>4.5559327431679346</c:v>
                </c:pt>
                <c:pt idx="485">
                  <c:v>4.5559327431679346</c:v>
                </c:pt>
                <c:pt idx="486">
                  <c:v>4.5559327431679346</c:v>
                </c:pt>
                <c:pt idx="487">
                  <c:v>4.5683030980787445</c:v>
                </c:pt>
                <c:pt idx="488">
                  <c:v>4.5683030980787445</c:v>
                </c:pt>
                <c:pt idx="489">
                  <c:v>4.5683030980787445</c:v>
                </c:pt>
                <c:pt idx="490">
                  <c:v>4.5683030980787445</c:v>
                </c:pt>
                <c:pt idx="491">
                  <c:v>4.5807043585442297</c:v>
                </c:pt>
                <c:pt idx="492">
                  <c:v>4.5807043585442297</c:v>
                </c:pt>
                <c:pt idx="493">
                  <c:v>4.5807043585442297</c:v>
                </c:pt>
                <c:pt idx="494">
                  <c:v>4.5807043585442297</c:v>
                </c:pt>
                <c:pt idx="495">
                  <c:v>4.6180013333284942</c:v>
                </c:pt>
                <c:pt idx="496">
                  <c:v>4.6304533660371812</c:v>
                </c:pt>
                <c:pt idx="497">
                  <c:v>4.6429169253564169</c:v>
                </c:pt>
                <c:pt idx="498">
                  <c:v>4.6429169253564169</c:v>
                </c:pt>
                <c:pt idx="499">
                  <c:v>4.6554036050983987</c:v>
                </c:pt>
                <c:pt idx="500">
                  <c:v>4.6554036050983987</c:v>
                </c:pt>
                <c:pt idx="501">
                  <c:v>4.6554036050983987</c:v>
                </c:pt>
                <c:pt idx="502">
                  <c:v>4.6679118336040402</c:v>
                </c:pt>
                <c:pt idx="503">
                  <c:v>4.6679118336040402</c:v>
                </c:pt>
                <c:pt idx="504">
                  <c:v>4.6679118336040402</c:v>
                </c:pt>
                <c:pt idx="505">
                  <c:v>4.6804617228760872</c:v>
                </c:pt>
                <c:pt idx="506">
                  <c:v>4.6804617228760872</c:v>
                </c:pt>
                <c:pt idx="507">
                  <c:v>4.6804617228760872</c:v>
                </c:pt>
                <c:pt idx="508">
                  <c:v>4.6804617228760872</c:v>
                </c:pt>
                <c:pt idx="509">
                  <c:v>4.6804617228760872</c:v>
                </c:pt>
                <c:pt idx="510">
                  <c:v>4.6804617228760872</c:v>
                </c:pt>
                <c:pt idx="511">
                  <c:v>4.6804617228760872</c:v>
                </c:pt>
                <c:pt idx="512">
                  <c:v>4.6804617228760872</c:v>
                </c:pt>
                <c:pt idx="513">
                  <c:v>4.6804617228760872</c:v>
                </c:pt>
                <c:pt idx="514">
                  <c:v>4.693146829810324</c:v>
                </c:pt>
                <c:pt idx="515">
                  <c:v>4.7058473333679478</c:v>
                </c:pt>
                <c:pt idx="516">
                  <c:v>4.7058473333679478</c:v>
                </c:pt>
                <c:pt idx="517">
                  <c:v>4.7058473333679478</c:v>
                </c:pt>
                <c:pt idx="518">
                  <c:v>4.718595983973989</c:v>
                </c:pt>
                <c:pt idx="519">
                  <c:v>4.7313584598755227</c:v>
                </c:pt>
                <c:pt idx="520">
                  <c:v>4.7313584598755227</c:v>
                </c:pt>
                <c:pt idx="521">
                  <c:v>4.7313584598755227</c:v>
                </c:pt>
                <c:pt idx="522">
                  <c:v>4.7313584598755227</c:v>
                </c:pt>
                <c:pt idx="523">
                  <c:v>4.7441713185433425</c:v>
                </c:pt>
                <c:pt idx="524">
                  <c:v>4.7441713185433425</c:v>
                </c:pt>
                <c:pt idx="525">
                  <c:v>4.7441713185433425</c:v>
                </c:pt>
                <c:pt idx="526">
                  <c:v>4.7441713185433425</c:v>
                </c:pt>
                <c:pt idx="527">
                  <c:v>4.7441713185433425</c:v>
                </c:pt>
                <c:pt idx="528">
                  <c:v>4.7441713185433425</c:v>
                </c:pt>
                <c:pt idx="529">
                  <c:v>4.7441713185433425</c:v>
                </c:pt>
                <c:pt idx="530">
                  <c:v>4.7441713185433425</c:v>
                </c:pt>
                <c:pt idx="531">
                  <c:v>4.7571520935956446</c:v>
                </c:pt>
                <c:pt idx="532">
                  <c:v>4.7701561960015102</c:v>
                </c:pt>
                <c:pt idx="533">
                  <c:v>4.7701561960015102</c:v>
                </c:pt>
                <c:pt idx="534">
                  <c:v>4.7701561960015102</c:v>
                </c:pt>
                <c:pt idx="535">
                  <c:v>4.7701561960015102</c:v>
                </c:pt>
                <c:pt idx="536">
                  <c:v>4.7831873227265902</c:v>
                </c:pt>
                <c:pt idx="537">
                  <c:v>4.7831873227265902</c:v>
                </c:pt>
                <c:pt idx="538">
                  <c:v>4.7831873227265902</c:v>
                </c:pt>
                <c:pt idx="539">
                  <c:v>4.7831873227265902</c:v>
                </c:pt>
                <c:pt idx="540">
                  <c:v>4.8094387230266316</c:v>
                </c:pt>
                <c:pt idx="541">
                  <c:v>4.822571756994309</c:v>
                </c:pt>
                <c:pt idx="542">
                  <c:v>4.8357158086079313</c:v>
                </c:pt>
                <c:pt idx="543">
                  <c:v>4.8620370388204819</c:v>
                </c:pt>
                <c:pt idx="544">
                  <c:v>4.8620370388204819</c:v>
                </c:pt>
                <c:pt idx="545">
                  <c:v>4.8752253713787441</c:v>
                </c:pt>
                <c:pt idx="546">
                  <c:v>4.8884303933342252</c:v>
                </c:pt>
                <c:pt idx="547">
                  <c:v>4.9016447067490061</c:v>
                </c:pt>
                <c:pt idx="548">
                  <c:v>4.9016447067490061</c:v>
                </c:pt>
                <c:pt idx="549">
                  <c:v>4.9016447067490061</c:v>
                </c:pt>
                <c:pt idx="550">
                  <c:v>4.9016447067490061</c:v>
                </c:pt>
                <c:pt idx="551">
                  <c:v>4.9016447067490061</c:v>
                </c:pt>
                <c:pt idx="552">
                  <c:v>4.9149056808749965</c:v>
                </c:pt>
                <c:pt idx="553">
                  <c:v>4.9149056808749965</c:v>
                </c:pt>
                <c:pt idx="554">
                  <c:v>4.9149056808749965</c:v>
                </c:pt>
                <c:pt idx="555">
                  <c:v>4.9282268722809688</c:v>
                </c:pt>
                <c:pt idx="556">
                  <c:v>4.9282268722809688</c:v>
                </c:pt>
                <c:pt idx="557">
                  <c:v>4.9282268722809688</c:v>
                </c:pt>
                <c:pt idx="558">
                  <c:v>4.9415859833892073</c:v>
                </c:pt>
                <c:pt idx="559">
                  <c:v>4.9415859833892073</c:v>
                </c:pt>
                <c:pt idx="560">
                  <c:v>4.9415859833892073</c:v>
                </c:pt>
                <c:pt idx="561">
                  <c:v>4.9415859833892073</c:v>
                </c:pt>
                <c:pt idx="562">
                  <c:v>4.9415859833892073</c:v>
                </c:pt>
                <c:pt idx="563">
                  <c:v>4.9550485792198442</c:v>
                </c:pt>
                <c:pt idx="564">
                  <c:v>4.9550485792198442</c:v>
                </c:pt>
                <c:pt idx="565">
                  <c:v>4.9550485792198442</c:v>
                </c:pt>
                <c:pt idx="566">
                  <c:v>4.9550485792198442</c:v>
                </c:pt>
                <c:pt idx="567">
                  <c:v>4.9686536673653485</c:v>
                </c:pt>
                <c:pt idx="568">
                  <c:v>4.9686536673653485</c:v>
                </c:pt>
                <c:pt idx="569">
                  <c:v>4.9686536673653485</c:v>
                </c:pt>
                <c:pt idx="570">
                  <c:v>4.9823201931901453</c:v>
                </c:pt>
                <c:pt idx="571">
                  <c:v>4.9823201931901453</c:v>
                </c:pt>
                <c:pt idx="572">
                  <c:v>4.9823201931901453</c:v>
                </c:pt>
                <c:pt idx="573">
                  <c:v>4.9823201931901453</c:v>
                </c:pt>
                <c:pt idx="574">
                  <c:v>4.9823201931901453</c:v>
                </c:pt>
                <c:pt idx="575">
                  <c:v>4.9823201931901453</c:v>
                </c:pt>
                <c:pt idx="576">
                  <c:v>4.9823201931901453</c:v>
                </c:pt>
                <c:pt idx="577">
                  <c:v>4.9823201931901453</c:v>
                </c:pt>
                <c:pt idx="578">
                  <c:v>4.9823201931901453</c:v>
                </c:pt>
                <c:pt idx="579">
                  <c:v>4.9823201931901453</c:v>
                </c:pt>
                <c:pt idx="580">
                  <c:v>4.9961805990916641</c:v>
                </c:pt>
                <c:pt idx="581">
                  <c:v>5.0100697439864614</c:v>
                </c:pt>
                <c:pt idx="582">
                  <c:v>5.0100697439864614</c:v>
                </c:pt>
                <c:pt idx="583">
                  <c:v>5.0100697439864614</c:v>
                </c:pt>
                <c:pt idx="584">
                  <c:v>5.0100697439864614</c:v>
                </c:pt>
                <c:pt idx="585">
                  <c:v>5.0239794928641928</c:v>
                </c:pt>
                <c:pt idx="586">
                  <c:v>5.0518279133115129</c:v>
                </c:pt>
                <c:pt idx="587">
                  <c:v>5.0518279133115129</c:v>
                </c:pt>
                <c:pt idx="588">
                  <c:v>5.0518279133115129</c:v>
                </c:pt>
                <c:pt idx="589">
                  <c:v>5.0658082025441287</c:v>
                </c:pt>
                <c:pt idx="590">
                  <c:v>5.0658082025441287</c:v>
                </c:pt>
                <c:pt idx="591">
                  <c:v>5.0658082025441287</c:v>
                </c:pt>
                <c:pt idx="592">
                  <c:v>5.0658082025441287</c:v>
                </c:pt>
                <c:pt idx="593">
                  <c:v>5.0798429305246922</c:v>
                </c:pt>
                <c:pt idx="594">
                  <c:v>5.0798429305246922</c:v>
                </c:pt>
                <c:pt idx="595">
                  <c:v>5.0798429305246922</c:v>
                </c:pt>
                <c:pt idx="596">
                  <c:v>5.0798429305246922</c:v>
                </c:pt>
                <c:pt idx="597">
                  <c:v>5.0939537536001014</c:v>
                </c:pt>
                <c:pt idx="598">
                  <c:v>5.1080709568517317</c:v>
                </c:pt>
                <c:pt idx="599">
                  <c:v>5.1221988081673624</c:v>
                </c:pt>
                <c:pt idx="600">
                  <c:v>5.1221988081673624</c:v>
                </c:pt>
                <c:pt idx="601">
                  <c:v>5.1221988081673624</c:v>
                </c:pt>
                <c:pt idx="602">
                  <c:v>5.1505700847981757</c:v>
                </c:pt>
                <c:pt idx="603">
                  <c:v>5.1505700847981757</c:v>
                </c:pt>
                <c:pt idx="604">
                  <c:v>5.1505700847981757</c:v>
                </c:pt>
                <c:pt idx="605">
                  <c:v>5.1505700847981757</c:v>
                </c:pt>
                <c:pt idx="606">
                  <c:v>5.1505700847981757</c:v>
                </c:pt>
                <c:pt idx="607">
                  <c:v>5.1505700847981757</c:v>
                </c:pt>
                <c:pt idx="608">
                  <c:v>5.1505700847981757</c:v>
                </c:pt>
                <c:pt idx="609">
                  <c:v>5.1505700847981757</c:v>
                </c:pt>
                <c:pt idx="610">
                  <c:v>5.1505700847981757</c:v>
                </c:pt>
                <c:pt idx="611">
                  <c:v>5.1505700847981757</c:v>
                </c:pt>
                <c:pt idx="612">
                  <c:v>5.1505700847981757</c:v>
                </c:pt>
                <c:pt idx="613">
                  <c:v>5.1505700847981757</c:v>
                </c:pt>
                <c:pt idx="614">
                  <c:v>5.1505700847981757</c:v>
                </c:pt>
                <c:pt idx="615">
                  <c:v>5.1505700847981757</c:v>
                </c:pt>
                <c:pt idx="616">
                  <c:v>5.1505700847981757</c:v>
                </c:pt>
                <c:pt idx="617">
                  <c:v>5.1505700847981757</c:v>
                </c:pt>
                <c:pt idx="618">
                  <c:v>5.1505700847981757</c:v>
                </c:pt>
                <c:pt idx="619">
                  <c:v>5.1650723197311832</c:v>
                </c:pt>
                <c:pt idx="620">
                  <c:v>5.1650723197311832</c:v>
                </c:pt>
                <c:pt idx="621">
                  <c:v>5.1796061008557803</c:v>
                </c:pt>
                <c:pt idx="622">
                  <c:v>5.1796061008557803</c:v>
                </c:pt>
                <c:pt idx="623">
                  <c:v>5.194203397802367</c:v>
                </c:pt>
                <c:pt idx="624">
                  <c:v>5.194203397802367</c:v>
                </c:pt>
                <c:pt idx="625">
                  <c:v>5.194203397802367</c:v>
                </c:pt>
                <c:pt idx="626">
                  <c:v>5.194203397802367</c:v>
                </c:pt>
                <c:pt idx="627">
                  <c:v>5.194203397802367</c:v>
                </c:pt>
                <c:pt idx="628">
                  <c:v>5.194203397802367</c:v>
                </c:pt>
                <c:pt idx="629">
                  <c:v>5.194203397802367</c:v>
                </c:pt>
                <c:pt idx="630">
                  <c:v>5.194203397802367</c:v>
                </c:pt>
                <c:pt idx="631">
                  <c:v>5.194203397802367</c:v>
                </c:pt>
                <c:pt idx="632">
                  <c:v>5.194203397802367</c:v>
                </c:pt>
                <c:pt idx="633">
                  <c:v>5.194203397802367</c:v>
                </c:pt>
                <c:pt idx="634">
                  <c:v>5.194203397802367</c:v>
                </c:pt>
                <c:pt idx="635">
                  <c:v>5.2237486062139329</c:v>
                </c:pt>
                <c:pt idx="636">
                  <c:v>5.2237486062139329</c:v>
                </c:pt>
                <c:pt idx="637">
                  <c:v>5.2237486062139329</c:v>
                </c:pt>
                <c:pt idx="638">
                  <c:v>5.2237486062139329</c:v>
                </c:pt>
                <c:pt idx="639">
                  <c:v>5.2385821767227867</c:v>
                </c:pt>
                <c:pt idx="640">
                  <c:v>5.2385821767227867</c:v>
                </c:pt>
                <c:pt idx="641">
                  <c:v>5.2385821767227867</c:v>
                </c:pt>
                <c:pt idx="642">
                  <c:v>5.2534464292390588</c:v>
                </c:pt>
                <c:pt idx="643">
                  <c:v>5.2832223179264188</c:v>
                </c:pt>
                <c:pt idx="644">
                  <c:v>5.2832223179264188</c:v>
                </c:pt>
                <c:pt idx="645">
                  <c:v>5.2832223179264188</c:v>
                </c:pt>
                <c:pt idx="646">
                  <c:v>5.2832223179264188</c:v>
                </c:pt>
                <c:pt idx="647">
                  <c:v>5.2832223179264188</c:v>
                </c:pt>
                <c:pt idx="648">
                  <c:v>5.2832223179264188</c:v>
                </c:pt>
                <c:pt idx="649">
                  <c:v>5.2982010132943307</c:v>
                </c:pt>
                <c:pt idx="650">
                  <c:v>5.3132158425365619</c:v>
                </c:pt>
                <c:pt idx="651">
                  <c:v>5.3132158425365619</c:v>
                </c:pt>
                <c:pt idx="652">
                  <c:v>5.3132158425365619</c:v>
                </c:pt>
                <c:pt idx="653">
                  <c:v>5.358478745429216</c:v>
                </c:pt>
                <c:pt idx="654">
                  <c:v>5.3735908210588557</c:v>
                </c:pt>
                <c:pt idx="655">
                  <c:v>5.4038591094853139</c:v>
                </c:pt>
                <c:pt idx="656">
                  <c:v>5.4038591094853139</c:v>
                </c:pt>
                <c:pt idx="657">
                  <c:v>5.4038591094853139</c:v>
                </c:pt>
                <c:pt idx="658">
                  <c:v>5.4038591094853139</c:v>
                </c:pt>
                <c:pt idx="659">
                  <c:v>5.43439008323789</c:v>
                </c:pt>
                <c:pt idx="660">
                  <c:v>5.4496705878090888</c:v>
                </c:pt>
                <c:pt idx="661">
                  <c:v>5.4496705878090888</c:v>
                </c:pt>
                <c:pt idx="662">
                  <c:v>5.4496705878090888</c:v>
                </c:pt>
                <c:pt idx="663">
                  <c:v>5.465036768032566</c:v>
                </c:pt>
                <c:pt idx="664">
                  <c:v>5.465036768032566</c:v>
                </c:pt>
                <c:pt idx="665">
                  <c:v>5.4804385122373844</c:v>
                </c:pt>
                <c:pt idx="666">
                  <c:v>5.4804385122373844</c:v>
                </c:pt>
                <c:pt idx="667">
                  <c:v>5.4804385122373844</c:v>
                </c:pt>
                <c:pt idx="668">
                  <c:v>5.4804385122373844</c:v>
                </c:pt>
                <c:pt idx="669">
                  <c:v>5.4958759913475497</c:v>
                </c:pt>
                <c:pt idx="670">
                  <c:v>5.5113262752678605</c:v>
                </c:pt>
                <c:pt idx="671">
                  <c:v>5.5113262752678605</c:v>
                </c:pt>
                <c:pt idx="672">
                  <c:v>5.526789387388038</c:v>
                </c:pt>
                <c:pt idx="673">
                  <c:v>5.526789387388038</c:v>
                </c:pt>
                <c:pt idx="674">
                  <c:v>5.526789387388038</c:v>
                </c:pt>
                <c:pt idx="675">
                  <c:v>5.526789387388038</c:v>
                </c:pt>
                <c:pt idx="676">
                  <c:v>5.526789387388038</c:v>
                </c:pt>
                <c:pt idx="677">
                  <c:v>5.5423118014225832</c:v>
                </c:pt>
                <c:pt idx="678">
                  <c:v>5.5578575496355667</c:v>
                </c:pt>
                <c:pt idx="679">
                  <c:v>5.5578575496355667</c:v>
                </c:pt>
                <c:pt idx="680">
                  <c:v>5.5890010733313229</c:v>
                </c:pt>
                <c:pt idx="681">
                  <c:v>5.6045832685204724</c:v>
                </c:pt>
                <c:pt idx="682">
                  <c:v>5.6045832685204724</c:v>
                </c:pt>
                <c:pt idx="683">
                  <c:v>5.6201916127198404</c:v>
                </c:pt>
                <c:pt idx="684">
                  <c:v>5.6201916127198404</c:v>
                </c:pt>
                <c:pt idx="685">
                  <c:v>5.6201916127198404</c:v>
                </c:pt>
                <c:pt idx="686">
                  <c:v>5.6201916127198404</c:v>
                </c:pt>
                <c:pt idx="687">
                  <c:v>5.6201916127198404</c:v>
                </c:pt>
                <c:pt idx="688">
                  <c:v>5.6201916127198404</c:v>
                </c:pt>
                <c:pt idx="689">
                  <c:v>5.6201916127198404</c:v>
                </c:pt>
                <c:pt idx="690">
                  <c:v>5.6201916127198404</c:v>
                </c:pt>
                <c:pt idx="691">
                  <c:v>5.6201916127198404</c:v>
                </c:pt>
                <c:pt idx="692">
                  <c:v>5.6201916127198404</c:v>
                </c:pt>
                <c:pt idx="693">
                  <c:v>5.6359614287546025</c:v>
                </c:pt>
                <c:pt idx="694">
                  <c:v>5.651739274227265</c:v>
                </c:pt>
                <c:pt idx="695">
                  <c:v>5.651739274227265</c:v>
                </c:pt>
                <c:pt idx="696">
                  <c:v>5.6833486221883094</c:v>
                </c:pt>
                <c:pt idx="697">
                  <c:v>5.7150064342262956</c:v>
                </c:pt>
                <c:pt idx="698">
                  <c:v>5.7150064342262956</c:v>
                </c:pt>
                <c:pt idx="699">
                  <c:v>5.7150064342262956</c:v>
                </c:pt>
                <c:pt idx="700">
                  <c:v>5.7308759063806525</c:v>
                </c:pt>
                <c:pt idx="701">
                  <c:v>5.7467535181172398</c:v>
                </c:pt>
                <c:pt idx="702">
                  <c:v>5.7626419974867744</c:v>
                </c:pt>
                <c:pt idx="703">
                  <c:v>5.7626419974867744</c:v>
                </c:pt>
                <c:pt idx="704">
                  <c:v>5.7945226241887635</c:v>
                </c:pt>
                <c:pt idx="705">
                  <c:v>5.7945226241887635</c:v>
                </c:pt>
                <c:pt idx="706">
                  <c:v>5.8104876214386154</c:v>
                </c:pt>
                <c:pt idx="707">
                  <c:v>5.8264553665365311</c:v>
                </c:pt>
                <c:pt idx="708">
                  <c:v>5.8264553665365311</c:v>
                </c:pt>
                <c:pt idx="709">
                  <c:v>5.8264553665365311</c:v>
                </c:pt>
                <c:pt idx="710">
                  <c:v>5.8264553665365311</c:v>
                </c:pt>
                <c:pt idx="711">
                  <c:v>5.8264553665365311</c:v>
                </c:pt>
                <c:pt idx="712">
                  <c:v>5.8264553665365311</c:v>
                </c:pt>
                <c:pt idx="713">
                  <c:v>5.8264553665365311</c:v>
                </c:pt>
                <c:pt idx="714">
                  <c:v>5.8264553665365311</c:v>
                </c:pt>
                <c:pt idx="715">
                  <c:v>5.8425254689748174</c:v>
                </c:pt>
                <c:pt idx="716">
                  <c:v>5.8425254689748174</c:v>
                </c:pt>
                <c:pt idx="717">
                  <c:v>5.8425254689748174</c:v>
                </c:pt>
                <c:pt idx="718">
                  <c:v>5.8586234675082949</c:v>
                </c:pt>
                <c:pt idx="719">
                  <c:v>5.8586234675082949</c:v>
                </c:pt>
                <c:pt idx="720">
                  <c:v>5.8586234675082949</c:v>
                </c:pt>
                <c:pt idx="721">
                  <c:v>5.8586234675082949</c:v>
                </c:pt>
                <c:pt idx="722">
                  <c:v>5.8909091626342907</c:v>
                </c:pt>
                <c:pt idx="723">
                  <c:v>5.9070660817171303</c:v>
                </c:pt>
                <c:pt idx="724">
                  <c:v>5.9070660817171303</c:v>
                </c:pt>
                <c:pt idx="725">
                  <c:v>5.9070660817171303</c:v>
                </c:pt>
                <c:pt idx="726">
                  <c:v>5.9070660817171303</c:v>
                </c:pt>
                <c:pt idx="727">
                  <c:v>5.9070660817171303</c:v>
                </c:pt>
                <c:pt idx="728">
                  <c:v>5.9070660817171303</c:v>
                </c:pt>
                <c:pt idx="729">
                  <c:v>5.9070660817171303</c:v>
                </c:pt>
                <c:pt idx="730">
                  <c:v>5.9232795563168272</c:v>
                </c:pt>
                <c:pt idx="731">
                  <c:v>5.9232795563168272</c:v>
                </c:pt>
                <c:pt idx="732">
                  <c:v>5.9232795563168272</c:v>
                </c:pt>
                <c:pt idx="733">
                  <c:v>5.9395072358180485</c:v>
                </c:pt>
                <c:pt idx="734">
                  <c:v>5.9395072358180485</c:v>
                </c:pt>
                <c:pt idx="735">
                  <c:v>5.9395072358180485</c:v>
                </c:pt>
                <c:pt idx="736">
                  <c:v>5.9395072358180485</c:v>
                </c:pt>
                <c:pt idx="737">
                  <c:v>5.9395072358180485</c:v>
                </c:pt>
                <c:pt idx="738">
                  <c:v>5.9395072358180485</c:v>
                </c:pt>
                <c:pt idx="739">
                  <c:v>5.9395072358180485</c:v>
                </c:pt>
                <c:pt idx="740">
                  <c:v>5.9395072358180485</c:v>
                </c:pt>
                <c:pt idx="741">
                  <c:v>5.9395072358180485</c:v>
                </c:pt>
                <c:pt idx="742">
                  <c:v>5.9558063299157675</c:v>
                </c:pt>
                <c:pt idx="743">
                  <c:v>5.972125539256556</c:v>
                </c:pt>
                <c:pt idx="744">
                  <c:v>5.972125539256556</c:v>
                </c:pt>
                <c:pt idx="745">
                  <c:v>5.972125539256556</c:v>
                </c:pt>
                <c:pt idx="746">
                  <c:v>5.972125539256556</c:v>
                </c:pt>
                <c:pt idx="747">
                  <c:v>5.972125539256556</c:v>
                </c:pt>
                <c:pt idx="748">
                  <c:v>5.9884909214266013</c:v>
                </c:pt>
                <c:pt idx="749">
                  <c:v>5.9884909214266013</c:v>
                </c:pt>
                <c:pt idx="750">
                  <c:v>5.9884909214266013</c:v>
                </c:pt>
                <c:pt idx="751">
                  <c:v>6.0048823954371304</c:v>
                </c:pt>
                <c:pt idx="752">
                  <c:v>6.0048823954371304</c:v>
                </c:pt>
                <c:pt idx="753">
                  <c:v>6.0048823954371304</c:v>
                </c:pt>
                <c:pt idx="754">
                  <c:v>6.0048823954371304</c:v>
                </c:pt>
                <c:pt idx="755">
                  <c:v>6.0048823954371304</c:v>
                </c:pt>
                <c:pt idx="756">
                  <c:v>6.0048823954371304</c:v>
                </c:pt>
                <c:pt idx="757">
                  <c:v>6.0048823954371304</c:v>
                </c:pt>
                <c:pt idx="758">
                  <c:v>6.0048823954371304</c:v>
                </c:pt>
                <c:pt idx="759">
                  <c:v>6.021343874866993</c:v>
                </c:pt>
                <c:pt idx="760">
                  <c:v>6.021343874866993</c:v>
                </c:pt>
                <c:pt idx="761">
                  <c:v>6.021343874866993</c:v>
                </c:pt>
                <c:pt idx="762">
                  <c:v>6.021343874866993</c:v>
                </c:pt>
                <c:pt idx="763">
                  <c:v>6.021343874866993</c:v>
                </c:pt>
                <c:pt idx="764">
                  <c:v>6.021343874866993</c:v>
                </c:pt>
                <c:pt idx="765">
                  <c:v>6.021343874866993</c:v>
                </c:pt>
                <c:pt idx="766">
                  <c:v>6.0378789350202151</c:v>
                </c:pt>
                <c:pt idx="767">
                  <c:v>6.0378789350202151</c:v>
                </c:pt>
                <c:pt idx="768">
                  <c:v>6.0378789350202151</c:v>
                </c:pt>
                <c:pt idx="769">
                  <c:v>6.0378789350202151</c:v>
                </c:pt>
                <c:pt idx="770">
                  <c:v>6.0544703680682721</c:v>
                </c:pt>
                <c:pt idx="771">
                  <c:v>6.0544703680682721</c:v>
                </c:pt>
                <c:pt idx="772">
                  <c:v>6.0710796862399867</c:v>
                </c:pt>
                <c:pt idx="773">
                  <c:v>6.0710796862399867</c:v>
                </c:pt>
                <c:pt idx="774">
                  <c:v>6.0710796862399867</c:v>
                </c:pt>
                <c:pt idx="775">
                  <c:v>6.087766968353292</c:v>
                </c:pt>
                <c:pt idx="776">
                  <c:v>6.087766968353292</c:v>
                </c:pt>
                <c:pt idx="777">
                  <c:v>6.087766968353292</c:v>
                </c:pt>
                <c:pt idx="778">
                  <c:v>6.087766968353292</c:v>
                </c:pt>
                <c:pt idx="779">
                  <c:v>6.087766968353292</c:v>
                </c:pt>
                <c:pt idx="780">
                  <c:v>6.087766968353292</c:v>
                </c:pt>
                <c:pt idx="781">
                  <c:v>6.087766968353292</c:v>
                </c:pt>
                <c:pt idx="782">
                  <c:v>6.1046339456016003</c:v>
                </c:pt>
                <c:pt idx="783">
                  <c:v>6.1046339456016003</c:v>
                </c:pt>
                <c:pt idx="784">
                  <c:v>6.1215938026805725</c:v>
                </c:pt>
                <c:pt idx="785">
                  <c:v>6.1385848531696574</c:v>
                </c:pt>
                <c:pt idx="786">
                  <c:v>6.1555946783001669</c:v>
                </c:pt>
                <c:pt idx="787">
                  <c:v>6.1726139080520168</c:v>
                </c:pt>
                <c:pt idx="788">
                  <c:v>6.1726139080520168</c:v>
                </c:pt>
                <c:pt idx="789">
                  <c:v>6.1896929538166825</c:v>
                </c:pt>
                <c:pt idx="790">
                  <c:v>6.1896929538166825</c:v>
                </c:pt>
                <c:pt idx="791">
                  <c:v>6.1896929538166825</c:v>
                </c:pt>
                <c:pt idx="792">
                  <c:v>6.1896929538166825</c:v>
                </c:pt>
                <c:pt idx="793">
                  <c:v>6.1896929538166825</c:v>
                </c:pt>
                <c:pt idx="794">
                  <c:v>6.1896929538166825</c:v>
                </c:pt>
                <c:pt idx="795">
                  <c:v>6.2242733030798485</c:v>
                </c:pt>
                <c:pt idx="796">
                  <c:v>6.2242733030798485</c:v>
                </c:pt>
                <c:pt idx="797">
                  <c:v>6.2242733030798485</c:v>
                </c:pt>
                <c:pt idx="798">
                  <c:v>6.2242733030798485</c:v>
                </c:pt>
                <c:pt idx="799">
                  <c:v>6.2242733030798485</c:v>
                </c:pt>
                <c:pt idx="800">
                  <c:v>6.2242733030798485</c:v>
                </c:pt>
                <c:pt idx="801">
                  <c:v>6.2242733030798485</c:v>
                </c:pt>
                <c:pt idx="802">
                  <c:v>6.2242733030798485</c:v>
                </c:pt>
                <c:pt idx="803">
                  <c:v>6.2242733030798485</c:v>
                </c:pt>
                <c:pt idx="804">
                  <c:v>6.2242733030798485</c:v>
                </c:pt>
                <c:pt idx="805">
                  <c:v>6.2242733030798485</c:v>
                </c:pt>
                <c:pt idx="806">
                  <c:v>6.2598605232914784</c:v>
                </c:pt>
                <c:pt idx="807">
                  <c:v>6.2598605232914784</c:v>
                </c:pt>
                <c:pt idx="808">
                  <c:v>6.2598605232914784</c:v>
                </c:pt>
                <c:pt idx="809">
                  <c:v>6.2777507627772318</c:v>
                </c:pt>
                <c:pt idx="810">
                  <c:v>6.2777507627772318</c:v>
                </c:pt>
                <c:pt idx="811">
                  <c:v>6.2957668367324322</c:v>
                </c:pt>
                <c:pt idx="812">
                  <c:v>6.2957668367324322</c:v>
                </c:pt>
                <c:pt idx="813">
                  <c:v>6.2957668367324322</c:v>
                </c:pt>
                <c:pt idx="814">
                  <c:v>6.2957668367324322</c:v>
                </c:pt>
                <c:pt idx="815">
                  <c:v>6.2957668367324322</c:v>
                </c:pt>
                <c:pt idx="816">
                  <c:v>6.3139284305915258</c:v>
                </c:pt>
                <c:pt idx="817">
                  <c:v>6.3139284305915258</c:v>
                </c:pt>
                <c:pt idx="818">
                  <c:v>6.350424209183843</c:v>
                </c:pt>
                <c:pt idx="819">
                  <c:v>6.350424209183843</c:v>
                </c:pt>
                <c:pt idx="820">
                  <c:v>6.350424209183843</c:v>
                </c:pt>
                <c:pt idx="821">
                  <c:v>6.350424209183843</c:v>
                </c:pt>
                <c:pt idx="822">
                  <c:v>6.350424209183843</c:v>
                </c:pt>
                <c:pt idx="823">
                  <c:v>6.350424209183843</c:v>
                </c:pt>
                <c:pt idx="824">
                  <c:v>6.350424209183843</c:v>
                </c:pt>
                <c:pt idx="825">
                  <c:v>6.350424209183843</c:v>
                </c:pt>
                <c:pt idx="826">
                  <c:v>6.3690070234348122</c:v>
                </c:pt>
                <c:pt idx="827">
                  <c:v>6.3876123577596058</c:v>
                </c:pt>
                <c:pt idx="828">
                  <c:v>6.3876123577596058</c:v>
                </c:pt>
                <c:pt idx="829">
                  <c:v>6.3876123577596058</c:v>
                </c:pt>
                <c:pt idx="830">
                  <c:v>6.3876123577596058</c:v>
                </c:pt>
                <c:pt idx="831">
                  <c:v>6.3876123577596058</c:v>
                </c:pt>
                <c:pt idx="832">
                  <c:v>6.3876123577596058</c:v>
                </c:pt>
                <c:pt idx="833">
                  <c:v>6.3876123577596058</c:v>
                </c:pt>
                <c:pt idx="834">
                  <c:v>6.3876123577596058</c:v>
                </c:pt>
                <c:pt idx="835">
                  <c:v>6.3876123577596058</c:v>
                </c:pt>
                <c:pt idx="836">
                  <c:v>6.4067155585265656</c:v>
                </c:pt>
                <c:pt idx="837">
                  <c:v>6.4067155585265656</c:v>
                </c:pt>
                <c:pt idx="838">
                  <c:v>6.4067155585265656</c:v>
                </c:pt>
                <c:pt idx="839">
                  <c:v>6.4067155585265656</c:v>
                </c:pt>
                <c:pt idx="840">
                  <c:v>6.4067155585265656</c:v>
                </c:pt>
                <c:pt idx="841">
                  <c:v>6.4260149976242547</c:v>
                </c:pt>
                <c:pt idx="842">
                  <c:v>6.4453387484235165</c:v>
                </c:pt>
                <c:pt idx="843">
                  <c:v>6.4453387484235165</c:v>
                </c:pt>
                <c:pt idx="844">
                  <c:v>6.4646828100813014</c:v>
                </c:pt>
                <c:pt idx="845">
                  <c:v>6.4646828100813014</c:v>
                </c:pt>
                <c:pt idx="846">
                  <c:v>6.4646828100813014</c:v>
                </c:pt>
                <c:pt idx="847">
                  <c:v>6.4646828100813014</c:v>
                </c:pt>
                <c:pt idx="848">
                  <c:v>6.4646828100813014</c:v>
                </c:pt>
                <c:pt idx="849">
                  <c:v>6.4646828100813014</c:v>
                </c:pt>
                <c:pt idx="850">
                  <c:v>6.4646828100813014</c:v>
                </c:pt>
                <c:pt idx="851">
                  <c:v>6.4646828100813014</c:v>
                </c:pt>
                <c:pt idx="852">
                  <c:v>6.4646828100813014</c:v>
                </c:pt>
                <c:pt idx="853">
                  <c:v>6.4646828100813014</c:v>
                </c:pt>
                <c:pt idx="854">
                  <c:v>6.4646828100813014</c:v>
                </c:pt>
                <c:pt idx="855">
                  <c:v>6.4646828100813014</c:v>
                </c:pt>
                <c:pt idx="856">
                  <c:v>6.4845318623454702</c:v>
                </c:pt>
                <c:pt idx="857">
                  <c:v>6.4845318623454702</c:v>
                </c:pt>
                <c:pt idx="858">
                  <c:v>6.4845318623454702</c:v>
                </c:pt>
                <c:pt idx="859">
                  <c:v>6.4845318623454702</c:v>
                </c:pt>
                <c:pt idx="860">
                  <c:v>6.4845318623454702</c:v>
                </c:pt>
                <c:pt idx="861">
                  <c:v>6.4845318623454702</c:v>
                </c:pt>
                <c:pt idx="862">
                  <c:v>6.4845318623454702</c:v>
                </c:pt>
                <c:pt idx="863">
                  <c:v>6.4845318623454702</c:v>
                </c:pt>
                <c:pt idx="864">
                  <c:v>6.4845318623454702</c:v>
                </c:pt>
                <c:pt idx="865">
                  <c:v>6.4845318623454702</c:v>
                </c:pt>
                <c:pt idx="866">
                  <c:v>6.5049177246407091</c:v>
                </c:pt>
                <c:pt idx="867">
                  <c:v>6.5049177246407091</c:v>
                </c:pt>
                <c:pt idx="868">
                  <c:v>6.5254768120627862</c:v>
                </c:pt>
                <c:pt idx="869">
                  <c:v>6.5254768120627862</c:v>
                </c:pt>
                <c:pt idx="870">
                  <c:v>6.5254768120627862</c:v>
                </c:pt>
                <c:pt idx="871">
                  <c:v>6.5254768120627862</c:v>
                </c:pt>
                <c:pt idx="872">
                  <c:v>6.5254768120627862</c:v>
                </c:pt>
                <c:pt idx="873">
                  <c:v>6.5254768120627862</c:v>
                </c:pt>
                <c:pt idx="874">
                  <c:v>6.5254768120627862</c:v>
                </c:pt>
                <c:pt idx="875">
                  <c:v>6.5254768120627862</c:v>
                </c:pt>
                <c:pt idx="876">
                  <c:v>6.5466078106334562</c:v>
                </c:pt>
                <c:pt idx="877">
                  <c:v>6.5466078106334562</c:v>
                </c:pt>
                <c:pt idx="878">
                  <c:v>6.5466078106334562</c:v>
                </c:pt>
                <c:pt idx="879">
                  <c:v>6.5466078106334562</c:v>
                </c:pt>
                <c:pt idx="880">
                  <c:v>6.5466078106334562</c:v>
                </c:pt>
                <c:pt idx="881">
                  <c:v>6.5466078106334562</c:v>
                </c:pt>
                <c:pt idx="882">
                  <c:v>6.5466078106334562</c:v>
                </c:pt>
                <c:pt idx="883">
                  <c:v>6.5466078106334562</c:v>
                </c:pt>
                <c:pt idx="884">
                  <c:v>6.5466078106334562</c:v>
                </c:pt>
                <c:pt idx="885">
                  <c:v>6.5466078106334562</c:v>
                </c:pt>
                <c:pt idx="886">
                  <c:v>6.5466078106334562</c:v>
                </c:pt>
                <c:pt idx="887">
                  <c:v>6.5466078106334562</c:v>
                </c:pt>
                <c:pt idx="888">
                  <c:v>6.5466078106334562</c:v>
                </c:pt>
                <c:pt idx="889">
                  <c:v>6.5466078106334562</c:v>
                </c:pt>
                <c:pt idx="890">
                  <c:v>6.5466078106334562</c:v>
                </c:pt>
                <c:pt idx="891">
                  <c:v>6.5466078106334562</c:v>
                </c:pt>
                <c:pt idx="892">
                  <c:v>6.5466078106334562</c:v>
                </c:pt>
                <c:pt idx="893">
                  <c:v>6.5466078106334562</c:v>
                </c:pt>
                <c:pt idx="894">
                  <c:v>6.5690554644758592</c:v>
                </c:pt>
                <c:pt idx="895">
                  <c:v>6.5916300347485413</c:v>
                </c:pt>
                <c:pt idx="896">
                  <c:v>6.5916300347485413</c:v>
                </c:pt>
                <c:pt idx="897">
                  <c:v>6.5916300347485413</c:v>
                </c:pt>
                <c:pt idx="898">
                  <c:v>6.5916300347485413</c:v>
                </c:pt>
                <c:pt idx="899">
                  <c:v>6.5916300347485413</c:v>
                </c:pt>
                <c:pt idx="900">
                  <c:v>6.5916300347485413</c:v>
                </c:pt>
                <c:pt idx="901">
                  <c:v>6.614611521646971</c:v>
                </c:pt>
                <c:pt idx="902">
                  <c:v>6.614611521646971</c:v>
                </c:pt>
                <c:pt idx="903">
                  <c:v>6.614611521646971</c:v>
                </c:pt>
                <c:pt idx="904">
                  <c:v>6.614611521646971</c:v>
                </c:pt>
                <c:pt idx="905">
                  <c:v>6.614611521646971</c:v>
                </c:pt>
                <c:pt idx="906">
                  <c:v>6.614611521646971</c:v>
                </c:pt>
                <c:pt idx="907">
                  <c:v>6.614611521646971</c:v>
                </c:pt>
                <c:pt idx="908">
                  <c:v>6.614611521646971</c:v>
                </c:pt>
                <c:pt idx="909">
                  <c:v>6.614611521646971</c:v>
                </c:pt>
                <c:pt idx="910">
                  <c:v>6.614611521646971</c:v>
                </c:pt>
                <c:pt idx="911">
                  <c:v>6.614611521646971</c:v>
                </c:pt>
                <c:pt idx="912">
                  <c:v>6.614611521646971</c:v>
                </c:pt>
                <c:pt idx="913">
                  <c:v>6.614611521646971</c:v>
                </c:pt>
                <c:pt idx="914">
                  <c:v>6.614611521646971</c:v>
                </c:pt>
                <c:pt idx="915">
                  <c:v>6.614611521646971</c:v>
                </c:pt>
                <c:pt idx="916">
                  <c:v>6.614611521646971</c:v>
                </c:pt>
                <c:pt idx="917">
                  <c:v>6.614611521646971</c:v>
                </c:pt>
                <c:pt idx="918">
                  <c:v>6.614611521646971</c:v>
                </c:pt>
                <c:pt idx="919">
                  <c:v>6.614611521646971</c:v>
                </c:pt>
                <c:pt idx="920">
                  <c:v>6.614611521646971</c:v>
                </c:pt>
                <c:pt idx="921">
                  <c:v>6.63922749445166</c:v>
                </c:pt>
                <c:pt idx="922">
                  <c:v>6.63922749445166</c:v>
                </c:pt>
                <c:pt idx="923">
                  <c:v>6.63922749445166</c:v>
                </c:pt>
                <c:pt idx="924">
                  <c:v>6.6646630889923548</c:v>
                </c:pt>
                <c:pt idx="925">
                  <c:v>6.6646630889923548</c:v>
                </c:pt>
                <c:pt idx="926">
                  <c:v>6.6903625974416316</c:v>
                </c:pt>
                <c:pt idx="927">
                  <c:v>6.6903625974416316</c:v>
                </c:pt>
                <c:pt idx="928">
                  <c:v>6.6903625974416316</c:v>
                </c:pt>
                <c:pt idx="929">
                  <c:v>6.7423301230353214</c:v>
                </c:pt>
                <c:pt idx="930">
                  <c:v>6.7423301230353214</c:v>
                </c:pt>
                <c:pt idx="931">
                  <c:v>6.7686499793434791</c:v>
                </c:pt>
                <c:pt idx="932">
                  <c:v>6.7950077277568885</c:v>
                </c:pt>
                <c:pt idx="933">
                  <c:v>6.7950077277568885</c:v>
                </c:pt>
                <c:pt idx="934">
                  <c:v>6.7950077277568885</c:v>
                </c:pt>
                <c:pt idx="935">
                  <c:v>6.7950077277568885</c:v>
                </c:pt>
                <c:pt idx="936">
                  <c:v>6.7950077277568885</c:v>
                </c:pt>
                <c:pt idx="937">
                  <c:v>6.7950077277568885</c:v>
                </c:pt>
                <c:pt idx="938">
                  <c:v>6.7950077277568885</c:v>
                </c:pt>
                <c:pt idx="939">
                  <c:v>6.7950077277568885</c:v>
                </c:pt>
                <c:pt idx="940">
                  <c:v>6.7950077277568885</c:v>
                </c:pt>
                <c:pt idx="941">
                  <c:v>6.7950077277568885</c:v>
                </c:pt>
                <c:pt idx="942">
                  <c:v>6.7950077277568885</c:v>
                </c:pt>
                <c:pt idx="943">
                  <c:v>6.7950077277568885</c:v>
                </c:pt>
                <c:pt idx="944">
                  <c:v>6.7950077277568885</c:v>
                </c:pt>
                <c:pt idx="945">
                  <c:v>6.7950077277568885</c:v>
                </c:pt>
                <c:pt idx="946">
                  <c:v>6.7950077277568885</c:v>
                </c:pt>
                <c:pt idx="947">
                  <c:v>6.7950077277568885</c:v>
                </c:pt>
                <c:pt idx="948">
                  <c:v>6.7950077277568885</c:v>
                </c:pt>
                <c:pt idx="949">
                  <c:v>6.7950077277568885</c:v>
                </c:pt>
                <c:pt idx="950">
                  <c:v>6.7950077277568885</c:v>
                </c:pt>
                <c:pt idx="951">
                  <c:v>6.7950077277568885</c:v>
                </c:pt>
                <c:pt idx="952">
                  <c:v>6.7950077277568885</c:v>
                </c:pt>
                <c:pt idx="953">
                  <c:v>6.8233141673915032</c:v>
                </c:pt>
                <c:pt idx="954">
                  <c:v>6.8233141673915032</c:v>
                </c:pt>
                <c:pt idx="955">
                  <c:v>6.8802087903833797</c:v>
                </c:pt>
                <c:pt idx="956">
                  <c:v>6.9086826881517442</c:v>
                </c:pt>
                <c:pt idx="957">
                  <c:v>6.9086826881517442</c:v>
                </c:pt>
                <c:pt idx="958">
                  <c:v>6.9086826881517442</c:v>
                </c:pt>
                <c:pt idx="959">
                  <c:v>6.9086826881517442</c:v>
                </c:pt>
                <c:pt idx="960">
                  <c:v>6.9086826881517442</c:v>
                </c:pt>
                <c:pt idx="961">
                  <c:v>6.9086826881517442</c:v>
                </c:pt>
                <c:pt idx="962">
                  <c:v>6.9086826881517442</c:v>
                </c:pt>
                <c:pt idx="963">
                  <c:v>6.9086826881517442</c:v>
                </c:pt>
                <c:pt idx="964">
                  <c:v>6.9086826881517442</c:v>
                </c:pt>
                <c:pt idx="965">
                  <c:v>6.9086826881517442</c:v>
                </c:pt>
                <c:pt idx="966">
                  <c:v>6.9086826881517442</c:v>
                </c:pt>
                <c:pt idx="967">
                  <c:v>6.9086826881517442</c:v>
                </c:pt>
                <c:pt idx="968">
                  <c:v>6.9384169272890599</c:v>
                </c:pt>
                <c:pt idx="969">
                  <c:v>6.9384169272890599</c:v>
                </c:pt>
                <c:pt idx="970">
                  <c:v>6.9384169272890599</c:v>
                </c:pt>
                <c:pt idx="971">
                  <c:v>6.9384169272890599</c:v>
                </c:pt>
                <c:pt idx="972">
                  <c:v>6.9384169272890599</c:v>
                </c:pt>
                <c:pt idx="973">
                  <c:v>6.9384169272890599</c:v>
                </c:pt>
                <c:pt idx="974">
                  <c:v>6.9384169272890599</c:v>
                </c:pt>
                <c:pt idx="975">
                  <c:v>6.9384169272890599</c:v>
                </c:pt>
                <c:pt idx="976">
                  <c:v>6.9384169272890599</c:v>
                </c:pt>
                <c:pt idx="977">
                  <c:v>6.9384169272890599</c:v>
                </c:pt>
                <c:pt idx="978">
                  <c:v>6.969433859486986</c:v>
                </c:pt>
                <c:pt idx="979">
                  <c:v>6.969433859486986</c:v>
                </c:pt>
                <c:pt idx="980">
                  <c:v>7.000889004717342</c:v>
                </c:pt>
                <c:pt idx="981">
                  <c:v>7.000889004717342</c:v>
                </c:pt>
                <c:pt idx="982">
                  <c:v>7.000889004717342</c:v>
                </c:pt>
                <c:pt idx="983">
                  <c:v>7.000889004717342</c:v>
                </c:pt>
                <c:pt idx="984">
                  <c:v>7.000889004717342</c:v>
                </c:pt>
                <c:pt idx="985">
                  <c:v>7.000889004717342</c:v>
                </c:pt>
                <c:pt idx="986">
                  <c:v>7.0330085246943046</c:v>
                </c:pt>
                <c:pt idx="987">
                  <c:v>7.0652986511867271</c:v>
                </c:pt>
                <c:pt idx="988">
                  <c:v>7.0652986511867271</c:v>
                </c:pt>
                <c:pt idx="989">
                  <c:v>7.0652986511867271</c:v>
                </c:pt>
                <c:pt idx="990">
                  <c:v>7.0652986511867271</c:v>
                </c:pt>
                <c:pt idx="991">
                  <c:v>7.0652986511867271</c:v>
                </c:pt>
                <c:pt idx="992">
                  <c:v>7.0652986511867271</c:v>
                </c:pt>
                <c:pt idx="993">
                  <c:v>7.0652986511867271</c:v>
                </c:pt>
                <c:pt idx="994">
                  <c:v>7.0986035192920225</c:v>
                </c:pt>
                <c:pt idx="995">
                  <c:v>7.132018344775509</c:v>
                </c:pt>
                <c:pt idx="996">
                  <c:v>7.1655315576730061</c:v>
                </c:pt>
                <c:pt idx="997">
                  <c:v>7.1655315576730061</c:v>
                </c:pt>
                <c:pt idx="998">
                  <c:v>7.1655315576730061</c:v>
                </c:pt>
                <c:pt idx="999">
                  <c:v>7.1655315576730061</c:v>
                </c:pt>
                <c:pt idx="1000">
                  <c:v>7.1655315576730061</c:v>
                </c:pt>
                <c:pt idx="1001">
                  <c:v>7.1655315576730061</c:v>
                </c:pt>
                <c:pt idx="1002">
                  <c:v>7.1655315576730061</c:v>
                </c:pt>
                <c:pt idx="1003">
                  <c:v>7.1655315576730061</c:v>
                </c:pt>
                <c:pt idx="1004">
                  <c:v>7.1655315576730061</c:v>
                </c:pt>
                <c:pt idx="1005">
                  <c:v>7.1655315576730061</c:v>
                </c:pt>
                <c:pt idx="1006">
                  <c:v>7.1655315576730061</c:v>
                </c:pt>
                <c:pt idx="1007">
                  <c:v>7.2004063082630516</c:v>
                </c:pt>
                <c:pt idx="1008">
                  <c:v>7.2004063082630516</c:v>
                </c:pt>
                <c:pt idx="1009">
                  <c:v>7.2355641550117342</c:v>
                </c:pt>
                <c:pt idx="1010">
                  <c:v>7.2708311029140189</c:v>
                </c:pt>
                <c:pt idx="1011">
                  <c:v>7.3062354366671105</c:v>
                </c:pt>
                <c:pt idx="1012">
                  <c:v>7.3062354366671105</c:v>
                </c:pt>
                <c:pt idx="1013">
                  <c:v>7.3062354366671105</c:v>
                </c:pt>
                <c:pt idx="1014">
                  <c:v>7.3062354366671105</c:v>
                </c:pt>
                <c:pt idx="1015">
                  <c:v>7.3062354366671105</c:v>
                </c:pt>
                <c:pt idx="1016">
                  <c:v>7.3062354366671105</c:v>
                </c:pt>
                <c:pt idx="1017">
                  <c:v>7.3435298489594487</c:v>
                </c:pt>
                <c:pt idx="1018">
                  <c:v>7.3435298489594487</c:v>
                </c:pt>
                <c:pt idx="1019">
                  <c:v>7.3435298489594487</c:v>
                </c:pt>
                <c:pt idx="1020">
                  <c:v>7.3435298489594487</c:v>
                </c:pt>
                <c:pt idx="1021">
                  <c:v>7.3435298489594487</c:v>
                </c:pt>
                <c:pt idx="1022">
                  <c:v>7.3435298489594487</c:v>
                </c:pt>
                <c:pt idx="1023">
                  <c:v>7.3824054804453381</c:v>
                </c:pt>
                <c:pt idx="1024">
                  <c:v>7.3824054804453381</c:v>
                </c:pt>
                <c:pt idx="1025">
                  <c:v>7.3824054804453381</c:v>
                </c:pt>
                <c:pt idx="1026">
                  <c:v>7.3824054804453381</c:v>
                </c:pt>
                <c:pt idx="1027">
                  <c:v>7.4219073193169383</c:v>
                </c:pt>
                <c:pt idx="1028">
                  <c:v>7.4219073193169383</c:v>
                </c:pt>
                <c:pt idx="1029">
                  <c:v>7.4219073193169383</c:v>
                </c:pt>
                <c:pt idx="1030">
                  <c:v>7.4219073193169383</c:v>
                </c:pt>
                <c:pt idx="1031">
                  <c:v>7.4622167513388016</c:v>
                </c:pt>
                <c:pt idx="1032">
                  <c:v>7.4622167513388016</c:v>
                </c:pt>
                <c:pt idx="1033">
                  <c:v>7.4622167513388016</c:v>
                </c:pt>
                <c:pt idx="1034">
                  <c:v>7.5027786809214287</c:v>
                </c:pt>
                <c:pt idx="1035">
                  <c:v>7.5027786809214287</c:v>
                </c:pt>
                <c:pt idx="1036">
                  <c:v>7.5027786809214287</c:v>
                </c:pt>
                <c:pt idx="1037">
                  <c:v>7.5027786809214287</c:v>
                </c:pt>
                <c:pt idx="1038">
                  <c:v>7.544364431581176</c:v>
                </c:pt>
                <c:pt idx="1039">
                  <c:v>7.544364431581176</c:v>
                </c:pt>
                <c:pt idx="1040">
                  <c:v>7.544364431581176</c:v>
                </c:pt>
                <c:pt idx="1041">
                  <c:v>7.544364431581176</c:v>
                </c:pt>
                <c:pt idx="1042">
                  <c:v>7.544364431581176</c:v>
                </c:pt>
                <c:pt idx="1043">
                  <c:v>7.544364431581176</c:v>
                </c:pt>
                <c:pt idx="1044">
                  <c:v>7.544364431581176</c:v>
                </c:pt>
                <c:pt idx="1045">
                  <c:v>7.544364431581176</c:v>
                </c:pt>
                <c:pt idx="1046">
                  <c:v>7.544364431581176</c:v>
                </c:pt>
                <c:pt idx="1047">
                  <c:v>7.5877011612160707</c:v>
                </c:pt>
                <c:pt idx="1048">
                  <c:v>7.5877011612160707</c:v>
                </c:pt>
                <c:pt idx="1049">
                  <c:v>7.5877011612160707</c:v>
                </c:pt>
                <c:pt idx="1050">
                  <c:v>7.5877011612160707</c:v>
                </c:pt>
                <c:pt idx="1051">
                  <c:v>7.5877011612160707</c:v>
                </c:pt>
                <c:pt idx="1052">
                  <c:v>7.5877011612160707</c:v>
                </c:pt>
                <c:pt idx="1053">
                  <c:v>7.5877011612160707</c:v>
                </c:pt>
                <c:pt idx="1054">
                  <c:v>7.5877011612160707</c:v>
                </c:pt>
                <c:pt idx="1055">
                  <c:v>7.5877011612160707</c:v>
                </c:pt>
                <c:pt idx="1056">
                  <c:v>7.5877011612160707</c:v>
                </c:pt>
                <c:pt idx="1057">
                  <c:v>7.5877011612160707</c:v>
                </c:pt>
                <c:pt idx="1058">
                  <c:v>7.5877011612160707</c:v>
                </c:pt>
                <c:pt idx="1059">
                  <c:v>7.5877011612160707</c:v>
                </c:pt>
                <c:pt idx="1060">
                  <c:v>7.6351243008919187</c:v>
                </c:pt>
                <c:pt idx="1061">
                  <c:v>7.6351243008919187</c:v>
                </c:pt>
                <c:pt idx="1062">
                  <c:v>7.6351243008919187</c:v>
                </c:pt>
                <c:pt idx="1063">
                  <c:v>7.6351243008919187</c:v>
                </c:pt>
                <c:pt idx="1064">
                  <c:v>7.6351243008919187</c:v>
                </c:pt>
                <c:pt idx="1065">
                  <c:v>7.6351243008919187</c:v>
                </c:pt>
                <c:pt idx="1066">
                  <c:v>7.6351243008919187</c:v>
                </c:pt>
                <c:pt idx="1067">
                  <c:v>7.6351243008919187</c:v>
                </c:pt>
                <c:pt idx="1068">
                  <c:v>7.6854503595239958</c:v>
                </c:pt>
                <c:pt idx="1069">
                  <c:v>7.6854503595239958</c:v>
                </c:pt>
                <c:pt idx="1070">
                  <c:v>7.6854503595239958</c:v>
                </c:pt>
                <c:pt idx="1071">
                  <c:v>7.6854503595239958</c:v>
                </c:pt>
                <c:pt idx="1072">
                  <c:v>7.6854503595239958</c:v>
                </c:pt>
                <c:pt idx="1073">
                  <c:v>7.6854503595239958</c:v>
                </c:pt>
                <c:pt idx="1074">
                  <c:v>7.7378782025072965</c:v>
                </c:pt>
                <c:pt idx="1075">
                  <c:v>7.7378782025072965</c:v>
                </c:pt>
                <c:pt idx="1076">
                  <c:v>7.7378782025072965</c:v>
                </c:pt>
                <c:pt idx="1077">
                  <c:v>7.7913931156946354</c:v>
                </c:pt>
                <c:pt idx="1078">
                  <c:v>7.8455500794301125</c:v>
                </c:pt>
                <c:pt idx="1079">
                  <c:v>7.8455500794301125</c:v>
                </c:pt>
                <c:pt idx="1080">
                  <c:v>7.8455500794301125</c:v>
                </c:pt>
                <c:pt idx="1081">
                  <c:v>7.8455500794301125</c:v>
                </c:pt>
                <c:pt idx="1082">
                  <c:v>7.8455500794301125</c:v>
                </c:pt>
                <c:pt idx="1083">
                  <c:v>7.8455500794301125</c:v>
                </c:pt>
                <c:pt idx="1084">
                  <c:v>7.8455500794301125</c:v>
                </c:pt>
                <c:pt idx="1085">
                  <c:v>7.8455500794301125</c:v>
                </c:pt>
                <c:pt idx="1086">
                  <c:v>7.8455500794301125</c:v>
                </c:pt>
                <c:pt idx="1087">
                  <c:v>7.8455500794301125</c:v>
                </c:pt>
                <c:pt idx="1088">
                  <c:v>7.8455500794301125</c:v>
                </c:pt>
                <c:pt idx="1089">
                  <c:v>7.8455500794301125</c:v>
                </c:pt>
                <c:pt idx="1090">
                  <c:v>7.8455500794301125</c:v>
                </c:pt>
                <c:pt idx="1091">
                  <c:v>7.8455500794301125</c:v>
                </c:pt>
                <c:pt idx="1092">
                  <c:v>7.9050263494256976</c:v>
                </c:pt>
                <c:pt idx="1093">
                  <c:v>7.9050263494256976</c:v>
                </c:pt>
                <c:pt idx="1094">
                  <c:v>7.9050263494256976</c:v>
                </c:pt>
                <c:pt idx="1095">
                  <c:v>7.9050263494256976</c:v>
                </c:pt>
                <c:pt idx="1096">
                  <c:v>7.9050263494256976</c:v>
                </c:pt>
                <c:pt idx="1097">
                  <c:v>7.9050263494256976</c:v>
                </c:pt>
                <c:pt idx="1098">
                  <c:v>7.9050263494256976</c:v>
                </c:pt>
                <c:pt idx="1099">
                  <c:v>7.9050263494256976</c:v>
                </c:pt>
                <c:pt idx="1100">
                  <c:v>7.9050263494256976</c:v>
                </c:pt>
                <c:pt idx="1101">
                  <c:v>7.9050263494256976</c:v>
                </c:pt>
                <c:pt idx="1102">
                  <c:v>7.9050263494256976</c:v>
                </c:pt>
                <c:pt idx="1103">
                  <c:v>7.9050263494256976</c:v>
                </c:pt>
                <c:pt idx="1104">
                  <c:v>7.9050263494256976</c:v>
                </c:pt>
                <c:pt idx="1105">
                  <c:v>7.9050263494256976</c:v>
                </c:pt>
                <c:pt idx="1106">
                  <c:v>7.9050263494256976</c:v>
                </c:pt>
                <c:pt idx="1107">
                  <c:v>7.9050263494256976</c:v>
                </c:pt>
                <c:pt idx="1108">
                  <c:v>7.9050263494256976</c:v>
                </c:pt>
                <c:pt idx="1109">
                  <c:v>7.9050263494256976</c:v>
                </c:pt>
                <c:pt idx="1110">
                  <c:v>7.9050263494256976</c:v>
                </c:pt>
                <c:pt idx="1111">
                  <c:v>7.98137353428032</c:v>
                </c:pt>
                <c:pt idx="1112">
                  <c:v>7.98137353428032</c:v>
                </c:pt>
                <c:pt idx="1113">
                  <c:v>7.98137353428032</c:v>
                </c:pt>
                <c:pt idx="1114">
                  <c:v>7.98137353428032</c:v>
                </c:pt>
                <c:pt idx="1115">
                  <c:v>7.98137353428032</c:v>
                </c:pt>
                <c:pt idx="1116">
                  <c:v>7.98137353428032</c:v>
                </c:pt>
                <c:pt idx="1117">
                  <c:v>7.98137353428032</c:v>
                </c:pt>
                <c:pt idx="1118">
                  <c:v>7.98137353428032</c:v>
                </c:pt>
                <c:pt idx="1119">
                  <c:v>7.98137353428032</c:v>
                </c:pt>
                <c:pt idx="1120">
                  <c:v>7.98137353428032</c:v>
                </c:pt>
                <c:pt idx="1121">
                  <c:v>7.98137353428032</c:v>
                </c:pt>
                <c:pt idx="1122">
                  <c:v>7.98137353428032</c:v>
                </c:pt>
                <c:pt idx="1123">
                  <c:v>7.98137353428032</c:v>
                </c:pt>
                <c:pt idx="1124">
                  <c:v>7.98137353428032</c:v>
                </c:pt>
                <c:pt idx="1125">
                  <c:v>7.98137353428032</c:v>
                </c:pt>
                <c:pt idx="1126">
                  <c:v>7.98137353428032</c:v>
                </c:pt>
                <c:pt idx="1127">
                  <c:v>7.98137353428032</c:v>
                </c:pt>
                <c:pt idx="1128">
                  <c:v>7.98137353428032</c:v>
                </c:pt>
                <c:pt idx="1129">
                  <c:v>7.98137353428032</c:v>
                </c:pt>
                <c:pt idx="1130">
                  <c:v>7.98137353428032</c:v>
                </c:pt>
                <c:pt idx="1131">
                  <c:v>7.98137353428032</c:v>
                </c:pt>
                <c:pt idx="1132">
                  <c:v>7.98137353428032</c:v>
                </c:pt>
                <c:pt idx="1133">
                  <c:v>7.98137353428032</c:v>
                </c:pt>
                <c:pt idx="1134">
                  <c:v>7.98137353428032</c:v>
                </c:pt>
                <c:pt idx="1135">
                  <c:v>7.98137353428032</c:v>
                </c:pt>
                <c:pt idx="1136">
                  <c:v>7.98137353428032</c:v>
                </c:pt>
                <c:pt idx="1137">
                  <c:v>7.98137353428032</c:v>
                </c:pt>
                <c:pt idx="1138">
                  <c:v>8.0818332223148595</c:v>
                </c:pt>
                <c:pt idx="1139">
                  <c:v>8.0818332223148595</c:v>
                </c:pt>
                <c:pt idx="1140">
                  <c:v>8.0818332223148595</c:v>
                </c:pt>
                <c:pt idx="1141">
                  <c:v>8.0818332223148595</c:v>
                </c:pt>
                <c:pt idx="1142">
                  <c:v>8.0818332223148595</c:v>
                </c:pt>
                <c:pt idx="1143">
                  <c:v>8.0818332223148595</c:v>
                </c:pt>
                <c:pt idx="1144">
                  <c:v>8.1928349763777142</c:v>
                </c:pt>
                <c:pt idx="1145">
                  <c:v>8.1928349763777142</c:v>
                </c:pt>
                <c:pt idx="1146">
                  <c:v>8.1928349763777142</c:v>
                </c:pt>
                <c:pt idx="1147">
                  <c:v>8.1928349763777142</c:v>
                </c:pt>
                <c:pt idx="1148">
                  <c:v>8.1928349763777142</c:v>
                </c:pt>
                <c:pt idx="1149">
                  <c:v>8.1928349763777142</c:v>
                </c:pt>
                <c:pt idx="1150">
                  <c:v>8.1928349763777142</c:v>
                </c:pt>
                <c:pt idx="1151">
                  <c:v>8.1928349763777142</c:v>
                </c:pt>
                <c:pt idx="1152">
                  <c:v>8.1928349763777142</c:v>
                </c:pt>
                <c:pt idx="1153">
                  <c:v>8.1928349763777142</c:v>
                </c:pt>
                <c:pt idx="1154">
                  <c:v>8.1928349763777142</c:v>
                </c:pt>
                <c:pt idx="1155">
                  <c:v>8.1928349763777142</c:v>
                </c:pt>
                <c:pt idx="1156">
                  <c:v>8.1928349763777142</c:v>
                </c:pt>
                <c:pt idx="1157">
                  <c:v>8.1928349763777142</c:v>
                </c:pt>
                <c:pt idx="1158">
                  <c:v>8.1928349763777142</c:v>
                </c:pt>
                <c:pt idx="1159">
                  <c:v>8.1928349763777142</c:v>
                </c:pt>
                <c:pt idx="1160">
                  <c:v>8.1928349763777142</c:v>
                </c:pt>
                <c:pt idx="1161">
                  <c:v>8.1928349763777142</c:v>
                </c:pt>
                <c:pt idx="1162">
                  <c:v>8.1928349763777142</c:v>
                </c:pt>
                <c:pt idx="1163">
                  <c:v>8.1928349763777142</c:v>
                </c:pt>
                <c:pt idx="1164">
                  <c:v>8.1928349763777142</c:v>
                </c:pt>
                <c:pt idx="1165">
                  <c:v>8.1928349763777142</c:v>
                </c:pt>
                <c:pt idx="1166">
                  <c:v>8.1928349763777142</c:v>
                </c:pt>
                <c:pt idx="1167">
                  <c:v>8.1928349763777142</c:v>
                </c:pt>
                <c:pt idx="1168">
                  <c:v>8.1928349763777142</c:v>
                </c:pt>
                <c:pt idx="1169">
                  <c:v>8.1928349763777142</c:v>
                </c:pt>
                <c:pt idx="1170">
                  <c:v>8.1928349763777142</c:v>
                </c:pt>
                <c:pt idx="1171">
                  <c:v>8.1928349763777142</c:v>
                </c:pt>
                <c:pt idx="1172">
                  <c:v>8.1928349763777142</c:v>
                </c:pt>
                <c:pt idx="1173">
                  <c:v>8.1928349763777142</c:v>
                </c:pt>
                <c:pt idx="1174">
                  <c:v>8.1928349763777142</c:v>
                </c:pt>
                <c:pt idx="1175">
                  <c:v>8.1928349763777142</c:v>
                </c:pt>
                <c:pt idx="1176">
                  <c:v>8.1928349763777142</c:v>
                </c:pt>
                <c:pt idx="1177">
                  <c:v>8.1928349763777142</c:v>
                </c:pt>
                <c:pt idx="1178">
                  <c:v>8.1928349763777142</c:v>
                </c:pt>
                <c:pt idx="1179">
                  <c:v>8.1928349763777142</c:v>
                </c:pt>
                <c:pt idx="1180">
                  <c:v>8.1928349763777142</c:v>
                </c:pt>
                <c:pt idx="1181">
                  <c:v>8.1928349763777142</c:v>
                </c:pt>
                <c:pt idx="1182">
                  <c:v>8.1928349763777142</c:v>
                </c:pt>
                <c:pt idx="1183">
                  <c:v>8.1928349763777142</c:v>
                </c:pt>
                <c:pt idx="1184">
                  <c:v>8.1928349763777142</c:v>
                </c:pt>
                <c:pt idx="1185">
                  <c:v>8.1928349763777142</c:v>
                </c:pt>
                <c:pt idx="1186">
                  <c:v>8.1928349763777142</c:v>
                </c:pt>
                <c:pt idx="1187">
                  <c:v>8.1928349763777142</c:v>
                </c:pt>
                <c:pt idx="1188">
                  <c:v>8.1928349763777142</c:v>
                </c:pt>
                <c:pt idx="1189">
                  <c:v>8.1928349763777142</c:v>
                </c:pt>
                <c:pt idx="1190">
                  <c:v>8.1928349763777142</c:v>
                </c:pt>
                <c:pt idx="1191">
                  <c:v>8.1928349763777142</c:v>
                </c:pt>
                <c:pt idx="1192">
                  <c:v>8.1928349763777142</c:v>
                </c:pt>
                <c:pt idx="1193">
                  <c:v>8.1928349763777142</c:v>
                </c:pt>
                <c:pt idx="1194">
                  <c:v>8.1928349763777142</c:v>
                </c:pt>
                <c:pt idx="1195">
                  <c:v>8.1928349763777142</c:v>
                </c:pt>
                <c:pt idx="1196">
                  <c:v>8.1928349763777142</c:v>
                </c:pt>
                <c:pt idx="1197">
                  <c:v>8.1928349763777142</c:v>
                </c:pt>
                <c:pt idx="1198">
                  <c:v>8.1928349763777142</c:v>
                </c:pt>
                <c:pt idx="1199">
                  <c:v>8.1928349763777142</c:v>
                </c:pt>
                <c:pt idx="1200">
                  <c:v>8.1928349763777142</c:v>
                </c:pt>
                <c:pt idx="1201">
                  <c:v>8.1928349763777142</c:v>
                </c:pt>
                <c:pt idx="1202">
                  <c:v>8.1928349763777142</c:v>
                </c:pt>
                <c:pt idx="1203">
                  <c:v>8.1928349763777142</c:v>
                </c:pt>
                <c:pt idx="1204">
                  <c:v>8.1928349763777142</c:v>
                </c:pt>
                <c:pt idx="1205">
                  <c:v>8.1928349763777142</c:v>
                </c:pt>
                <c:pt idx="1206">
                  <c:v>8.1928349763777142</c:v>
                </c:pt>
                <c:pt idx="1207">
                  <c:v>8.1928349763777142</c:v>
                </c:pt>
                <c:pt idx="1208">
                  <c:v>8.1928349763777142</c:v>
                </c:pt>
                <c:pt idx="1209">
                  <c:v>8.1928349763777142</c:v>
                </c:pt>
                <c:pt idx="1210">
                  <c:v>8.1928349763777142</c:v>
                </c:pt>
                <c:pt idx="1211">
                  <c:v>8.1928349763777142</c:v>
                </c:pt>
                <c:pt idx="1212">
                  <c:v>8.1928349763777142</c:v>
                </c:pt>
                <c:pt idx="1213">
                  <c:v>8.1928349763777142</c:v>
                </c:pt>
                <c:pt idx="1214">
                  <c:v>8.1928349763777142</c:v>
                </c:pt>
                <c:pt idx="1215">
                  <c:v>8.5955274384263696</c:v>
                </c:pt>
                <c:pt idx="1216">
                  <c:v>8.5955274384263696</c:v>
                </c:pt>
                <c:pt idx="1217">
                  <c:v>8.5955274384263696</c:v>
                </c:pt>
                <c:pt idx="1218">
                  <c:v>8.5955274384263696</c:v>
                </c:pt>
                <c:pt idx="1219">
                  <c:v>8.5955274384263696</c:v>
                </c:pt>
                <c:pt idx="1220">
                  <c:v>8.5955274384263696</c:v>
                </c:pt>
                <c:pt idx="1221">
                  <c:v>8.5955274384263696</c:v>
                </c:pt>
                <c:pt idx="1222">
                  <c:v>8.5955274384263696</c:v>
                </c:pt>
                <c:pt idx="1223">
                  <c:v>8.5955274384263696</c:v>
                </c:pt>
                <c:pt idx="1224">
                  <c:v>8.5955274384263696</c:v>
                </c:pt>
                <c:pt idx="1225">
                  <c:v>8.5955274384263696</c:v>
                </c:pt>
                <c:pt idx="1226">
                  <c:v>8.5955274384263696</c:v>
                </c:pt>
                <c:pt idx="1227">
                  <c:v>8.5955274384263696</c:v>
                </c:pt>
                <c:pt idx="1228">
                  <c:v>8.5955274384263696</c:v>
                </c:pt>
                <c:pt idx="1229">
                  <c:v>8.5955274384263696</c:v>
                </c:pt>
                <c:pt idx="1230">
                  <c:v>8.5955274384263696</c:v>
                </c:pt>
                <c:pt idx="1231">
                  <c:v>8.5955274384263696</c:v>
                </c:pt>
                <c:pt idx="1232">
                  <c:v>8.5955274384263696</c:v>
                </c:pt>
                <c:pt idx="1233">
                  <c:v>8.5955274384263696</c:v>
                </c:pt>
                <c:pt idx="1234">
                  <c:v>8.5955274384263696</c:v>
                </c:pt>
                <c:pt idx="1235">
                  <c:v>8.5955274384263696</c:v>
                </c:pt>
                <c:pt idx="1236">
                  <c:v>8.5955274384263696</c:v>
                </c:pt>
                <c:pt idx="1237">
                  <c:v>8.5955274384263696</c:v>
                </c:pt>
                <c:pt idx="1238">
                  <c:v>8.5955274384263696</c:v>
                </c:pt>
                <c:pt idx="1239">
                  <c:v>8.5955274384263696</c:v>
                </c:pt>
                <c:pt idx="1240">
                  <c:v>8.5955274384263696</c:v>
                </c:pt>
                <c:pt idx="1241">
                  <c:v>8.5955274384263696</c:v>
                </c:pt>
                <c:pt idx="1242">
                  <c:v>8.5955274384263696</c:v>
                </c:pt>
                <c:pt idx="1243">
                  <c:v>8.5955274384263696</c:v>
                </c:pt>
                <c:pt idx="1244">
                  <c:v>8.5955274384263696</c:v>
                </c:pt>
                <c:pt idx="1245">
                  <c:v>8.5955274384263696</c:v>
                </c:pt>
                <c:pt idx="1246">
                  <c:v>8.5955274384263696</c:v>
                </c:pt>
                <c:pt idx="1247">
                  <c:v>8.5955274384263696</c:v>
                </c:pt>
                <c:pt idx="1248">
                  <c:v>8.5955274384263696</c:v>
                </c:pt>
                <c:pt idx="1249">
                  <c:v>8.5955274384263696</c:v>
                </c:pt>
                <c:pt idx="1250">
                  <c:v>8.5955274384263696</c:v>
                </c:pt>
                <c:pt idx="1251">
                  <c:v>8.5955274384263696</c:v>
                </c:pt>
                <c:pt idx="1252">
                  <c:v>8.5955274384263696</c:v>
                </c:pt>
                <c:pt idx="1253">
                  <c:v>8.5955274384263696</c:v>
                </c:pt>
                <c:pt idx="1254">
                  <c:v>8.5955274384263696</c:v>
                </c:pt>
                <c:pt idx="1255">
                  <c:v>8.5955274384263696</c:v>
                </c:pt>
                <c:pt idx="1256">
                  <c:v>8.5955274384263696</c:v>
                </c:pt>
                <c:pt idx="1257">
                  <c:v>8.5955274384263696</c:v>
                </c:pt>
                <c:pt idx="1258">
                  <c:v>8.5955274384263696</c:v>
                </c:pt>
                <c:pt idx="1259">
                  <c:v>8.5955274384263696</c:v>
                </c:pt>
                <c:pt idx="1260">
                  <c:v>8.5955274384263696</c:v>
                </c:pt>
                <c:pt idx="1261">
                  <c:v>8.5955274384263696</c:v>
                </c:pt>
                <c:pt idx="1262">
                  <c:v>8.5955274384263696</c:v>
                </c:pt>
                <c:pt idx="1263">
                  <c:v>8.5955274384263696</c:v>
                </c:pt>
                <c:pt idx="1264">
                  <c:v>8.5955274384263696</c:v>
                </c:pt>
                <c:pt idx="1265">
                  <c:v>8.5955274384263696</c:v>
                </c:pt>
                <c:pt idx="1266">
                  <c:v>8.5955274384263696</c:v>
                </c:pt>
                <c:pt idx="1267">
                  <c:v>8.5955274384263696</c:v>
                </c:pt>
                <c:pt idx="1268">
                  <c:v>8.5955274384263696</c:v>
                </c:pt>
                <c:pt idx="1269">
                  <c:v>8.5955274384263696</c:v>
                </c:pt>
                <c:pt idx="1270">
                  <c:v>8.5955274384263696</c:v>
                </c:pt>
                <c:pt idx="1271">
                  <c:v>8.5955274384263696</c:v>
                </c:pt>
                <c:pt idx="1272">
                  <c:v>8.5955274384263696</c:v>
                </c:pt>
                <c:pt idx="1273">
                  <c:v>8.5955274384263696</c:v>
                </c:pt>
                <c:pt idx="1274">
                  <c:v>8.5955274384263696</c:v>
                </c:pt>
                <c:pt idx="1275">
                  <c:v>8.5955274384263696</c:v>
                </c:pt>
                <c:pt idx="1276">
                  <c:v>8.5955274384263696</c:v>
                </c:pt>
                <c:pt idx="1277">
                  <c:v>8.5955274384263696</c:v>
                </c:pt>
                <c:pt idx="1278">
                  <c:v>8.5955274384263696</c:v>
                </c:pt>
                <c:pt idx="1279">
                  <c:v>8.5955274384263696</c:v>
                </c:pt>
                <c:pt idx="1280">
                  <c:v>8.5955274384263696</c:v>
                </c:pt>
                <c:pt idx="1281">
                  <c:v>8.5955274384263696</c:v>
                </c:pt>
                <c:pt idx="1282">
                  <c:v>8.5955274384263696</c:v>
                </c:pt>
                <c:pt idx="1283">
                  <c:v>8.5955274384263696</c:v>
                </c:pt>
              </c:numCache>
            </c:numRef>
          </c:yVal>
          <c:smooth val="1"/>
      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      <c:ext xmlns:c16="http://schemas.microsoft.com/office/drawing/2014/chart" uri="{C3380CC4-5D6E-409C-BE32-E72D297353CC}">
              <c16:uniqueId val="{00000001-71C9-4FD8-A8FB-642D85CA1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3500160"/>
        <c:axId val="1033505408"/>
      </c:scatterChart>
      <c:valAx>
        <c:axId val="1033500160"/>
        <c:scaling>
          <c:orientation val="minMax"/>
          <c:max val="48"/>
          <c:min val="0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19050" cap="flat" cmpd="sng" algn="ctr">
            <a:solidFill>
              <a:srgbClr val="00196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33505408"/>
        <c:crosses val="autoZero"/>
        <c:crossBetween val="midCat"/>
        <c:majorUnit val="6"/>
      </c:valAx>
      <c:valAx>
        <c:axId val="1033505408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1965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33500160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 xmlns:mc="http://schemas.openxmlformats.org/markup-compatibility/2006" xmlns:c14="http://schemas.microsoft.com/office/drawing/2007/8/2/chart" xmlns:c16="http://schemas.microsoft.com/office/drawing/2014/chart" xmlns:c16r3="http://schemas.microsoft.com/office/drawing/2017/03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1-44CE-45C7-8CCD-5472E4F05C23}"/>
              </c:ext>
            </c:extLst>
          </c:dPt>
          <c:dPt>
            <c:idx val="1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<c:ext xmlns:c16="http://schemas.microsoft.com/office/drawing/2014/chart" uri="{C3380CC4-5D6E-409C-BE32-E72D297353CC}">
                <c16:uniqueId val="{00000003-44CE-45C7-8CCD-5472E4F05C2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4-44CE-45C7-8CCD-5472E4F05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493D9680-968B-4698-B0EC-055EFA2CDA3D}"/>
            </a:ext>
          </a:extLst>
        </cdr:cNvPr>
        <cdr:cNvSpPr/>
      </cdr:nvSpPr>
      <cdr:spPr>
        <a:xfrm xmlns:a="http://schemas.openxmlformats.org/drawingml/2006/main">
          <a:off x="-457199" y="-3840480"/>
          <a:ext cx="3643359" cy="21488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72000" tIns="36000" rIns="72000" bIns="36000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03/02/2025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 note</a:t>
            </a:r>
          </a:p>
          <a:p>
            <a:pPr lvl="6"/>
            <a:r>
              <a:rPr lang="en-US" dirty="0"/>
              <a:t>7 level</a:t>
            </a:r>
          </a:p>
          <a:p>
            <a:pPr lvl="7"/>
            <a:r>
              <a:rPr lang="en-US" dirty="0"/>
              <a:t>8 level</a:t>
            </a:r>
          </a:p>
          <a:p>
            <a:pPr lvl="8"/>
            <a:r>
              <a:rPr lang="en-US" dirty="0"/>
              <a:t>9 header	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03/02/2025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-179388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0" indent="0" algn="l" defTabSz="914400" rtl="0" eaLnBrk="1" latinLnBrk="0" hangingPunct="1">
      <a:buFont typeface="Arial" panose="020B0604020202020204" pitchFamily="34" charset="0"/>
      <a:buChar char="​"/>
      <a:defRPr sz="1400" b="1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indent="-22860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8000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buFont typeface="Arial" panose="020B0604020202020204" pitchFamily="34" charset="0"/>
      <a:buChar char="​"/>
      <a:defRPr sz="800" b="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274C7-3C95-4AD2-8A35-8F8F3ED727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pPr marL="0" marR="0" lvl="0" indent="0" algn="r" defTabSz="685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is For Office" panose="020B05040101010101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9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7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2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2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2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54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2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24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04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Wskazówki dotyczące ułatwień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tx2"/>
                </a:solidFill>
              </a:rPr>
              <a:t>Powiedz: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tx2"/>
                </a:solidFill>
                <a:ea typeface="Apis" panose="020B0504010101010104" pitchFamily="34" charset="0"/>
                <a:cs typeface="Apis" panose="020B0504010101010104" pitchFamily="34" charset="0"/>
              </a:rPr>
              <a:t>Semaglutyd w dawce 2,4 mg zapewnił statystycznie </a:t>
            </a:r>
            <a:r>
              <a:rPr lang="en-US" b="0">
                <a:solidFill>
                  <a:schemeClr val="tx2"/>
                </a:solidFill>
                <a:ea typeface="Apis" panose="020B0504010101010104" pitchFamily="34" charset="0"/>
                <a:cs typeface="Apis" panose="020B0504010101010104" pitchFamily="34" charset="0"/>
              </a:rPr>
              <a:t>istotne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zmniejszenie ryzyka MACE o 20% w porównaniu z placebo w przybliżonym okresie 40 miesięcy.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Semaglutyd w dawce 2,4 mg wykazał 19-procentowe zmniejszenie ryzyka zgonu z jakiejkolwiek przyczyny, 22-procentowe zmniejszenie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ryzyka </a:t>
            </a:r>
            <a:r>
              <a:rPr lang="en-US">
                <a:solidFill>
                  <a:schemeClr val="tx2"/>
                </a:solidFill>
              </a:rPr>
              <a:t>rozwoju choroby nerek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i 73-procentowe zmniejszenie ryzyka rozwoju cukrzycy w porównaniu z placebo.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30000">
              <a:solidFill>
                <a:schemeClr val="tx2"/>
              </a:solidFill>
              <a:ea typeface="+mn-ea"/>
              <a:cs typeface="+mn-cs"/>
            </a:endParaRPr>
          </a:p>
          <a:p>
            <a:pPr defTabSz="914400">
              <a:buNone/>
              <a:defRPr/>
            </a:pPr>
            <a:endParaRPr lang="en-GB" baseline="300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78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tx2"/>
                </a:solidFill>
              </a:rPr>
              <a:t>Narracja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>
                <a:solidFill>
                  <a:schemeClr val="tx2"/>
                </a:solidFill>
              </a:rPr>
              <a:t>Istnieje niezaspokojone </a:t>
            </a:r>
            <a:r>
              <a:rPr lang="en-GB">
                <a:solidFill>
                  <a:schemeClr val="tx2"/>
                </a:solidFill>
              </a:rPr>
              <a:t>zapotrzebowanie na terapie, które mogą zmniejszyć ryzyko sercowo-naczyniowe i wspierać skuteczną kontrolę masy ciała </a:t>
            </a:r>
            <a:r>
              <a:rPr lang="en-GB" err="1">
                <a:solidFill>
                  <a:schemeClr val="tx2"/>
                </a:solidFill>
              </a:rPr>
              <a:t>u PwO.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>
                <a:solidFill>
                  <a:schemeClr val="tx2"/>
                </a:solidFill>
              </a:rPr>
              <a:t>Choroba niedokrwienna serca jest główną przyczyną zgonów osób </a:t>
            </a:r>
            <a:r>
              <a:rPr lang="en-US" b="0" err="1">
                <a:solidFill>
                  <a:schemeClr val="tx2"/>
                </a:solidFill>
              </a:rPr>
              <a:t>z chorobą niedokrwienną serca</a:t>
            </a:r>
            <a:r>
              <a:rPr lang="en-US" b="0">
                <a:solidFill>
                  <a:schemeClr val="tx2"/>
                </a:solidFill>
              </a:rPr>
              <a:t>.</a:t>
            </a:r>
            <a:r>
              <a:rPr lang="en-US" b="0" baseline="30000">
                <a:solidFill>
                  <a:schemeClr val="tx2"/>
                </a:solidFill>
              </a:rPr>
              <a:t>1 </a:t>
            </a:r>
            <a:r>
              <a:rPr lang="en-GB" b="0">
                <a:solidFill>
                  <a:schemeClr val="tx2"/>
                </a:solidFill>
              </a:rPr>
              <a:t> Chociaż udowodniono, że obecne strategie leczenia ukierunkowane na tradycyjne czynniki ryzyka, w tym cukrzycę typu 2 i nadciśnienie tętnicze, zmniejszają częstość występowania choroby niedokrwiennej serca, w przypadku </a:t>
            </a:r>
            <a:r>
              <a:rPr lang="en-US" b="0" err="1">
                <a:solidFill>
                  <a:schemeClr val="tx2"/>
                </a:solidFill>
              </a:rPr>
              <a:t>osób z chorobą niedokrwienną serca </a:t>
            </a:r>
            <a:r>
              <a:rPr lang="en-GB" b="0">
                <a:solidFill>
                  <a:schemeClr val="tx2"/>
                </a:solidFill>
              </a:rPr>
              <a:t>istnieje znaczne ryzyko resztkowe w zakresie </a:t>
            </a:r>
            <a:r>
              <a:rPr lang="en-US" b="0">
                <a:solidFill>
                  <a:schemeClr val="tx2"/>
                </a:solidFill>
              </a:rPr>
              <a:t>profilaktyki wtórnej</a:t>
            </a:r>
            <a:r>
              <a:rPr lang="en-GB" b="0">
                <a:solidFill>
                  <a:schemeClr val="tx2"/>
                </a:solidFill>
              </a:rPr>
              <a:t>.</a:t>
            </a:r>
            <a:r>
              <a:rPr lang="en-GB" b="0" baseline="30000">
                <a:solidFill>
                  <a:schemeClr val="tx2"/>
                </a:solidFill>
              </a:rPr>
              <a:t>2,3</a:t>
            </a:r>
            <a:r>
              <a:rPr lang="en-GB" b="0">
                <a:solidFill>
                  <a:schemeClr val="tx2"/>
                </a:solidFill>
              </a:rPr>
              <a:t> Wynika to z wielu czynników ryzyka, w tym otyłości, cukrzycy, dyslipidemii, zakrzepicy, nadciśnienia, dysfunkcji nerek i stanu zapalnego.</a:t>
            </a:r>
            <a:r>
              <a:rPr lang="en-GB" b="0" baseline="30000">
                <a:solidFill>
                  <a:schemeClr val="tx2"/>
                </a:solidFill>
              </a:rPr>
              <a:t>2-4</a:t>
            </a:r>
            <a:endParaRPr lang="en-GB" b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Podawany raz w tygodniu podskórnie semaglutyd w dawce 2,4 mg jest skuteczny w zmniejszaniu masy ciała u </a:t>
            </a:r>
            <a:r>
              <a:rPr lang="en-GB" err="1">
                <a:solidFill>
                  <a:schemeClr val="tx2"/>
                </a:solidFill>
              </a:rPr>
              <a:t>PwO</a:t>
            </a:r>
            <a:r>
              <a:rPr kumimoji="0" lang="en-GB" b="0" i="0" u="none" strike="noStrike" kern="1200" cap="none" spc="0" normalizeH="0" baseline="30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i może również zmniejszać ryzyko wystąpienia CV. W związku z tym badanie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SELECT miało na celu zbadanie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pis For Office" panose="020B0504010101010104" pitchFamily="34" charset="0"/>
                <a:cs typeface="Apis For Office" panose="020B0504010101010104" pitchFamily="34" charset="0"/>
              </a:rPr>
              <a:t>, czy podawany </a:t>
            </a:r>
            <a:r>
              <a:rPr kumimoji="0" lang="en-GB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raz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 tygodniu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pis For Office" panose="020B0504010101010104" pitchFamily="34" charset="0"/>
                <a:cs typeface="Apis For Office" panose="020B0504010101010104" pitchFamily="34" charset="0"/>
              </a:rPr>
              <a:t>semaglutyd w dawce 2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pis For Office" panose="020B0504010101010104" pitchFamily="34" charset="0"/>
                <a:cs typeface="Apis For Office" panose="020B0504010101010104" pitchFamily="34" charset="0"/>
              </a:rPr>
              <a:t>,4 mg w porównaniu z placebo, oprócz SOC, zmniejsza częstość występowania MACE u osób z ustaloną CVD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(≥1 </a:t>
            </a:r>
            <a:r>
              <a:rPr lang="en-GB">
                <a:solidFill>
                  <a:schemeClr val="tx2"/>
                </a:solidFill>
              </a:rPr>
              <a:t>wcześniejszy zawał mięśnia sercowego, udar niedokrwienny/krwotoczny, objawowa choroba tętnic obwodowych, zabieg rewaskularyzacji tętnic obwodowych lub amputacja z powodu choroby miażdżycowej)</a:t>
            </a:r>
            <a:r>
              <a:rPr kumimoji="0" lang="en-GB" b="0" i="0" u="none" strike="noStrike" kern="1200" cap="none" spc="0" normalizeH="0" baseline="30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pis For Office" panose="020B0504010101010104" pitchFamily="34" charset="0"/>
                <a:cs typeface="Apis For Office" panose="020B0504010101010104" pitchFamily="34" charset="0"/>
              </a:rPr>
              <a:t> i nadwagą lub otyłością.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Apis For Office" panose="020B0504010101010104" pitchFamily="34" charset="0"/>
                <a:cs typeface="Apis For Office" panose="020B0504010101010104" pitchFamily="34" charset="0"/>
              </a:rPr>
              <a:t>7</a:t>
            </a: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>
                <a:solidFill>
                  <a:schemeClr val="tx2"/>
                </a:solidFill>
                <a:ea typeface="Apis" panose="020B0504010101010104" pitchFamily="34" charset="0"/>
                <a:cs typeface="Apis" panose="020B0504010101010104" pitchFamily="34" charset="0"/>
              </a:rPr>
              <a:t>Badanie SELECT wykazało, że </a:t>
            </a:r>
            <a:r>
              <a:rPr lang="en-US" b="0" err="1">
                <a:solidFill>
                  <a:schemeClr val="tx2"/>
                </a:solidFill>
                <a:ea typeface="Apis" panose="020B0504010101010104" pitchFamily="34" charset="0"/>
                <a:cs typeface="Apis" panose="020B0504010101010104" pitchFamily="34" charset="0"/>
              </a:rPr>
              <a:t>semaglutyd w dawce </a:t>
            </a:r>
            <a:r>
              <a:rPr lang="en-US" b="0">
                <a:solidFill>
                  <a:schemeClr val="tx2"/>
                </a:solidFill>
                <a:ea typeface="Apis" panose="020B0504010101010104" pitchFamily="34" charset="0"/>
                <a:cs typeface="Apis" panose="020B0504010101010104" pitchFamily="34" charset="0"/>
              </a:rPr>
              <a:t>2,4 mg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zmniejszył częstość występowania MACE o 20% w porównaniu z placebo w okresie do 5 lat.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3000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Wyniki sugerowały również, że </a:t>
            </a:r>
            <a:r>
              <a:rPr lang="en-US" b="0" kern="1200">
                <a:solidFill>
                  <a:schemeClr val="tx2"/>
                </a:solidFill>
                <a:effectLst/>
                <a:cs typeface="+mn-cs"/>
              </a:rPr>
              <a:t>korzyści ze stosowania semaglutydu w dawce 2,4 mg były spójne w odniesieniu do </a:t>
            </a:r>
            <a:r>
              <a:rPr lang="en-US" b="0">
                <a:solidFill>
                  <a:schemeClr val="tx2"/>
                </a:solidFill>
              </a:rPr>
              <a:t>poszczególnych wyników CV i zgonów z jakiejkolwiek przyczyny.</a:t>
            </a:r>
            <a:r>
              <a:rPr lang="en-US" b="0" baseline="30000">
                <a:solidFill>
                  <a:schemeClr val="tx2"/>
                </a:solidFill>
              </a:rPr>
              <a:t>5</a:t>
            </a:r>
            <a:endParaRPr lang="en-US" b="0">
              <a:solidFill>
                <a:schemeClr val="tx2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lang="en-US" b="0">
              <a:solidFill>
                <a:schemeClr val="tx2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b="0">
                <a:solidFill>
                  <a:schemeClr val="tx2"/>
                </a:solidFill>
                <a:ea typeface="Apis" panose="020B0504010101010104" pitchFamily="34" charset="0"/>
                <a:cs typeface="Apis" panose="020B0504010101010104" pitchFamily="34" charset="0"/>
              </a:rPr>
              <a:t>Profil bezpieczeństwa był zgodny z wcześniejszymi badaniami z semaglutydem w dawce 2,4 mg.</a:t>
            </a:r>
            <a:r>
              <a:rPr lang="en-US" b="0" baseline="30000">
                <a:solidFill>
                  <a:schemeClr val="tx2"/>
                </a:solidFill>
                <a:ea typeface="Apis" panose="020B0504010101010104" pitchFamily="34" charset="0"/>
                <a:cs typeface="Apis" panose="020B0504010101010104" pitchFamily="34" charset="0"/>
              </a:rPr>
              <a:t>5</a:t>
            </a:r>
            <a:endParaRPr lang="en-US" b="0">
              <a:solidFill>
                <a:schemeClr val="tx2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lang="en-US" b="0">
              <a:solidFill>
                <a:schemeClr val="tx2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Dzięki programowi SELECT, semaglutyd w dawce 2,4 mg staje się pierwszym i jedynym lekiem zapewniającym skuteczną kontrolę masy ciała i redukcję ryzyka MACE u osób z niedoborem masy ciała.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5,8-12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endParaRPr lang="en-US" b="1">
              <a:solidFill>
                <a:schemeClr val="tx2"/>
              </a:solidFill>
              <a:ea typeface="Apis" panose="020B0504010101010104" pitchFamily="34" charset="0"/>
              <a:cs typeface="Apis" panose="020B05040101010101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b="1">
                <a:solidFill>
                  <a:schemeClr val="tx2"/>
                </a:solidFill>
                <a:ea typeface="Apis" panose="020B0504010101010104" pitchFamily="34" charset="0"/>
                <a:cs typeface="Apis" panose="020B0504010101010104" pitchFamily="34" charset="0"/>
              </a:rPr>
              <a:t>Skróty </a:t>
            </a:r>
            <a:endParaRPr lang="en-US" b="1">
              <a:solidFill>
                <a:schemeClr val="tx2"/>
              </a:solidFill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GB">
                <a:solidFill>
                  <a:schemeClr val="tx2"/>
                </a:solidFill>
              </a:rPr>
              <a:t>CV, układ sercowo-naczyniowy; CVD, choroba sercowo-naczyniowa; </a:t>
            </a:r>
            <a:r>
              <a:rPr kumimoji="0" lang="da-DK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MACE, poważne niepożądane zdarzenie sercowo-naczyniowe; PwO, osoby z nadwagą lub otyłością; </a:t>
            </a:r>
            <a:r>
              <a:rPr lang="en-US">
                <a:solidFill>
                  <a:schemeClr val="tx2"/>
                </a:solidFill>
              </a:rPr>
              <a:t>SELECT, wpływ </a:t>
            </a:r>
            <a:r>
              <a:rPr lang="en-US" err="1">
                <a:solidFill>
                  <a:schemeClr val="tx2"/>
                </a:solidFill>
              </a:rPr>
              <a:t>semaglutydu na </a:t>
            </a:r>
            <a:r>
              <a:rPr lang="en-US">
                <a:solidFill>
                  <a:schemeClr val="tx2"/>
                </a:solidFill>
              </a:rPr>
              <a:t>wyniki sercowo-naczyniowe u osób z nadwagą lub otyłością; SOC, standard opieki.</a:t>
            </a:r>
            <a:b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en-GB" b="0">
              <a:solidFill>
                <a:schemeClr val="tx2"/>
              </a:solidFill>
            </a:endParaRPr>
          </a:p>
          <a:p>
            <a:r>
              <a:rPr lang="en-US" b="1">
                <a:solidFill>
                  <a:schemeClr val="tx2"/>
                </a:solidFill>
              </a:rPr>
              <a:t>Referencje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b="0">
                <a:solidFill>
                  <a:schemeClr val="tx2"/>
                </a:solidFill>
              </a:rPr>
              <a:t>1. </a:t>
            </a:r>
            <a:r>
              <a:rPr lang="en-US">
                <a:solidFill>
                  <a:schemeClr val="tx2"/>
                </a:solidFill>
              </a:rPr>
              <a:t>GBD 2015 Obesity Collaborators. </a:t>
            </a:r>
            <a:r>
              <a:rPr lang="en-US" i="1">
                <a:solidFill>
                  <a:schemeClr val="tx2"/>
                </a:solidFill>
              </a:rPr>
              <a:t>N </a:t>
            </a:r>
            <a:r>
              <a:rPr lang="en-US" i="1" err="1">
                <a:solidFill>
                  <a:schemeClr val="tx2"/>
                </a:solidFill>
              </a:rPr>
              <a:t>Engl </a:t>
            </a:r>
            <a:r>
              <a:rPr lang="en-US" i="1">
                <a:solidFill>
                  <a:schemeClr val="tx2"/>
                </a:solidFill>
              </a:rPr>
              <a:t>J Med </a:t>
            </a:r>
            <a:r>
              <a:rPr lang="en-US">
                <a:solidFill>
                  <a:schemeClr val="tx2"/>
                </a:solidFill>
              </a:rPr>
              <a:t>2017;377:13-27.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 b="0">
                <a:solidFill>
                  <a:schemeClr val="tx2"/>
                </a:solidFill>
              </a:rPr>
              <a:t>2. </a:t>
            </a:r>
            <a:r>
              <a:rPr lang="en-US">
                <a:solidFill>
                  <a:schemeClr val="tx2"/>
                </a:solidFill>
              </a:rPr>
              <a:t>Lawler PR, et al. </a:t>
            </a:r>
            <a:r>
              <a:rPr lang="en-US" i="1" err="1">
                <a:solidFill>
                  <a:schemeClr val="tx2"/>
                </a:solidFill>
              </a:rPr>
              <a:t>Eur </a:t>
            </a:r>
            <a:r>
              <a:rPr lang="en-US" i="1">
                <a:solidFill>
                  <a:schemeClr val="tx2"/>
                </a:solidFill>
              </a:rPr>
              <a:t>Heart J </a:t>
            </a:r>
            <a:r>
              <a:rPr lang="en-US">
                <a:solidFill>
                  <a:schemeClr val="tx2"/>
                </a:solidFill>
              </a:rPr>
              <a:t>2021;42:113-31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r>
              <a:rPr lang="en-US">
                <a:solidFill>
                  <a:schemeClr val="tx2"/>
                </a:solidFill>
              </a:rPr>
              <a:t>3. </a:t>
            </a:r>
            <a:r>
              <a:rPr lang="en-US" err="1">
                <a:solidFill>
                  <a:schemeClr val="tx2"/>
                </a:solidFill>
              </a:rPr>
              <a:t>Khafagy </a:t>
            </a:r>
            <a:r>
              <a:rPr lang="en-US">
                <a:solidFill>
                  <a:schemeClr val="tx2"/>
                </a:solidFill>
              </a:rPr>
              <a:t>R i Dash S. </a:t>
            </a:r>
            <a:r>
              <a:rPr lang="en-US" i="1">
                <a:solidFill>
                  <a:schemeClr val="tx2"/>
                </a:solidFill>
              </a:rPr>
              <a:t>Front Cardiovasc Med</a:t>
            </a:r>
            <a:r>
              <a:rPr lang="en-US">
                <a:solidFill>
                  <a:schemeClr val="tx2"/>
                </a:solidFill>
              </a:rPr>
              <a:t>. 2021;8:768119.</a:t>
            </a:r>
          </a:p>
          <a:p>
            <a:r>
              <a:rPr lang="en-US" b="0">
                <a:solidFill>
                  <a:schemeClr val="tx2"/>
                </a:solidFill>
              </a:rPr>
              <a:t>4. </a:t>
            </a:r>
            <a:r>
              <a:rPr lang="pt-BR"/>
              <a:t>Nishio R, et al. </a:t>
            </a:r>
            <a:r>
              <a:rPr lang="pt-BR" i="1"/>
              <a:t>J Cardiol</a:t>
            </a:r>
            <a:r>
              <a:rPr lang="pt-BR"/>
              <a:t>. 2022 Apr;79(4):509-514</a:t>
            </a:r>
            <a:r>
              <a:rPr lang="en-US"/>
              <a:t>. </a:t>
            </a:r>
            <a:endParaRPr lang="en-US" b="0">
              <a:solidFill>
                <a:schemeClr val="tx2"/>
              </a:solidFill>
            </a:endParaRPr>
          </a:p>
          <a:p>
            <a:r>
              <a:rPr lang="en-US" b="0">
                <a:solidFill>
                  <a:schemeClr val="tx2"/>
                </a:solidFill>
              </a:rPr>
              <a:t>5.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Lincoff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AM i wsp. </a:t>
            </a: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N </a:t>
            </a:r>
            <a:r>
              <a:rPr kumimoji="0" lang="en-US" b="0" i="1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Engl </a:t>
            </a: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J Med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2023; DOI: 10.1056/NEJMoa2307563.</a:t>
            </a:r>
          </a:p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6. </a:t>
            </a:r>
            <a:r>
              <a:rPr lang="en-US" b="0">
                <a:solidFill>
                  <a:schemeClr val="tx2"/>
                </a:solidFill>
              </a:rPr>
              <a:t>Wegovy</a:t>
            </a:r>
            <a:r>
              <a:rPr lang="en-US" b="0" baseline="30000">
                <a:solidFill>
                  <a:schemeClr val="tx2"/>
                </a:solidFill>
              </a:rPr>
              <a:t>®</a:t>
            </a:r>
            <a:r>
              <a:rPr lang="en-US" b="0">
                <a:solidFill>
                  <a:schemeClr val="tx2"/>
                </a:solidFill>
              </a:rPr>
              <a:t> Charakterystyka Produktu Leczniczego. Ostatnia aktualizacja 13 października 2023 r. </a:t>
            </a:r>
            <a:r>
              <a:rPr lang="en-US">
                <a:solidFill>
                  <a:schemeClr val="tx2"/>
                </a:solidFill>
              </a:rPr>
              <a:t>Dostępne pod adresem: </a:t>
            </a:r>
            <a:r>
              <a:rPr lang="en-US" b="0">
                <a:solidFill>
                  <a:schemeClr val="tx2"/>
                </a:solidFill>
              </a:rPr>
              <a:t>https://www.ema.europa.eu/en/medicines/human/EPAR/wegovy. Dostęp: październik 2023 r.</a:t>
            </a:r>
          </a:p>
          <a:p>
            <a:r>
              <a:rPr lang="en-US" b="0">
                <a:solidFill>
                  <a:schemeClr val="tx2"/>
                </a:solidFill>
              </a:rPr>
              <a:t>7.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Ryan DH, et al </a:t>
            </a:r>
            <a:r>
              <a:rPr kumimoji="0" lang="en-US" b="0" i="1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Am Heart J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2020; 229: </a:t>
            </a:r>
            <a:r>
              <a:rPr lang="en-US">
                <a:solidFill>
                  <a:schemeClr val="tx2"/>
                </a:solidFill>
              </a:rPr>
              <a:t>61-69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r>
              <a:rPr lang="en-US">
                <a:solidFill>
                  <a:schemeClr val="tx2"/>
                </a:solidFill>
              </a:rPr>
              <a:t>8. James WPT, et al. </a:t>
            </a:r>
            <a:r>
              <a:rPr lang="en-US" i="1">
                <a:solidFill>
                  <a:schemeClr val="tx2"/>
                </a:solidFill>
              </a:rPr>
              <a:t>N </a:t>
            </a:r>
            <a:r>
              <a:rPr lang="en-US" i="1" err="1">
                <a:solidFill>
                  <a:schemeClr val="tx2"/>
                </a:solidFill>
              </a:rPr>
              <a:t>Engl </a:t>
            </a:r>
            <a:r>
              <a:rPr lang="en-US" i="1">
                <a:solidFill>
                  <a:schemeClr val="tx2"/>
                </a:solidFill>
              </a:rPr>
              <a:t>J Med </a:t>
            </a:r>
            <a:r>
              <a:rPr lang="en-US">
                <a:solidFill>
                  <a:schemeClr val="tx2"/>
                </a:solidFill>
              </a:rPr>
              <a:t>2010;363:905-17.</a:t>
            </a:r>
          </a:p>
          <a:p>
            <a:r>
              <a:rPr lang="en-US">
                <a:solidFill>
                  <a:schemeClr val="tx2"/>
                </a:solidFill>
              </a:rPr>
              <a:t>9. </a:t>
            </a:r>
            <a:r>
              <a:rPr lang="en-US" err="1">
                <a:solidFill>
                  <a:schemeClr val="tx2"/>
                </a:solidFill>
              </a:rPr>
              <a:t>Topol </a:t>
            </a:r>
            <a:r>
              <a:rPr lang="en-US">
                <a:solidFill>
                  <a:schemeClr val="tx2"/>
                </a:solidFill>
              </a:rPr>
              <a:t>EJ, et al. </a:t>
            </a:r>
            <a:r>
              <a:rPr lang="en-US" i="1">
                <a:solidFill>
                  <a:schemeClr val="tx2"/>
                </a:solidFill>
              </a:rPr>
              <a:t>Lancet </a:t>
            </a:r>
            <a:r>
              <a:rPr lang="en-US">
                <a:solidFill>
                  <a:schemeClr val="tx2"/>
                </a:solidFill>
              </a:rPr>
              <a:t>2010;376:517-23.</a:t>
            </a:r>
          </a:p>
          <a:p>
            <a:r>
              <a:rPr lang="en-US">
                <a:solidFill>
                  <a:schemeClr val="tx2"/>
                </a:solidFill>
              </a:rPr>
              <a:t>10. Nissen SE, et al. </a:t>
            </a:r>
            <a:r>
              <a:rPr lang="en-US" i="1">
                <a:solidFill>
                  <a:schemeClr val="tx2"/>
                </a:solidFill>
              </a:rPr>
              <a:t>JAMA </a:t>
            </a:r>
            <a:r>
              <a:rPr lang="en-US">
                <a:solidFill>
                  <a:schemeClr val="tx2"/>
                </a:solidFill>
              </a:rPr>
              <a:t>2016;315:990-1004.</a:t>
            </a:r>
          </a:p>
          <a:p>
            <a:r>
              <a:rPr lang="en-US">
                <a:solidFill>
                  <a:schemeClr val="tx2"/>
                </a:solidFill>
              </a:rPr>
              <a:t>11. ClinicalTrials.gov. NCT02638129. Dostęp: październik 2023 r.</a:t>
            </a:r>
          </a:p>
          <a:p>
            <a:r>
              <a:rPr lang="en-US">
                <a:solidFill>
                  <a:schemeClr val="tx2"/>
                </a:solidFill>
              </a:rPr>
              <a:t>12. </a:t>
            </a:r>
            <a:r>
              <a:rPr lang="en-US" err="1">
                <a:solidFill>
                  <a:schemeClr val="tx2"/>
                </a:solidFill>
              </a:rPr>
              <a:t>Bohula </a:t>
            </a:r>
            <a:r>
              <a:rPr lang="en-US">
                <a:solidFill>
                  <a:schemeClr val="tx2"/>
                </a:solidFill>
              </a:rPr>
              <a:t>EA, et al. </a:t>
            </a:r>
            <a:r>
              <a:rPr lang="en-US" i="1">
                <a:solidFill>
                  <a:schemeClr val="tx2"/>
                </a:solidFill>
              </a:rPr>
              <a:t>N </a:t>
            </a:r>
            <a:r>
              <a:rPr lang="en-US" i="1" err="1">
                <a:solidFill>
                  <a:schemeClr val="tx2"/>
                </a:solidFill>
              </a:rPr>
              <a:t>Engl </a:t>
            </a:r>
            <a:r>
              <a:rPr lang="en-US" i="1">
                <a:solidFill>
                  <a:schemeClr val="tx2"/>
                </a:solidFill>
              </a:rPr>
              <a:t>J Med </a:t>
            </a:r>
            <a:r>
              <a:rPr lang="en-US">
                <a:solidFill>
                  <a:schemeClr val="tx2"/>
                </a:solidFill>
              </a:rPr>
              <a:t>2018;379:1107-17. </a:t>
            </a:r>
            <a:endParaRPr lang="en-US" b="1" i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BD9C40-A9AC-4E04-9E19-ABB52AAF2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68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D48FB-C4AE-4499-AA0B-C1A976EDD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60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2"/>
            <a:ext cx="36000" cy="17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ynamic logo white" descr="{&quot;templafy&quot;:{&quot;id&quot;:&quot;2a03e321-74b9-461b-9e4a-942e929ae58b&quot;}}" title="Form.PLogoChoice.PLogoInsertionWhite">
            <a:extLst>
              <a:ext uri="{FF2B5EF4-FFF2-40B4-BE49-F238E27FC236}">
                <a16:creationId xmlns:a16="http://schemas.microsoft.com/office/drawing/2014/main" id="{C5FCC1DF-363B-E72E-C9AA-B53C438C43DC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4" y="647700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300">
                <a:solidFill>
                  <a:srgbClr val="EBE8E5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1" y="648000"/>
            <a:ext cx="7675974" cy="5562000"/>
          </a:xfrm>
        </p:spPr>
        <p:txBody>
          <a:bodyPr anchor="ctr"/>
          <a:lstStyle>
            <a:lvl1pPr algn="l"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03F98-43D5-4866-9EED-B1724A421DE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dynamic year 100" descr="{&quot;templafy&quot;:{&quot;id&quot;:&quot;030395cc-edef-42bb-b9ec-5fcec00ac4d3&quot;}}" title="Form.PLogoChoice.PLogoInsertion">
            <a:extLst>
              <a:ext uri="{FF2B5EF4-FFF2-40B4-BE49-F238E27FC236}">
                <a16:creationId xmlns:a16="http://schemas.microsoft.com/office/drawing/2014/main" id="{F5E8B261-EC29-2FF5-230F-CD67CBFA525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dynamic logo" descr="{&quot;templafy&quot;:{&quot;id&quot;:&quot;99cf5a4b-8156-4fdd-bb26-8705cef7dcea&quot;}}" title="Form.PLogoChoice.PLogoInsertion">
            <a:extLst>
              <a:ext uri="{FF2B5EF4-FFF2-40B4-BE49-F238E27FC236}">
                <a16:creationId xmlns:a16="http://schemas.microsoft.com/office/drawing/2014/main" id="{0AE4A24C-70EB-BC8C-D2BF-CE49F3D32F0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387873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92000" y="647700"/>
            <a:ext cx="8976150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C834-4845-430D-833F-E27D62F7E10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9247E-D185-41FD-BF62-F6D03E65C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0F0230-6038-4355-80ED-FB8CD83128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2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3429000"/>
            <a:ext cx="11543999" cy="3104999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836B-4E8F-40F5-B8F7-589382C6DFF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3AE82F-9C53-4FB7-8399-260EEAC489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BC4390-ECEC-4EC2-BC84-6A63CD446A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7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9" y="1327234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US" dirty="0"/>
              <a:t>Click to add trumpet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C300B8-ABB6-BCEA-C620-D3B5CFF7F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605664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2455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6408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4000"/>
            <a:ext cx="4164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79101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3713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80000" y="1944000"/>
            <a:ext cx="4164000" cy="4265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D24B339-4BEF-40F4-99BA-001E3E261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5327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4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1944000"/>
            <a:ext cx="4164001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50C9B3A-1DC8-4D31-931B-2B9DFA8D2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59989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80000" y="647700"/>
            <a:ext cx="4488000" cy="5886299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27018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6732001" cy="58863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388461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822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3913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BE0DF0F-9C1F-48B6-81C9-DE493CAF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EC3851D-A362-49B0-86B2-00F14E81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ynamic logo white" descr="{&quot;templafy&quot;:{&quot;id&quot;:&quot;935c3bca-fc73-4eff-88e3-c6664f228caf&quot;}}" title="Form.PLogoChoice.PLogoInsertionWhite">
            <a:extLst>
              <a:ext uri="{FF2B5EF4-FFF2-40B4-BE49-F238E27FC236}">
                <a16:creationId xmlns:a16="http://schemas.microsoft.com/office/drawing/2014/main" id="{6710F327-85FB-CF0C-0969-475E9A09AE20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563866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4164001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246641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7700"/>
            <a:ext cx="5286220" cy="1651119"/>
          </a:xfrm>
        </p:spPr>
        <p:txBody>
          <a:bodyPr anchor="t"/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06B890-E694-4CC8-A7C4-0101B94C3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2488123"/>
            <a:ext cx="5286375" cy="37136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32361E-9641-4D5F-B5F2-E5299AA8C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782" y="647700"/>
            <a:ext cx="5610217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6DAD-0E66-436A-9C98-8412698CB7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600" y="968516"/>
            <a:ext cx="4965401" cy="52414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50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4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03913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56264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5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6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36D757B-F40B-4569-BAF1-AA3404B9E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15960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4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6125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7C6-792B-4176-9081-325BCB6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BEDE0-B328-47ED-BFE3-B922ED5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E4FB-E10C-46B3-A75F-63982959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482657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5E2CB17F-7F37-4D9E-B75C-9007C872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74FE5657-0D9D-4DB3-826E-FF66EEDC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E7C79-1410-4D8B-926D-CF3179FE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35723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500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6055882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86D47D-AFD8-4DC6-BD55-10180E93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FADB92D4-4128-4A3B-A654-38C0F136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8E1CB220-B3D7-46B6-BFDD-6B22270F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" descr="{&quot;templafy&quot;:{&quot;id&quot;:&quot;616b7cc7-995c-4368-923b-120b56a745ac&quot;}}" title="Form.PLogoChoice.PLogoInsertion">
            <a:extLst>
              <a:ext uri="{FF2B5EF4-FFF2-40B4-BE49-F238E27FC236}">
                <a16:creationId xmlns:a16="http://schemas.microsoft.com/office/drawing/2014/main" id="{2CF51ADE-B2CC-B4D3-5513-A6A66C77DEB7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4" name="dynamic year 100" descr="{&quot;templafy&quot;:{&quot;id&quot;:&quot;6b85331b-3c1e-4183-90f5-1b0c40617904&quot;}}" title="Form.PLogoChoice.PLogoInsertion">
            <a:extLst>
              <a:ext uri="{FF2B5EF4-FFF2-40B4-BE49-F238E27FC236}">
                <a16:creationId xmlns:a16="http://schemas.microsoft.com/office/drawing/2014/main" id="{1E4501D4-80DD-6712-25F4-A6D515CAB8F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5927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TO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649875" y="2120400"/>
            <a:ext cx="8651288" cy="538934"/>
            <a:chOff x="648000" y="2120400"/>
            <a:chExt cx="8651287" cy="538934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1116140" y="2120400"/>
              <a:ext cx="4994426" cy="2628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120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21" name="Section Number"/>
            <p:cNvSpPr txBox="1">
              <a:spLocks/>
            </p:cNvSpPr>
            <p:nvPr userDrawn="1"/>
          </p:nvSpPr>
          <p:spPr>
            <a:xfrm>
              <a:off x="648000" y="2120400"/>
              <a:ext cx="379556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&lt;N&gt;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8662293" y="2120400"/>
              <a:ext cx="636994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en-US" sz="1200" dirty="0">
                  <a:solidFill>
                    <a:schemeClr val="tx1"/>
                  </a:solidFill>
                </a:rPr>
                <a:t>&lt;P&gt;</a:t>
              </a:r>
            </a:p>
          </p:txBody>
        </p:sp>
        <p:sp>
          <p:nvSpPr>
            <p:cNvPr id="24" name="Timeslot"/>
            <p:cNvSpPr txBox="1">
              <a:spLocks/>
            </p:cNvSpPr>
            <p:nvPr userDrawn="1"/>
          </p:nvSpPr>
          <p:spPr>
            <a:xfrm>
              <a:off x="1116140" y="2396534"/>
              <a:ext cx="1257061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&lt;TIMESLOT&gt;</a:t>
              </a:r>
            </a:p>
          </p:txBody>
        </p:sp>
        <p:sp>
          <p:nvSpPr>
            <p:cNvPr id="28" name="Responsible"/>
            <p:cNvSpPr txBox="1">
              <a:spLocks/>
            </p:cNvSpPr>
            <p:nvPr userDrawn="1"/>
          </p:nvSpPr>
          <p:spPr>
            <a:xfrm>
              <a:off x="3421771" y="2396534"/>
              <a:ext cx="1388067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&lt;RESPONSIBLE&gt;</a:t>
              </a:r>
            </a:p>
          </p:txBody>
        </p:sp>
        <p:sp>
          <p:nvSpPr>
            <p:cNvPr id="29" name="Duration"/>
            <p:cNvSpPr txBox="1">
              <a:spLocks/>
            </p:cNvSpPr>
            <p:nvPr userDrawn="1"/>
          </p:nvSpPr>
          <p:spPr>
            <a:xfrm>
              <a:off x="6204648" y="2396534"/>
              <a:ext cx="684723" cy="2628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en-US" sz="1000" dirty="0">
                  <a:solidFill>
                    <a:schemeClr val="tx1"/>
                  </a:solidFill>
                </a:rPr>
                <a:t>&lt;DURATION&gt;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649875" y="2886557"/>
            <a:ext cx="8651288" cy="538934"/>
            <a:chOff x="1797664" y="1308363"/>
            <a:chExt cx="8651288" cy="538934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2265804" y="1308363"/>
              <a:ext cx="4994427" cy="262800"/>
            </a:xfrm>
            <a:prstGeom prst="rect">
              <a:avLst/>
            </a:prstGeom>
            <a:grpFill/>
            <a:effectLst/>
          </p:spPr>
          <p:txBody>
            <a:bodyPr vert="horz" wrap="square" lIns="0" tIns="0" rIns="0" bIns="0" rtlCol="0" anchor="ctr">
              <a:normAutofit/>
            </a:bodyPr>
            <a:lstStyle/>
            <a:p>
              <a:pPr algn="l" defTabSz="9334267">
                <a:tabLst>
                  <a:tab pos="9512062" algn="l"/>
                </a:tabLst>
              </a:pPr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&lt;TEXT&gt;</a:t>
              </a:r>
            </a:p>
          </p:txBody>
        </p:sp>
        <p:sp>
          <p:nvSpPr>
            <p:cNvPr id="33" name="Section Number"/>
            <p:cNvSpPr txBox="1">
              <a:spLocks/>
            </p:cNvSpPr>
            <p:nvPr userDrawn="1"/>
          </p:nvSpPr>
          <p:spPr>
            <a:xfrm>
              <a:off x="1797664" y="1308363"/>
              <a:ext cx="379556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200" b="1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&lt;N&gt;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9811958" y="1308363"/>
              <a:ext cx="636994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r"/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&lt;P&gt;</a:t>
              </a:r>
            </a:p>
          </p:txBody>
        </p:sp>
        <p:sp>
          <p:nvSpPr>
            <p:cNvPr id="35" name="Timeslot"/>
            <p:cNvSpPr txBox="1">
              <a:spLocks/>
            </p:cNvSpPr>
            <p:nvPr userDrawn="1"/>
          </p:nvSpPr>
          <p:spPr>
            <a:xfrm>
              <a:off x="2265804" y="1584497"/>
              <a:ext cx="1257061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&lt;TIMESLOT&gt;</a:t>
              </a:r>
            </a:p>
          </p:txBody>
        </p:sp>
        <p:sp>
          <p:nvSpPr>
            <p:cNvPr id="36" name="Responsible"/>
            <p:cNvSpPr txBox="1">
              <a:spLocks/>
            </p:cNvSpPr>
            <p:nvPr userDrawn="1"/>
          </p:nvSpPr>
          <p:spPr>
            <a:xfrm>
              <a:off x="4571435" y="1584497"/>
              <a:ext cx="1388067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&lt;RESPONSIBLE&gt;</a:t>
              </a:r>
            </a:p>
          </p:txBody>
        </p:sp>
        <p:sp>
          <p:nvSpPr>
            <p:cNvPr id="37" name="Duration"/>
            <p:cNvSpPr txBox="1">
              <a:spLocks/>
            </p:cNvSpPr>
            <p:nvPr userDrawn="1"/>
          </p:nvSpPr>
          <p:spPr>
            <a:xfrm>
              <a:off x="7354312" y="1584497"/>
              <a:ext cx="684723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&lt;DURATION&gt;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649875" y="3652714"/>
            <a:ext cx="8651288" cy="538934"/>
            <a:chOff x="1797663" y="2081912"/>
            <a:chExt cx="8651287" cy="538934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265803" y="2081912"/>
              <a:ext cx="4994426" cy="262800"/>
            </a:xfrm>
            <a:prstGeom prst="rect">
              <a:avLst/>
            </a:prstGeom>
            <a:noFill/>
            <a:effectLst/>
          </p:spPr>
          <p:txBody>
            <a:bodyPr vert="horz" wrap="square" lIns="0" tIns="0" rIns="0" bIns="0" rtlCol="0" anchor="ctr">
              <a:normAutofit/>
            </a:bodyPr>
            <a:lstStyle/>
            <a:p>
              <a:pPr algn="l" defTabSz="9334267">
                <a:tabLst>
                  <a:tab pos="9512062" algn="l"/>
                </a:tabLst>
              </a:pPr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&lt;TEXT&gt;</a:t>
              </a:r>
            </a:p>
          </p:txBody>
        </p:sp>
        <p:sp>
          <p:nvSpPr>
            <p:cNvPr id="40" name="Section Number"/>
            <p:cNvSpPr txBox="1">
              <a:spLocks/>
            </p:cNvSpPr>
            <p:nvPr userDrawn="1"/>
          </p:nvSpPr>
          <p:spPr>
            <a:xfrm>
              <a:off x="1797663" y="2081912"/>
              <a:ext cx="379556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200" b="1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&lt;N&gt;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9811956" y="2081912"/>
              <a:ext cx="636994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r"/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&lt;P&gt;</a:t>
              </a:r>
            </a:p>
          </p:txBody>
        </p:sp>
        <p:sp>
          <p:nvSpPr>
            <p:cNvPr id="42" name="Timeslot"/>
            <p:cNvSpPr txBox="1">
              <a:spLocks/>
            </p:cNvSpPr>
            <p:nvPr userDrawn="1"/>
          </p:nvSpPr>
          <p:spPr>
            <a:xfrm>
              <a:off x="2265803" y="2358046"/>
              <a:ext cx="1257061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&lt;TIMESLOT&gt;</a:t>
              </a:r>
            </a:p>
          </p:txBody>
        </p:sp>
        <p:sp>
          <p:nvSpPr>
            <p:cNvPr id="43" name="Responsible"/>
            <p:cNvSpPr txBox="1">
              <a:spLocks/>
            </p:cNvSpPr>
            <p:nvPr userDrawn="1"/>
          </p:nvSpPr>
          <p:spPr>
            <a:xfrm>
              <a:off x="4571434" y="2358046"/>
              <a:ext cx="1388067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&lt;RESPONSIBLE&gt;</a:t>
              </a:r>
            </a:p>
          </p:txBody>
        </p:sp>
        <p:sp>
          <p:nvSpPr>
            <p:cNvPr id="44" name="Duration"/>
            <p:cNvSpPr txBox="1">
              <a:spLocks/>
            </p:cNvSpPr>
            <p:nvPr userDrawn="1"/>
          </p:nvSpPr>
          <p:spPr>
            <a:xfrm>
              <a:off x="7354310" y="2358046"/>
              <a:ext cx="684723" cy="262800"/>
            </a:xfrm>
            <a:prstGeom prst="rect">
              <a:avLst/>
            </a:prstGeom>
            <a:no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&lt;DURATION&gt;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649575" y="4474801"/>
            <a:ext cx="8651588" cy="538934"/>
            <a:chOff x="1797664" y="1967494"/>
            <a:chExt cx="8651588" cy="538934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265804" y="1967494"/>
              <a:ext cx="4994427" cy="262800"/>
            </a:xfrm>
            <a:prstGeom prst="rect">
              <a:avLst/>
            </a:prstGeom>
            <a:grpFill/>
            <a:effectLst/>
          </p:spPr>
          <p:txBody>
            <a:bodyPr vert="horz" wrap="square" lIns="0" tIns="0" rIns="0" bIns="0" rtlCol="0" anchor="ctr">
              <a:normAutofit/>
            </a:bodyPr>
            <a:lstStyle/>
            <a:p>
              <a:pPr algn="l" defTabSz="9334267">
                <a:tabLst>
                  <a:tab pos="9512062" algn="l"/>
                </a:tabLst>
              </a:pPr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&lt;TEXT&gt;</a:t>
              </a:r>
            </a:p>
          </p:txBody>
        </p:sp>
        <p:sp>
          <p:nvSpPr>
            <p:cNvPr id="47" name="Section Number"/>
            <p:cNvSpPr txBox="1">
              <a:spLocks/>
            </p:cNvSpPr>
            <p:nvPr userDrawn="1"/>
          </p:nvSpPr>
          <p:spPr>
            <a:xfrm>
              <a:off x="1797664" y="1967494"/>
              <a:ext cx="379556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200" b="1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&lt;N&gt;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9812258" y="1967494"/>
              <a:ext cx="636994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r"/>
              <a:r>
                <a:rPr lang="en-US" sz="12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&lt;P&gt;</a:t>
              </a:r>
            </a:p>
          </p:txBody>
        </p:sp>
        <p:sp>
          <p:nvSpPr>
            <p:cNvPr id="49" name="Timeslot"/>
            <p:cNvSpPr txBox="1">
              <a:spLocks/>
            </p:cNvSpPr>
            <p:nvPr userDrawn="1"/>
          </p:nvSpPr>
          <p:spPr>
            <a:xfrm>
              <a:off x="2265804" y="2243628"/>
              <a:ext cx="1257061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&lt;TIMESLOT&gt;</a:t>
              </a:r>
            </a:p>
          </p:txBody>
        </p:sp>
        <p:sp>
          <p:nvSpPr>
            <p:cNvPr id="50" name="Responsible"/>
            <p:cNvSpPr txBox="1">
              <a:spLocks/>
            </p:cNvSpPr>
            <p:nvPr userDrawn="1"/>
          </p:nvSpPr>
          <p:spPr>
            <a:xfrm>
              <a:off x="4571735" y="2243628"/>
              <a:ext cx="1388067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&lt;RESPONSIBLE&gt;</a:t>
              </a:r>
            </a:p>
          </p:txBody>
        </p:sp>
        <p:sp>
          <p:nvSpPr>
            <p:cNvPr id="51" name="Duration"/>
            <p:cNvSpPr txBox="1">
              <a:spLocks/>
            </p:cNvSpPr>
            <p:nvPr userDrawn="1"/>
          </p:nvSpPr>
          <p:spPr>
            <a:xfrm>
              <a:off x="7354611" y="2243628"/>
              <a:ext cx="684723" cy="262800"/>
            </a:xfrm>
            <a:prstGeom prst="rect">
              <a:avLst/>
            </a:prstGeom>
            <a:grpFill/>
            <a:effectLst/>
          </p:spPr>
          <p:txBody>
            <a:bodyPr vert="horz" wrap="none" lIns="0" tIns="0" rIns="0" bIns="0" rtlCol="0" anchor="ctr">
              <a:noAutofit/>
            </a:bodyPr>
            <a:lstStyle/>
            <a:p>
              <a:pPr algn="l"/>
              <a:r>
                <a:rPr lang="en-US" sz="1000" b="0" i="0" u="none" strike="noStrike" dirty="0">
                  <a:solidFill>
                    <a:schemeClr val="tx1"/>
                  </a:solidFill>
                  <a:latin typeface="Apis For Office" panose="020B0604020202020204" charset="0"/>
                </a:rPr>
                <a:t>&lt;DURATION&gt;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C69C51-152E-42EB-9E33-2953A61CF398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>
          <a:xfrm>
            <a:off x="648000" y="648000"/>
            <a:ext cx="6406850" cy="694663"/>
          </a:xfrm>
        </p:spPr>
        <p:txBody>
          <a:bodyPr anchor="t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AC6E4-F34E-C8E7-3EE6-EBAF68C864A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B7CAE-3673-9F2C-CEC3-DD3AC3C50C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B8224-9D13-0477-381E-9E06AE6FAE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9D40B05-6144-8FA9-C28C-8E4E3FE5B0F6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rgbClr val="FFFFFF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dynamic logo white" descr="{&quot;templafy&quot;:{&quot;id&quot;:&quot;3de865e7-5c28-4326-bc21-de47bdab0b56&quot;}}" title="Form.PLogoChoice.PLogoInsertionWhite">
            <a:extLst>
              <a:ext uri="{FF2B5EF4-FFF2-40B4-BE49-F238E27FC236}">
                <a16:creationId xmlns:a16="http://schemas.microsoft.com/office/drawing/2014/main" id="{1A6A96C2-0B73-E670-4F39-F1FDDA60D261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461082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C2A95-D6F3-C873-0C4F-968220225C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749301" y="3127375"/>
            <a:ext cx="10423524" cy="603250"/>
            <a:chOff x="1595205" y="1927239"/>
            <a:chExt cx="6143204" cy="603250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42645" y="1927239"/>
              <a:ext cx="5495764" cy="6032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400" b="1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95205" y="1927239"/>
              <a:ext cx="647442" cy="60325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749301" y="3127375"/>
            <a:ext cx="10423523" cy="603250"/>
            <a:chOff x="1595205" y="1927239"/>
            <a:chExt cx="6143204" cy="603250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242645" y="1927239"/>
              <a:ext cx="5495764" cy="6032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400" b="1" dirty="0">
                  <a:solidFill>
                    <a:schemeClr val="bg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95205" y="1927239"/>
              <a:ext cx="647442" cy="60325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400" b="1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DBF30-E737-9B72-7BCE-6AAF7DB68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C61A8-A907-429E-B74A-EFE0C718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B9F0A-4D38-6AC3-6ABD-0F8B4610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4AD194-DB6D-51A5-BDB1-27DCA11A0D92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ynamic logo white" descr="{&quot;templafy&quot;:{&quot;id&quot;:&quot;e630c0bc-be22-4502-80e2-4f2ca5a6f59c&quot;}}" title="Form.PLogoChoice.PLogoInsertionWhite">
            <a:extLst>
              <a:ext uri="{FF2B5EF4-FFF2-40B4-BE49-F238E27FC236}">
                <a16:creationId xmlns:a16="http://schemas.microsoft.com/office/drawing/2014/main" id="{4C8B24A5-6FA4-69B5-BF18-CC32917C434E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342951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97ADE-DB50-43D7-B6D7-6AA6A441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2254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3A6A0-AAC5-4762-99A3-8E67DE5B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718C-8117-4521-935E-A616BB5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82AC4B4-CADE-20C1-7FDB-8AAC5E43A4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428452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PICTURES</a:t>
            </a:r>
            <a:br>
              <a:rPr lang="en-US" sz="9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A76E542-DB9C-D84A-C66E-A0AE87C4FF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700" y="1434082"/>
            <a:ext cx="228036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US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</a:t>
            </a:r>
            <a:br>
              <a:rPr lang="en-US" sz="900" b="1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rgbClr val="001965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US" altLang="da-DK" sz="90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F7E2418-BDC7-BE7A-66D4-F96CC03BA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7579" y="3143286"/>
            <a:ext cx="257143" cy="285714"/>
          </a:xfrm>
          <a:prstGeom prst="rect">
            <a:avLst/>
          </a:prstGeom>
        </p:spPr>
      </p:pic>
      <p:pic>
        <p:nvPicPr>
          <p:cNvPr id="8" name="Picture 29">
            <a:extLst>
              <a:ext uri="{FF2B5EF4-FFF2-40B4-BE49-F238E27FC236}">
                <a16:creationId xmlns:a16="http://schemas.microsoft.com/office/drawing/2014/main" id="{12752743-2485-3862-B5EC-789D88B1C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8120" y="2420103"/>
            <a:ext cx="457143" cy="257143"/>
          </a:xfrm>
          <a:prstGeom prst="rect">
            <a:avLst/>
          </a:prstGeom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0E9AB818-AB04-348D-8000-48224FE3F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901" t="45142" r="62601" b="9046"/>
          <a:stretch/>
        </p:blipFill>
        <p:spPr>
          <a:xfrm>
            <a:off x="7254412" y="2939262"/>
            <a:ext cx="341204" cy="321707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92365D11-E7F8-7109-B971-EED59FB60B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4001" y="4133838"/>
            <a:ext cx="328881" cy="505501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FB15E05D-9E3B-A123-4428-C4E65ACB7E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74001" y="5461991"/>
            <a:ext cx="538465" cy="172841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BD89D20E-1919-3687-114A-C7E9F348C9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10433" y="3749002"/>
            <a:ext cx="313788" cy="543900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DAFE49F7-8BE5-96E8-15D6-5BCD09854B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428452"/>
            <a:ext cx="235824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Insert predefined slides and elements. Click the blue </a:t>
            </a:r>
            <a:r>
              <a:rPr kumimoji="0" lang="en-US" altLang="da-DK" sz="900" b="1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Templafy 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button and choose </a:t>
            </a:r>
            <a:r>
              <a:rPr kumimoji="0" lang="en-US" altLang="da-DK" sz="900" b="1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Slides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altLang="da-DK" sz="900" b="1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Slide elements 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in the Templafy pane on the right side of the screen.</a:t>
            </a:r>
            <a:br>
              <a:rPr kumimoji="0" lang="en-US" altLang="da-DK" sz="16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endParaRPr lang="en-US" sz="1600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HEADER </a:t>
            </a: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GRIDLINES</a:t>
            </a:r>
            <a:endParaRPr lang="en-US" sz="1600" b="1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Fast overskrift">
            <a:extLst>
              <a:ext uri="{FF2B5EF4-FFF2-40B4-BE49-F238E27FC236}">
                <a16:creationId xmlns:a16="http://schemas.microsoft.com/office/drawing/2014/main" id="{8E33FDE5-8E17-7F8D-BC99-486DA774F52E}"/>
              </a:ext>
            </a:extLst>
          </p:cNvPr>
          <p:cNvSpPr txBox="1"/>
          <p:nvPr userDrawn="1"/>
        </p:nvSpPr>
        <p:spPr>
          <a:xfrm>
            <a:off x="647700" y="448713"/>
            <a:ext cx="1100137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rgbClr val="001965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892759-C4B6-4BDD-8735-886F2E05EE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74000" y="4897450"/>
            <a:ext cx="475428" cy="176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740165-4EB8-F65C-8E17-DF7AB9E572E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r="6029" b="2593"/>
          <a:stretch/>
        </p:blipFill>
        <p:spPr>
          <a:xfrm>
            <a:off x="7183300" y="1664025"/>
            <a:ext cx="1046300" cy="5191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B219DD-4D39-78A1-267E-BE359226E01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r="69458" b="2593"/>
          <a:stretch/>
        </p:blipFill>
        <p:spPr>
          <a:xfrm>
            <a:off x="7183300" y="5730260"/>
            <a:ext cx="340068" cy="5191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B48F98-737E-2B07-5676-868E5F9E8A4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r="69458" b="2593"/>
          <a:stretch/>
        </p:blipFill>
        <p:spPr>
          <a:xfrm>
            <a:off x="11021150" y="1980243"/>
            <a:ext cx="340068" cy="519148"/>
          </a:xfrm>
          <a:prstGeom prst="rect">
            <a:avLst/>
          </a:prstGeom>
        </p:spPr>
      </p:pic>
      <p:sp>
        <p:nvSpPr>
          <p:cNvPr id="19" name="Text Box 4">
            <a:extLst>
              <a:ext uri="{FF2B5EF4-FFF2-40B4-BE49-F238E27FC236}">
                <a16:creationId xmlns:a16="http://schemas.microsoft.com/office/drawing/2014/main" id="{53B1BADF-59C2-569F-DD8D-299311735F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4659" y="5461991"/>
            <a:ext cx="235824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TEMPLATES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Click the blue </a:t>
            </a:r>
            <a:r>
              <a:rPr lang="en-US" altLang="da-DK" sz="900" b="1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rgbClr val="001965"/>
                </a:solidFill>
                <a:latin typeface="+mn-lt"/>
                <a:cs typeface="Arial" panose="020B0604020202020204" pitchFamily="34" charset="0"/>
              </a:rPr>
              <a:t>button and click on ‘Find template’ in the bottom of the Templafy pane on the right side of the screen</a:t>
            </a:r>
            <a:r>
              <a:rPr kumimoji="0" lang="en-US" altLang="da-DK" sz="900" b="0" i="0" u="none" strike="noStrike" kern="1200" cap="none" spc="0" normalizeH="0" baseline="0" noProof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rPr>
              <a:t>.</a:t>
            </a:r>
            <a:endParaRPr lang="en-US" altLang="da-DK" sz="900" b="1" noProof="1">
              <a:solidFill>
                <a:srgbClr val="001965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US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 dirty="0">
                <a:solidFill>
                  <a:schemeClr val="bg1"/>
                </a:solidFill>
              </a:rPr>
            </a:br>
            <a:br>
              <a:rPr lang="en-US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 dirty="0">
                <a:solidFill>
                  <a:schemeClr val="bg1"/>
                </a:solidFill>
              </a:rPr>
              <a:t>Do not use </a:t>
            </a:r>
            <a:endParaRPr lang="en-US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E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GB" noProof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7998" y="6210000"/>
            <a:ext cx="10895999" cy="324000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962643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FBAE40"/>
          </p15:clr>
        </p15:guide>
        <p15:guide id="2" orient="horz" pos="3657">
          <p15:clr>
            <a:srgbClr val="FBAE40"/>
          </p15:clr>
        </p15:guide>
        <p15:guide id="3" pos="415">
          <p15:clr>
            <a:srgbClr val="FBAE40"/>
          </p15:clr>
        </p15:guide>
        <p15:guide id="4" pos="726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to add title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3868-681F-4496-A877-829CD64D7B3F}" type="datetime3">
              <a:rPr lang="en-GB" smtClean="0"/>
              <a:pPr/>
              <a:t>3 February, 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Novo Nordisk company presentation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FCB21B2-BF11-4BB1-B721-7AECC823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798" y="6209999"/>
            <a:ext cx="5016617" cy="501193"/>
          </a:xfrm>
        </p:spPr>
        <p:txBody>
          <a:bodyPr anchor="b"/>
          <a:lstStyle>
            <a:lvl1pPr marL="0" indent="0">
              <a:buNone/>
              <a:defRPr sz="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3350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6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6000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065F747-4561-4901-98B7-BF523316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71C597D-634C-4C0B-95AD-0C969D58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" descr="{&quot;templafy&quot;:{&quot;id&quot;:&quot;3ea564a4-4f61-4b15-a442-0fdf802c5a05&quot;}}" title="Form.PLogoChoice.PLogoInsertion">
            <a:extLst>
              <a:ext uri="{FF2B5EF4-FFF2-40B4-BE49-F238E27FC236}">
                <a16:creationId xmlns:a16="http://schemas.microsoft.com/office/drawing/2014/main" id="{519FA106-F411-F9C9-D449-308F55049C8F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4" name="dynamic year 100" descr="{&quot;templafy&quot;:{&quot;id&quot;:&quot;338c16ac-f273-427c-872a-10119817d4de&quot;}}" title="Form.PLogoChoice.PLogoInsertion">
            <a:extLst>
              <a:ext uri="{FF2B5EF4-FFF2-40B4-BE49-F238E27FC236}">
                <a16:creationId xmlns:a16="http://schemas.microsoft.com/office/drawing/2014/main" id="{6031507D-6644-A3B6-BBED-4B812C95A40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5" y="2819981"/>
            <a:ext cx="416212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BBEEFE-FD1C-41BE-8701-C445D2EB12C0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dynamic logo white" descr="{&quot;templafy&quot;:{&quot;id&quot;:&quot;9095cbf0-082f-4746-b200-ed57b99a8594&quot;}}" title="Form.PLogoChoice.PLogoInsertionWhite">
            <a:extLst>
              <a:ext uri="{FF2B5EF4-FFF2-40B4-BE49-F238E27FC236}">
                <a16:creationId xmlns:a16="http://schemas.microsoft.com/office/drawing/2014/main" id="{6ED7F931-BA7C-4B68-C51D-0E73BD0BBFC9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B77215-63F5-457D-BB11-70300B8118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ynamic logo" descr="{&quot;templafy&quot;:{&quot;id&quot;:&quot;0cebd948-a399-45eb-befa-ef9360899b0a&quot;}}" title="Form.PLogoChoice.PLogoInsertion">
            <a:extLst>
              <a:ext uri="{FF2B5EF4-FFF2-40B4-BE49-F238E27FC236}">
                <a16:creationId xmlns:a16="http://schemas.microsoft.com/office/drawing/2014/main" id="{3812ECF8-B6AF-45BC-FBA9-ACA31DD77C6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5" name="dynamic year 100" descr="{&quot;templafy&quot;:{&quot;id&quot;:&quot;168bd182-9ef5-4e3d-b512-1d83c5fd765c&quot;}}" hidden="1" title="Form.PLogoChoice.PLogoInsertion">
            <a:extLst>
              <a:ext uri="{FF2B5EF4-FFF2-40B4-BE49-F238E27FC236}">
                <a16:creationId xmlns:a16="http://schemas.microsoft.com/office/drawing/2014/main" id="{97129AA5-5F6C-4D56-9FE7-7F7D411655B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09800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ed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AD94F7-3470-4EDF-8360-C604BB358116}" type="datetime3">
              <a:rPr lang="en-US" smtClean="0"/>
              <a:t>3 February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5" name="dynamic year 100" descr="{&quot;templafy&quot;:{&quot;id&quot;:&quot;73490c22-471e-4781-8099-e9f104573d1e&quot;}}" title="Form.PLogoChoice.PLogoInsertion">
            <a:extLst>
              <a:ext uri="{FF2B5EF4-FFF2-40B4-BE49-F238E27FC236}">
                <a16:creationId xmlns:a16="http://schemas.microsoft.com/office/drawing/2014/main" id="{289874BE-970D-D4C8-9E09-95F2102C6FC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dynamic logo" descr="{&quot;templafy&quot;:{&quot;id&quot;:&quot;9360158a-1bc5-44d8-a59c-69a388491025&quot;}}" title="Form.PLogoChoice.PLogoInsertion">
            <a:extLst>
              <a:ext uri="{FF2B5EF4-FFF2-40B4-BE49-F238E27FC236}">
                <a16:creationId xmlns:a16="http://schemas.microsoft.com/office/drawing/2014/main" id="{E9B6A2DE-5699-838D-85ED-F231108A9E4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77120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7999" y="648000"/>
            <a:ext cx="1920001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09.00-09.30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 bwMode="gray"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dynamic logo" descr="{&quot;templafy&quot;:{&quot;id&quot;:&quot;98423539-b889-4388-ad1d-8ae44c340da7&quot;}}" title="Form.PLogoChoice.PLogoInsertion">
            <a:extLst>
              <a:ext uri="{FF2B5EF4-FFF2-40B4-BE49-F238E27FC236}">
                <a16:creationId xmlns:a16="http://schemas.microsoft.com/office/drawing/2014/main" id="{DBA87621-FA2E-E421-4CC1-24DDCD64E24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  <p:sp>
        <p:nvSpPr>
          <p:cNvPr id="4" name="dynamic year 100" descr="{&quot;templafy&quot;:{&quot;id&quot;:&quot;194304f5-a506-44bf-af87-2a6a96f3de78&quot;}}" title="Form.PLogoChoice.PLogoInsertion">
            <a:extLst>
              <a:ext uri="{FF2B5EF4-FFF2-40B4-BE49-F238E27FC236}">
                <a16:creationId xmlns:a16="http://schemas.microsoft.com/office/drawing/2014/main" id="{51093488-6AB7-37A0-89EA-AB79F453A22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68408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5562000"/>
          </a:xfrm>
        </p:spPr>
        <p:txBody>
          <a:bodyPr anchor="ctr"/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02F927-C35A-415E-909F-7517AD1B0FFA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dynamic logo white" descr="{&quot;templafy&quot;:{&quot;id&quot;:&quot;25308362-ecc5-4fe8-9cdf-fe6f17d05e14&quot;}}" title="Form.PLogoChoice.PLogoInsertionWhite">
            <a:extLst>
              <a:ext uri="{FF2B5EF4-FFF2-40B4-BE49-F238E27FC236}">
                <a16:creationId xmlns:a16="http://schemas.microsoft.com/office/drawing/2014/main" id="{87CB8881-FDC3-C4D2-8ABE-C8D9F50F5E7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tags" Target="../tags/tag81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63" Type="http://schemas.openxmlformats.org/officeDocument/2006/relationships/tags" Target="../tags/tag27.xml"/><Relationship Id="rId68" Type="http://schemas.openxmlformats.org/officeDocument/2006/relationships/tags" Target="../tags/tag32.xml"/><Relationship Id="rId84" Type="http://schemas.openxmlformats.org/officeDocument/2006/relationships/tags" Target="../tags/tag48.xml"/><Relationship Id="rId89" Type="http://schemas.openxmlformats.org/officeDocument/2006/relationships/tags" Target="../tags/tag53.xml"/><Relationship Id="rId112" Type="http://schemas.openxmlformats.org/officeDocument/2006/relationships/tags" Target="../tags/tag76.xml"/><Relationship Id="rId16" Type="http://schemas.openxmlformats.org/officeDocument/2006/relationships/slideLayout" Target="../slideLayouts/slideLayout16.xml"/><Relationship Id="rId107" Type="http://schemas.openxmlformats.org/officeDocument/2006/relationships/tags" Target="../tags/tag71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53" Type="http://schemas.openxmlformats.org/officeDocument/2006/relationships/tags" Target="../tags/tag17.xml"/><Relationship Id="rId58" Type="http://schemas.openxmlformats.org/officeDocument/2006/relationships/tags" Target="../tags/tag22.xml"/><Relationship Id="rId74" Type="http://schemas.openxmlformats.org/officeDocument/2006/relationships/tags" Target="../tags/tag38.xml"/><Relationship Id="rId79" Type="http://schemas.openxmlformats.org/officeDocument/2006/relationships/tags" Target="../tags/tag43.xml"/><Relationship Id="rId102" Type="http://schemas.openxmlformats.org/officeDocument/2006/relationships/tags" Target="../tags/tag66.xml"/><Relationship Id="rId123" Type="http://schemas.openxmlformats.org/officeDocument/2006/relationships/tags" Target="../tags/tag87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5.xml"/><Relationship Id="rId82" Type="http://schemas.openxmlformats.org/officeDocument/2006/relationships/tags" Target="../tags/tag46.xml"/><Relationship Id="rId90" Type="http://schemas.openxmlformats.org/officeDocument/2006/relationships/tags" Target="../tags/tag54.xml"/><Relationship Id="rId95" Type="http://schemas.openxmlformats.org/officeDocument/2006/relationships/tags" Target="../tags/tag59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56" Type="http://schemas.openxmlformats.org/officeDocument/2006/relationships/tags" Target="../tags/tag20.xml"/><Relationship Id="rId64" Type="http://schemas.openxmlformats.org/officeDocument/2006/relationships/tags" Target="../tags/tag28.xml"/><Relationship Id="rId69" Type="http://schemas.openxmlformats.org/officeDocument/2006/relationships/tags" Target="../tags/tag33.xml"/><Relationship Id="rId77" Type="http://schemas.openxmlformats.org/officeDocument/2006/relationships/tags" Target="../tags/tag41.xml"/><Relationship Id="rId100" Type="http://schemas.openxmlformats.org/officeDocument/2006/relationships/tags" Target="../tags/tag64.xml"/><Relationship Id="rId105" Type="http://schemas.openxmlformats.org/officeDocument/2006/relationships/tags" Target="../tags/tag69.xml"/><Relationship Id="rId113" Type="http://schemas.openxmlformats.org/officeDocument/2006/relationships/tags" Target="../tags/tag77.xml"/><Relationship Id="rId118" Type="http://schemas.openxmlformats.org/officeDocument/2006/relationships/tags" Target="../tags/tag82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5.xml"/><Relationship Id="rId72" Type="http://schemas.openxmlformats.org/officeDocument/2006/relationships/tags" Target="../tags/tag36.xml"/><Relationship Id="rId80" Type="http://schemas.openxmlformats.org/officeDocument/2006/relationships/tags" Target="../tags/tag44.xml"/><Relationship Id="rId85" Type="http://schemas.openxmlformats.org/officeDocument/2006/relationships/tags" Target="../tags/tag49.xml"/><Relationship Id="rId93" Type="http://schemas.openxmlformats.org/officeDocument/2006/relationships/tags" Target="../tags/tag57.xml"/><Relationship Id="rId98" Type="http://schemas.openxmlformats.org/officeDocument/2006/relationships/tags" Target="../tags/tag62.xml"/><Relationship Id="rId121" Type="http://schemas.openxmlformats.org/officeDocument/2006/relationships/tags" Target="../tags/tag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59" Type="http://schemas.openxmlformats.org/officeDocument/2006/relationships/tags" Target="../tags/tag23.xml"/><Relationship Id="rId67" Type="http://schemas.openxmlformats.org/officeDocument/2006/relationships/tags" Target="../tags/tag31.xml"/><Relationship Id="rId103" Type="http://schemas.openxmlformats.org/officeDocument/2006/relationships/tags" Target="../tags/tag67.xml"/><Relationship Id="rId108" Type="http://schemas.openxmlformats.org/officeDocument/2006/relationships/tags" Target="../tags/tag72.xml"/><Relationship Id="rId116" Type="http://schemas.openxmlformats.org/officeDocument/2006/relationships/tags" Target="../tags/tag80.xml"/><Relationship Id="rId124" Type="http://schemas.openxmlformats.org/officeDocument/2006/relationships/tags" Target="../tags/tag88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54" Type="http://schemas.openxmlformats.org/officeDocument/2006/relationships/tags" Target="../tags/tag18.xml"/><Relationship Id="rId62" Type="http://schemas.openxmlformats.org/officeDocument/2006/relationships/tags" Target="../tags/tag26.xml"/><Relationship Id="rId70" Type="http://schemas.openxmlformats.org/officeDocument/2006/relationships/tags" Target="../tags/tag34.xml"/><Relationship Id="rId75" Type="http://schemas.openxmlformats.org/officeDocument/2006/relationships/tags" Target="../tags/tag39.xml"/><Relationship Id="rId83" Type="http://schemas.openxmlformats.org/officeDocument/2006/relationships/tags" Target="../tags/tag47.xml"/><Relationship Id="rId88" Type="http://schemas.openxmlformats.org/officeDocument/2006/relationships/tags" Target="../tags/tag52.xml"/><Relationship Id="rId91" Type="http://schemas.openxmlformats.org/officeDocument/2006/relationships/tags" Target="../tags/tag55.xml"/><Relationship Id="rId96" Type="http://schemas.openxmlformats.org/officeDocument/2006/relationships/tags" Target="../tags/tag60.xml"/><Relationship Id="rId111" Type="http://schemas.openxmlformats.org/officeDocument/2006/relationships/tags" Target="../tags/tag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57" Type="http://schemas.openxmlformats.org/officeDocument/2006/relationships/tags" Target="../tags/tag21.xml"/><Relationship Id="rId106" Type="http://schemas.openxmlformats.org/officeDocument/2006/relationships/tags" Target="../tags/tag70.xml"/><Relationship Id="rId114" Type="http://schemas.openxmlformats.org/officeDocument/2006/relationships/tags" Target="../tags/tag78.xml"/><Relationship Id="rId119" Type="http://schemas.openxmlformats.org/officeDocument/2006/relationships/tags" Target="../tags/tag8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52" Type="http://schemas.openxmlformats.org/officeDocument/2006/relationships/tags" Target="../tags/tag16.xml"/><Relationship Id="rId60" Type="http://schemas.openxmlformats.org/officeDocument/2006/relationships/tags" Target="../tags/tag24.xml"/><Relationship Id="rId65" Type="http://schemas.openxmlformats.org/officeDocument/2006/relationships/tags" Target="../tags/tag29.xml"/><Relationship Id="rId73" Type="http://schemas.openxmlformats.org/officeDocument/2006/relationships/tags" Target="../tags/tag37.xml"/><Relationship Id="rId78" Type="http://schemas.openxmlformats.org/officeDocument/2006/relationships/tags" Target="../tags/tag42.xml"/><Relationship Id="rId81" Type="http://schemas.openxmlformats.org/officeDocument/2006/relationships/tags" Target="../tags/tag45.xml"/><Relationship Id="rId86" Type="http://schemas.openxmlformats.org/officeDocument/2006/relationships/tags" Target="../tags/tag50.xml"/><Relationship Id="rId94" Type="http://schemas.openxmlformats.org/officeDocument/2006/relationships/tags" Target="../tags/tag58.xml"/><Relationship Id="rId99" Type="http://schemas.openxmlformats.org/officeDocument/2006/relationships/tags" Target="../tags/tag63.xml"/><Relationship Id="rId101" Type="http://schemas.openxmlformats.org/officeDocument/2006/relationships/tags" Target="../tags/tag65.xml"/><Relationship Id="rId122" Type="http://schemas.openxmlformats.org/officeDocument/2006/relationships/tags" Target="../tags/tag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3.xml"/><Relationship Id="rId109" Type="http://schemas.openxmlformats.org/officeDocument/2006/relationships/tags" Target="../tags/tag73.xml"/><Relationship Id="rId34" Type="http://schemas.openxmlformats.org/officeDocument/2006/relationships/slideLayout" Target="../slideLayouts/slideLayout34.xml"/><Relationship Id="rId50" Type="http://schemas.openxmlformats.org/officeDocument/2006/relationships/tags" Target="../tags/tag14.xml"/><Relationship Id="rId55" Type="http://schemas.openxmlformats.org/officeDocument/2006/relationships/tags" Target="../tags/tag19.xml"/><Relationship Id="rId76" Type="http://schemas.openxmlformats.org/officeDocument/2006/relationships/tags" Target="../tags/tag40.xml"/><Relationship Id="rId97" Type="http://schemas.openxmlformats.org/officeDocument/2006/relationships/tags" Target="../tags/tag61.xml"/><Relationship Id="rId104" Type="http://schemas.openxmlformats.org/officeDocument/2006/relationships/tags" Target="../tags/tag68.xml"/><Relationship Id="rId120" Type="http://schemas.openxmlformats.org/officeDocument/2006/relationships/tags" Target="../tags/tag84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35.xml"/><Relationship Id="rId92" Type="http://schemas.openxmlformats.org/officeDocument/2006/relationships/tags" Target="../tags/tag56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66" Type="http://schemas.openxmlformats.org/officeDocument/2006/relationships/tags" Target="../tags/tag30.xml"/><Relationship Id="rId87" Type="http://schemas.openxmlformats.org/officeDocument/2006/relationships/tags" Target="../tags/tag51.xml"/><Relationship Id="rId110" Type="http://schemas.openxmlformats.org/officeDocument/2006/relationships/tags" Target="../tags/tag74.xml"/><Relationship Id="rId115" Type="http://schemas.openxmlformats.org/officeDocument/2006/relationships/tags" Target="../tags/tag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4, Header</a:t>
            </a:r>
          </a:p>
          <a:p>
            <a:pPr lvl="4"/>
            <a:r>
              <a:rPr lang="en-US" noProof="0" dirty="0"/>
              <a:t>Level 5, Body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7, Small Header</a:t>
            </a:r>
          </a:p>
          <a:p>
            <a:pPr lvl="7"/>
            <a:r>
              <a:rPr lang="en-US" noProof="0" dirty="0"/>
              <a:t>Level 8, Small Body</a:t>
            </a:r>
          </a:p>
          <a:p>
            <a:pPr lvl="8"/>
            <a:r>
              <a:rPr lang="en-US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0"/>
            <a:ext cx="324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tx2"/>
                </a:solidFill>
              </a:rPr>
              <a:t>Novo Nordisk</a:t>
            </a:r>
            <a:r>
              <a:rPr lang="en-US" sz="700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3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4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7" name="dynamic logo" descr="{&quot;templafy&quot;:{&quot;id&quot;:&quot;8054b289-8630-42e9-b917-8068747765f2&quot;}}" title="Form.PLogoChoice.PLogoInsertion">
            <a:extLst>
              <a:ext uri="{FF2B5EF4-FFF2-40B4-BE49-F238E27FC236}">
                <a16:creationId xmlns:a16="http://schemas.microsoft.com/office/drawing/2014/main" id="{AB8085D7-A93F-4552-0ECF-15ED05B26B3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92" r:id="rId2"/>
    <p:sldLayoutId id="2147483796" r:id="rId3"/>
    <p:sldLayoutId id="2147483730" r:id="rId4"/>
    <p:sldLayoutId id="2147483737" r:id="rId5"/>
    <p:sldLayoutId id="2147483801" r:id="rId6"/>
    <p:sldLayoutId id="2147483806" r:id="rId7"/>
    <p:sldLayoutId id="2147483765" r:id="rId8"/>
    <p:sldLayoutId id="2147483731" r:id="rId9"/>
    <p:sldLayoutId id="2147483766" r:id="rId10"/>
    <p:sldLayoutId id="2147483802" r:id="rId11"/>
    <p:sldLayoutId id="2147483804" r:id="rId12"/>
    <p:sldLayoutId id="2147483797" r:id="rId13"/>
    <p:sldLayoutId id="2147483732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90" r:id="rId21"/>
    <p:sldLayoutId id="2147483793" r:id="rId22"/>
    <p:sldLayoutId id="2147483798" r:id="rId23"/>
    <p:sldLayoutId id="2147483794" r:id="rId24"/>
    <p:sldLayoutId id="2147483795" r:id="rId25"/>
    <p:sldLayoutId id="2147483743" r:id="rId26"/>
    <p:sldLayoutId id="2147483744" r:id="rId27"/>
    <p:sldLayoutId id="2147483803" r:id="rId28"/>
    <p:sldLayoutId id="2147483805" r:id="rId29"/>
    <p:sldLayoutId id="2147483807" r:id="rId30"/>
    <p:sldLayoutId id="2147483808" r:id="rId31"/>
    <p:sldLayoutId id="2147483762" r:id="rId32"/>
    <p:sldLayoutId id="2147483751" r:id="rId33"/>
    <p:sldLayoutId id="2147483809" r:id="rId34"/>
    <p:sldLayoutId id="2147483811" r:id="rId3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A4A3A4"/>
          </p15:clr>
        </p15:guide>
        <p15:guide id="2" pos="1617" userDrawn="1">
          <p15:clr>
            <a:srgbClr val="A4A3A4"/>
          </p15:clr>
        </p15:guide>
        <p15:guide id="5" pos="3031" userDrawn="1">
          <p15:clr>
            <a:srgbClr val="A4A3A4"/>
          </p15:clr>
        </p15:guide>
        <p15:guide id="6" pos="3235" userDrawn="1">
          <p15:clr>
            <a:srgbClr val="A4A3A4"/>
          </p15:clr>
        </p15:guide>
        <p15:guide id="7" orient="horz" pos="3911" userDrawn="1">
          <p15:clr>
            <a:srgbClr val="A4A3A4"/>
          </p15:clr>
        </p15:guide>
        <p15:guide id="8" orient="horz" pos="4115" userDrawn="1">
          <p15:clr>
            <a:srgbClr val="A4A3A4"/>
          </p15:clr>
        </p15:guide>
        <p15:guide id="9" pos="6063" userDrawn="1">
          <p15:clr>
            <a:srgbClr val="A4A3A4"/>
          </p15:clr>
        </p15:guide>
        <p15:guide id="10" pos="7272" userDrawn="1">
          <p15:clr>
            <a:srgbClr val="A4A3A4"/>
          </p15:clr>
        </p15:guide>
        <p15:guide id="12" pos="4444" userDrawn="1">
          <p15:clr>
            <a:srgbClr val="A4A3A4"/>
          </p15:clr>
        </p15:guide>
        <p15:guide id="13" pos="4648" userDrawn="1">
          <p15:clr>
            <a:srgbClr val="A4A3A4"/>
          </p15:clr>
        </p15:guide>
        <p15:guide id="14" orient="horz" pos="204" userDrawn="1">
          <p15:clr>
            <a:srgbClr val="A4A3A4"/>
          </p15:clr>
        </p15:guide>
        <p15:guide id="15" orient="horz" pos="408" userDrawn="1">
          <p15:clr>
            <a:srgbClr val="A4A3A4"/>
          </p15:clr>
        </p15:guide>
        <p15:guide id="16" pos="1821" userDrawn="1">
          <p15:clr>
            <a:srgbClr val="A4A3A4"/>
          </p15:clr>
        </p15:guide>
        <p15:guide id="18" pos="5859" userDrawn="1">
          <p15:clr>
            <a:srgbClr val="A4A3A4"/>
          </p15:clr>
        </p15:guide>
        <p15:guide id="20" pos="7476" userDrawn="1">
          <p15:clr>
            <a:srgbClr val="A4A3A4"/>
          </p15:clr>
        </p15:guide>
        <p15:guide id="21" pos="20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svg"/><Relationship Id="rId18" Type="http://schemas.openxmlformats.org/officeDocument/2006/relationships/image" Target="../media/image25.svg"/><Relationship Id="rId3" Type="http://schemas.openxmlformats.org/officeDocument/2006/relationships/image" Target="../media/image11.png"/><Relationship Id="rId21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24" Type="http://schemas.openxmlformats.org/officeDocument/2006/relationships/image" Target="../media/image30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23" Type="http://schemas.openxmlformats.org/officeDocument/2006/relationships/image" Target="../media/image29.sv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hyperlink" Target="https://clinicaltrials.gov/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8.pn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chart" Target="../charts/chart9.xml"/><Relationship Id="rId10" Type="http://schemas.openxmlformats.org/officeDocument/2006/relationships/image" Target="../media/image54.png"/><Relationship Id="rId4" Type="http://schemas.openxmlformats.org/officeDocument/2006/relationships/image" Target="../media/image49.svg"/><Relationship Id="rId9" Type="http://schemas.openxmlformats.org/officeDocument/2006/relationships/image" Target="../media/image53.svg"/><Relationship Id="rId1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chart" Target="../charts/chart1.xml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12" Type="http://schemas.openxmlformats.org/officeDocument/2006/relationships/image" Target="../media/image3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11" Type="http://schemas.openxmlformats.org/officeDocument/2006/relationships/image" Target="../media/image33.png"/><Relationship Id="rId5" Type="http://schemas.openxmlformats.org/officeDocument/2006/relationships/image" Target="../media/image38.svg"/><Relationship Id="rId10" Type="http://schemas.openxmlformats.org/officeDocument/2006/relationships/chart" Target="../charts/chart2.xml"/><Relationship Id="rId4" Type="http://schemas.openxmlformats.org/officeDocument/2006/relationships/image" Target="../media/image37.png"/><Relationship Id="rId9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0.svg"/><Relationship Id="rId7" Type="http://schemas.openxmlformats.org/officeDocument/2006/relationships/image" Target="../media/image38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10" Type="http://schemas.openxmlformats.org/officeDocument/2006/relationships/chart" Target="../charts/chart3.xml"/><Relationship Id="rId4" Type="http://schemas.openxmlformats.org/officeDocument/2006/relationships/image" Target="../media/image35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34.sv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svg"/><Relationship Id="rId11" Type="http://schemas.openxmlformats.org/officeDocument/2006/relationships/image" Target="../media/image33.png"/><Relationship Id="rId5" Type="http://schemas.openxmlformats.org/officeDocument/2006/relationships/image" Target="../media/image35.png"/><Relationship Id="rId10" Type="http://schemas.openxmlformats.org/officeDocument/2006/relationships/image" Target="../media/image44.svg"/><Relationship Id="rId4" Type="http://schemas.openxmlformats.org/officeDocument/2006/relationships/image" Target="../media/image32.sv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chart" Target="../charts/chart5.xml"/><Relationship Id="rId3" Type="http://schemas.openxmlformats.org/officeDocument/2006/relationships/image" Target="../media/image43.png"/><Relationship Id="rId7" Type="http://schemas.openxmlformats.org/officeDocument/2006/relationships/image" Target="../media/image41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svg"/><Relationship Id="rId11" Type="http://schemas.openxmlformats.org/officeDocument/2006/relationships/image" Target="../media/image33.png"/><Relationship Id="rId5" Type="http://schemas.openxmlformats.org/officeDocument/2006/relationships/image" Target="../media/image35.png"/><Relationship Id="rId10" Type="http://schemas.openxmlformats.org/officeDocument/2006/relationships/image" Target="../media/image38.svg"/><Relationship Id="rId4" Type="http://schemas.openxmlformats.org/officeDocument/2006/relationships/image" Target="../media/image44.sv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43.png"/><Relationship Id="rId7" Type="http://schemas.openxmlformats.org/officeDocument/2006/relationships/image" Target="../media/image35.png"/><Relationship Id="rId12" Type="http://schemas.openxmlformats.org/officeDocument/2006/relationships/image" Target="../media/image34.sv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7.svg"/><Relationship Id="rId11" Type="http://schemas.openxmlformats.org/officeDocument/2006/relationships/image" Target="../media/image33.png"/><Relationship Id="rId5" Type="http://schemas.openxmlformats.org/officeDocument/2006/relationships/image" Target="../media/image46.png"/><Relationship Id="rId10" Type="http://schemas.openxmlformats.org/officeDocument/2006/relationships/image" Target="../media/image38.svg"/><Relationship Id="rId4" Type="http://schemas.openxmlformats.org/officeDocument/2006/relationships/image" Target="../media/image44.sv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Rectangle 479">
            <a:extLst>
              <a:ext uri="{FF2B5EF4-FFF2-40B4-BE49-F238E27FC236}">
                <a16:creationId xmlns:a16="http://schemas.microsoft.com/office/drawing/2014/main" id="{0D967A33-C76A-D502-FA66-A23DEA4C63C7}"/>
              </a:ext>
            </a:extLst>
          </p:cNvPr>
          <p:cNvSpPr/>
          <p:nvPr/>
        </p:nvSpPr>
        <p:spPr>
          <a:xfrm>
            <a:off x="-50473" y="1817760"/>
            <a:ext cx="12192000" cy="4392240"/>
          </a:xfrm>
          <a:prstGeom prst="rect">
            <a:avLst/>
          </a:prstGeom>
          <a:solidFill>
            <a:srgbClr val="D8EAF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pic>
        <p:nvPicPr>
          <p:cNvPr id="171" name="Picture 170" hidden="1">
            <a:extLst>
              <a:ext uri="{FF2B5EF4-FFF2-40B4-BE49-F238E27FC236}">
                <a16:creationId xmlns:a16="http://schemas.microsoft.com/office/drawing/2014/main" id="{3614F278-3D2F-474F-A82D-AD2FB8989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162"/>
          <a:stretch/>
        </p:blipFill>
        <p:spPr>
          <a:xfrm>
            <a:off x="6868151" y="1"/>
            <a:ext cx="5309348" cy="5998747"/>
          </a:xfrm>
          <a:prstGeom prst="rect">
            <a:avLst/>
          </a:prstGeom>
        </p:spPr>
      </p:pic>
      <p:sp>
        <p:nvSpPr>
          <p:cNvPr id="174" name="Title 2">
            <a:extLst>
              <a:ext uri="{FF2B5EF4-FFF2-40B4-BE49-F238E27FC236}">
                <a16:creationId xmlns:a16="http://schemas.microsoft.com/office/drawing/2014/main" id="{EB4CBAB4-9BDC-43E5-A7EA-60AA0EE2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Program STEP w skrócie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A376A-D588-4885-BD8B-B5304E4DB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073" y="6262759"/>
            <a:ext cx="10898098" cy="324000"/>
          </a:xfrm>
        </p:spPr>
        <p:txBody>
          <a:bodyPr/>
          <a:lstStyle/>
          <a:p>
            <a:r>
              <a:rPr lang="en-CA">
                <a:latin typeface="+mj-lt"/>
              </a:rPr>
              <a:t>STEP 7: </a:t>
            </a:r>
            <a:r>
              <a:rPr lang="it-IT" err="1">
                <a:latin typeface="+mj-lt"/>
              </a:rPr>
              <a:t>Chiny</a:t>
            </a:r>
            <a:r>
              <a:rPr lang="it-IT">
                <a:latin typeface="+mj-lt"/>
              </a:rPr>
              <a:t>, </a:t>
            </a:r>
            <a:r>
              <a:rPr lang="it-IT" err="1">
                <a:latin typeface="+mj-lt"/>
              </a:rPr>
              <a:t>Brazylia</a:t>
            </a:r>
            <a:r>
              <a:rPr lang="it-IT">
                <a:latin typeface="+mj-lt"/>
              </a:rPr>
              <a:t>, Korea, </a:t>
            </a:r>
            <a:r>
              <a:rPr lang="it-IT" err="1">
                <a:latin typeface="+mj-lt"/>
              </a:rPr>
              <a:t>Hongkong</a:t>
            </a:r>
            <a:r>
              <a:rPr lang="it-IT">
                <a:latin typeface="+mj-lt"/>
              </a:rPr>
              <a:t> (od </a:t>
            </a:r>
            <a:r>
              <a:rPr lang="it-IT" err="1">
                <a:latin typeface="+mj-lt"/>
              </a:rPr>
              <a:t>lewej</a:t>
            </a:r>
            <a:r>
              <a:rPr lang="it-IT">
                <a:latin typeface="+mj-lt"/>
              </a:rPr>
              <a:t> do </a:t>
            </a:r>
            <a:r>
              <a:rPr lang="it-IT" err="1">
                <a:latin typeface="+mj-lt"/>
              </a:rPr>
              <a:t>prawej</a:t>
            </a:r>
            <a:r>
              <a:rPr lang="it-IT">
                <a:latin typeface="+mj-lt"/>
              </a:rPr>
              <a:t>) </a:t>
            </a:r>
            <a:r>
              <a:rPr lang="it-IT" err="1">
                <a:latin typeface="+mj-lt"/>
              </a:rPr>
              <a:t>wieloregionalne</a:t>
            </a:r>
            <a:r>
              <a:rPr lang="it-IT">
                <a:latin typeface="+mj-lt"/>
              </a:rPr>
              <a:t> </a:t>
            </a:r>
            <a:r>
              <a:rPr lang="it-IT" err="1">
                <a:latin typeface="+mj-lt"/>
              </a:rPr>
              <a:t>badanie</a:t>
            </a:r>
            <a:r>
              <a:rPr lang="it-IT">
                <a:latin typeface="+mj-lt"/>
              </a:rPr>
              <a:t> </a:t>
            </a:r>
            <a:r>
              <a:rPr lang="it-IT" err="1">
                <a:latin typeface="+mj-lt"/>
              </a:rPr>
              <a:t>kliniczne</a:t>
            </a:r>
            <a:r>
              <a:rPr lang="it-IT">
                <a:latin typeface="+mj-lt"/>
              </a:rPr>
              <a:t>. </a:t>
            </a:r>
            <a:r>
              <a:rPr lang="en-CA">
                <a:latin typeface="+mj-lt"/>
              </a:rPr>
              <a:t>CVOT, </a:t>
            </a:r>
            <a:r>
              <a:rPr lang="en-CA" err="1">
                <a:latin typeface="+mj-lt"/>
              </a:rPr>
              <a:t>badanie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wyników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sercowo-naczyniowych</a:t>
            </a:r>
            <a:r>
              <a:rPr lang="en-CA">
                <a:latin typeface="+mj-lt"/>
              </a:rPr>
              <a:t>; </a:t>
            </a:r>
            <a:r>
              <a:rPr lang="en-CA" err="1">
                <a:latin typeface="+mj-lt"/>
              </a:rPr>
              <a:t>HFpEF</a:t>
            </a:r>
            <a:r>
              <a:rPr lang="en-CA">
                <a:latin typeface="+mj-lt"/>
              </a:rPr>
              <a:t>, </a:t>
            </a:r>
            <a:r>
              <a:rPr lang="en-CA" err="1">
                <a:latin typeface="+mj-lt"/>
              </a:rPr>
              <a:t>niewydolność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serca</a:t>
            </a:r>
            <a:r>
              <a:rPr lang="en-CA">
                <a:latin typeface="+mj-lt"/>
              </a:rPr>
              <a:t> z </a:t>
            </a:r>
            <a:r>
              <a:rPr lang="en-CA" err="1">
                <a:latin typeface="+mj-lt"/>
              </a:rPr>
              <a:t>zachowaną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frakcją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wyrzutową</a:t>
            </a:r>
            <a:r>
              <a:rPr lang="en-CA">
                <a:latin typeface="+mj-lt"/>
              </a:rPr>
              <a:t>; H2H, head-to-head; IBT, </a:t>
            </a:r>
            <a:r>
              <a:rPr lang="en-CA" err="1">
                <a:latin typeface="+mj-lt"/>
              </a:rPr>
              <a:t>intensywna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terapia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behawioralna</a:t>
            </a:r>
            <a:r>
              <a:rPr lang="en-CA">
                <a:latin typeface="+mj-lt"/>
              </a:rPr>
              <a:t>; MRCT, </a:t>
            </a:r>
            <a:r>
              <a:rPr lang="en-CA" err="1">
                <a:latin typeface="+mj-lt"/>
              </a:rPr>
              <a:t>wieloregionalne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badanie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kliniczne</a:t>
            </a:r>
            <a:r>
              <a:rPr lang="en-CA">
                <a:latin typeface="+mj-lt"/>
              </a:rPr>
              <a:t> (w </a:t>
            </a:r>
            <a:r>
              <a:rPr lang="en-CA" err="1">
                <a:latin typeface="+mj-lt"/>
              </a:rPr>
              <a:t>tym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Chiny</a:t>
            </a:r>
            <a:r>
              <a:rPr lang="en-CA">
                <a:latin typeface="+mj-lt"/>
              </a:rPr>
              <a:t> i ≥1 </a:t>
            </a:r>
            <a:r>
              <a:rPr lang="en-CA" err="1">
                <a:latin typeface="+mj-lt"/>
              </a:rPr>
              <a:t>dodatkowy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kraj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Azji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Wschodniej</a:t>
            </a:r>
            <a:r>
              <a:rPr lang="en-CA">
                <a:latin typeface="+mj-lt"/>
              </a:rPr>
              <a:t>); OA, </a:t>
            </a:r>
            <a:r>
              <a:rPr lang="en-CA" err="1">
                <a:latin typeface="+mj-lt"/>
              </a:rPr>
              <a:t>choroba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zwyrodnieniowa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stawów</a:t>
            </a:r>
            <a:r>
              <a:rPr lang="en-CA">
                <a:latin typeface="+mj-lt"/>
              </a:rPr>
              <a:t>; WM, </a:t>
            </a:r>
            <a:r>
              <a:rPr lang="en-CA" err="1">
                <a:latin typeface="+mj-lt"/>
              </a:rPr>
              <a:t>kontrola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masy</a:t>
            </a:r>
            <a:r>
              <a:rPr lang="en-CA">
                <a:latin typeface="+mj-lt"/>
              </a:rPr>
              <a:t> </a:t>
            </a:r>
            <a:r>
              <a:rPr lang="en-CA" err="1">
                <a:latin typeface="+mj-lt"/>
              </a:rPr>
              <a:t>ciała</a:t>
            </a:r>
            <a:r>
              <a:rPr lang="en-CA">
                <a:latin typeface="+mj-lt"/>
              </a:rPr>
              <a:t>. </a:t>
            </a:r>
            <a:r>
              <a:rPr lang="en-GB"/>
              <a:t>Novo Nordisk A/S. Dane w </a:t>
            </a:r>
            <a:r>
              <a:rPr lang="en-GB" err="1"/>
              <a:t>aktach</a:t>
            </a:r>
            <a:r>
              <a:rPr lang="en-GB"/>
              <a:t>; Clinicaltrials.gov. </a:t>
            </a:r>
            <a:r>
              <a:rPr lang="en-GB">
                <a:hlinkClick r:id="rId4"/>
              </a:rPr>
              <a:t>ClinicalTrials.gov </a:t>
            </a:r>
            <a:r>
              <a:rPr lang="en-GB"/>
              <a:t>(</a:t>
            </a:r>
            <a:r>
              <a:rPr lang="en-GB" err="1"/>
              <a:t>dostęp</a:t>
            </a:r>
            <a:r>
              <a:rPr lang="en-GB"/>
              <a:t>: </a:t>
            </a:r>
            <a:r>
              <a:rPr lang="en-GB" err="1"/>
              <a:t>maj</a:t>
            </a:r>
            <a:r>
              <a:rPr lang="en-GB"/>
              <a:t> 2024)</a:t>
            </a:r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AF80B5A8-C2B6-41C0-B6A3-73A4B08F8183}"/>
              </a:ext>
            </a:extLst>
          </p:cNvPr>
          <p:cNvSpPr/>
          <p:nvPr/>
        </p:nvSpPr>
        <p:spPr>
          <a:xfrm>
            <a:off x="742355" y="1419774"/>
            <a:ext cx="5844418" cy="274320"/>
          </a:xfrm>
          <a:prstGeom prst="rect">
            <a:avLst/>
          </a:prstGeom>
          <a:solidFill>
            <a:srgbClr val="2A91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Apis For Office"/>
                <a:cs typeface="Apis For Office"/>
              </a:rPr>
              <a:t>Zakończono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D4071394-31D5-45C0-9409-CED38379DC8A}"/>
              </a:ext>
            </a:extLst>
          </p:cNvPr>
          <p:cNvSpPr/>
          <p:nvPr/>
        </p:nvSpPr>
        <p:spPr>
          <a:xfrm>
            <a:off x="6731040" y="1419774"/>
            <a:ext cx="3454972" cy="274320"/>
          </a:xfrm>
          <a:prstGeom prst="rect">
            <a:avLst/>
          </a:prstGeom>
          <a:solidFill>
            <a:srgbClr val="0019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W toku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E7572AB4-8FA6-4A1D-9470-355A541C3DAA}"/>
              </a:ext>
            </a:extLst>
          </p:cNvPr>
          <p:cNvSpPr/>
          <p:nvPr/>
        </p:nvSpPr>
        <p:spPr>
          <a:xfrm>
            <a:off x="10353969" y="1419774"/>
            <a:ext cx="1094314" cy="274320"/>
          </a:xfrm>
          <a:prstGeom prst="rect">
            <a:avLst/>
          </a:prstGeom>
          <a:solidFill>
            <a:srgbClr val="939AA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Planowane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BCE3F5C0-F3E1-4DB9-94BF-678EB84E5DE3}"/>
              </a:ext>
            </a:extLst>
          </p:cNvPr>
          <p:cNvSpPr/>
          <p:nvPr/>
        </p:nvSpPr>
        <p:spPr>
          <a:xfrm>
            <a:off x="742830" y="3786351"/>
            <a:ext cx="1092200" cy="769864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 marL="0" marR="0" lvl="0" indent="0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4103E14D-E54B-45E1-9347-78BEA7C25654}"/>
              </a:ext>
            </a:extLst>
          </p:cNvPr>
          <p:cNvSpPr/>
          <p:nvPr/>
        </p:nvSpPr>
        <p:spPr>
          <a:xfrm>
            <a:off x="742830" y="3322682"/>
            <a:ext cx="1090354" cy="461138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STEP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6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BC95D8E4-9A0B-4CE6-9D75-03CCF1F8C79B}"/>
              </a:ext>
            </a:extLst>
          </p:cNvPr>
          <p:cNvSpPr txBox="1"/>
          <p:nvPr/>
        </p:nvSpPr>
        <p:spPr>
          <a:xfrm>
            <a:off x="738870" y="4215125"/>
            <a:ext cx="1098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Azja Wschodnia </a:t>
            </a:r>
            <a:b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</a:b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próba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FC734419-3E07-451A-BBE9-437C82A7D5D1}"/>
              </a:ext>
            </a:extLst>
          </p:cNvPr>
          <p:cNvSpPr/>
          <p:nvPr/>
        </p:nvSpPr>
        <p:spPr>
          <a:xfrm>
            <a:off x="1931855" y="3786351"/>
            <a:ext cx="1092200" cy="769864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 marL="0" marR="0" lvl="0" indent="0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F2E1A857-5B28-4BAC-84C9-9A22FCC48E0C}"/>
              </a:ext>
            </a:extLst>
          </p:cNvPr>
          <p:cNvSpPr/>
          <p:nvPr/>
        </p:nvSpPr>
        <p:spPr>
          <a:xfrm>
            <a:off x="1932778" y="3322682"/>
            <a:ext cx="1090354" cy="461138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STEP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7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60379BF4-E386-4E38-BD06-01A951704964}"/>
              </a:ext>
            </a:extLst>
          </p:cNvPr>
          <p:cNvSpPr txBox="1"/>
          <p:nvPr/>
        </p:nvSpPr>
        <p:spPr>
          <a:xfrm>
            <a:off x="1810503" y="4214915"/>
            <a:ext cx="1334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WM w Chinach MRCT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AC28F157-3378-5B2A-31D6-0D9C683DB50F}"/>
              </a:ext>
            </a:extLst>
          </p:cNvPr>
          <p:cNvGrpSpPr/>
          <p:nvPr/>
        </p:nvGrpSpPr>
        <p:grpSpPr>
          <a:xfrm>
            <a:off x="3108950" y="3322682"/>
            <a:ext cx="1092326" cy="1233533"/>
            <a:chOff x="3099806" y="3322682"/>
            <a:chExt cx="1092326" cy="1233533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7817C90B-6DCC-4750-BD0D-A9B7ED90D86B}"/>
                </a:ext>
              </a:extLst>
            </p:cNvPr>
            <p:cNvSpPr/>
            <p:nvPr/>
          </p:nvSpPr>
          <p:spPr>
            <a:xfrm>
              <a:off x="3099806" y="3786351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D90AA5A7-03DD-4D5C-8B5D-25FAAD12341D}"/>
                </a:ext>
              </a:extLst>
            </p:cNvPr>
            <p:cNvSpPr/>
            <p:nvPr/>
          </p:nvSpPr>
          <p:spPr>
            <a:xfrm>
              <a:off x="3101778" y="3322682"/>
              <a:ext cx="1090354" cy="461138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</a:t>
              </a: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8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</p:grpSp>
      <p:sp>
        <p:nvSpPr>
          <p:cNvPr id="385" name="TextBox 384">
            <a:extLst>
              <a:ext uri="{FF2B5EF4-FFF2-40B4-BE49-F238E27FC236}">
                <a16:creationId xmlns:a16="http://schemas.microsoft.com/office/drawing/2014/main" id="{1F9CEB8F-42B8-466F-9F82-22B229528EB1}"/>
              </a:ext>
            </a:extLst>
          </p:cNvPr>
          <p:cNvSpPr txBox="1"/>
          <p:nvPr/>
        </p:nvSpPr>
        <p:spPr>
          <a:xfrm>
            <a:off x="3095846" y="4222780"/>
            <a:ext cx="1098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H2H vs liraglutyd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FC5658-91DC-A4F2-E31D-A4EFBA8D4B03}"/>
              </a:ext>
            </a:extLst>
          </p:cNvPr>
          <p:cNvGrpSpPr/>
          <p:nvPr/>
        </p:nvGrpSpPr>
        <p:grpSpPr>
          <a:xfrm>
            <a:off x="742356" y="1943067"/>
            <a:ext cx="5817421" cy="1272665"/>
            <a:chOff x="742356" y="1943067"/>
            <a:chExt cx="5817421" cy="1272665"/>
          </a:xfrm>
        </p:grpSpPr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F7DB6861-5405-48F0-B671-A5FFE5C99A07}"/>
                </a:ext>
              </a:extLst>
            </p:cNvPr>
            <p:cNvSpPr/>
            <p:nvPr/>
          </p:nvSpPr>
          <p:spPr>
            <a:xfrm>
              <a:off x="746316" y="2406736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51F70177-CFF6-4EE6-B899-1069CBE2D9FD}"/>
                </a:ext>
              </a:extLst>
            </p:cNvPr>
            <p:cNvSpPr/>
            <p:nvPr/>
          </p:nvSpPr>
          <p:spPr>
            <a:xfrm>
              <a:off x="746316" y="1943067"/>
              <a:ext cx="1090354" cy="461138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</a:t>
              </a: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1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pic>
          <p:nvPicPr>
            <p:cNvPr id="363" name="Graphic 362" descr="Group outline">
              <a:extLst>
                <a:ext uri="{FF2B5EF4-FFF2-40B4-BE49-F238E27FC236}">
                  <a16:creationId xmlns:a16="http://schemas.microsoft.com/office/drawing/2014/main" id="{8A230765-067D-44E7-9BD2-F35791F3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2487" y="2451407"/>
              <a:ext cx="338014" cy="394298"/>
            </a:xfrm>
            <a:prstGeom prst="rect">
              <a:avLst/>
            </a:prstGeom>
          </p:spPr>
        </p:pic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A8943A45-875B-4933-9158-9770BD7D6D77}"/>
                </a:ext>
              </a:extLst>
            </p:cNvPr>
            <p:cNvSpPr txBox="1"/>
            <p:nvPr/>
          </p:nvSpPr>
          <p:spPr>
            <a:xfrm>
              <a:off x="742356" y="2846400"/>
              <a:ext cx="10982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Waga</a:t>
              </a:r>
              <a:b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</a:b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zarządzanie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93FEE270-85FE-413F-840A-7689366690F6}"/>
                </a:ext>
              </a:extLst>
            </p:cNvPr>
            <p:cNvSpPr/>
            <p:nvPr/>
          </p:nvSpPr>
          <p:spPr>
            <a:xfrm>
              <a:off x="1921066" y="2406736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12096941-1EAF-431A-8026-0848270BB34E}"/>
                </a:ext>
              </a:extLst>
            </p:cNvPr>
            <p:cNvSpPr/>
            <p:nvPr/>
          </p:nvSpPr>
          <p:spPr>
            <a:xfrm>
              <a:off x="1921066" y="1943067"/>
              <a:ext cx="1090354" cy="461138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</a:t>
              </a: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2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835CC985-A8C1-4061-8D8E-A941E11CF11C}"/>
                </a:ext>
              </a:extLst>
            </p:cNvPr>
            <p:cNvSpPr txBox="1"/>
            <p:nvPr/>
          </p:nvSpPr>
          <p:spPr>
            <a:xfrm>
              <a:off x="1844131" y="2915650"/>
              <a:ext cx="109827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68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WM w T2D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A3B24479-C78C-4B27-9307-58BEE49474CE}"/>
                </a:ext>
              </a:extLst>
            </p:cNvPr>
            <p:cNvSpPr/>
            <p:nvPr/>
          </p:nvSpPr>
          <p:spPr>
            <a:xfrm>
              <a:off x="3095816" y="2406736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ABBEA6D6-9139-45A1-8677-8188F8DD4396}"/>
                </a:ext>
              </a:extLst>
            </p:cNvPr>
            <p:cNvSpPr/>
            <p:nvPr/>
          </p:nvSpPr>
          <p:spPr>
            <a:xfrm>
              <a:off x="3095816" y="1943067"/>
              <a:ext cx="1090354" cy="461138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</a:t>
              </a: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3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B619B982-9451-4F58-B8F7-98D8BDD008C6}"/>
                </a:ext>
              </a:extLst>
            </p:cNvPr>
            <p:cNvSpPr txBox="1"/>
            <p:nvPr/>
          </p:nvSpPr>
          <p:spPr>
            <a:xfrm>
              <a:off x="3091856" y="2915650"/>
              <a:ext cx="109827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WM z IBT</a:t>
              </a:r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B5ADE2EC-F784-4786-AAF5-DB7565E2AD9B}"/>
                </a:ext>
              </a:extLst>
            </p:cNvPr>
            <p:cNvSpPr/>
            <p:nvPr/>
          </p:nvSpPr>
          <p:spPr>
            <a:xfrm>
              <a:off x="4290712" y="2406736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36EFEFD5-489E-4734-9BE4-711FE6B3E98E}"/>
                </a:ext>
              </a:extLst>
            </p:cNvPr>
            <p:cNvSpPr/>
            <p:nvPr/>
          </p:nvSpPr>
          <p:spPr>
            <a:xfrm>
              <a:off x="4290712" y="1943067"/>
              <a:ext cx="1090354" cy="461138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</a:t>
              </a: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4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641143F1-C797-42EB-ADF8-D910AC2C88D7}"/>
                </a:ext>
              </a:extLst>
            </p:cNvPr>
            <p:cNvSpPr txBox="1"/>
            <p:nvPr/>
          </p:nvSpPr>
          <p:spPr>
            <a:xfrm>
              <a:off x="4286752" y="2915650"/>
              <a:ext cx="109827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Zrównoważony WM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7FD0E9C-5187-4283-9C7E-BC7CA3AF1175}"/>
                </a:ext>
              </a:extLst>
            </p:cNvPr>
            <p:cNvSpPr/>
            <p:nvPr/>
          </p:nvSpPr>
          <p:spPr>
            <a:xfrm>
              <a:off x="5465462" y="2406736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3A3FF2AB-8A8E-41F3-82C9-DE881C1F698F}"/>
                </a:ext>
              </a:extLst>
            </p:cNvPr>
            <p:cNvSpPr/>
            <p:nvPr/>
          </p:nvSpPr>
          <p:spPr>
            <a:xfrm>
              <a:off x="5465462" y="1943067"/>
              <a:ext cx="1090354" cy="461138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</a:t>
              </a: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5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62FF5551-DA72-4E3F-94D9-80EC9F672E22}"/>
                </a:ext>
              </a:extLst>
            </p:cNvPr>
            <p:cNvSpPr txBox="1"/>
            <p:nvPr/>
          </p:nvSpPr>
          <p:spPr>
            <a:xfrm>
              <a:off x="5461502" y="2915650"/>
              <a:ext cx="109827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Długoterminowa WM </a:t>
              </a:r>
              <a:endPara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51F50C3-D544-A3D5-CDC7-E4787BF62544}"/>
                </a:ext>
              </a:extLst>
            </p:cNvPr>
            <p:cNvGrpSpPr/>
            <p:nvPr/>
          </p:nvGrpSpPr>
          <p:grpSpPr>
            <a:xfrm>
              <a:off x="2393588" y="2503935"/>
              <a:ext cx="216262" cy="289242"/>
              <a:chOff x="2393588" y="2491013"/>
              <a:chExt cx="216262" cy="289242"/>
            </a:xfrm>
          </p:grpSpPr>
          <p:sp>
            <p:nvSpPr>
              <p:cNvPr id="425" name="Freeform 122">
                <a:extLst>
                  <a:ext uri="{FF2B5EF4-FFF2-40B4-BE49-F238E27FC236}">
                    <a16:creationId xmlns:a16="http://schemas.microsoft.com/office/drawing/2014/main" id="{3C13FDEC-AB7B-4D96-9790-3ADE68B7E4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3588" y="2491013"/>
                <a:ext cx="216262" cy="233750"/>
              </a:xfrm>
              <a:custGeom>
                <a:avLst/>
                <a:gdLst>
                  <a:gd name="T0" fmla="*/ 1404 w 1404"/>
                  <a:gd name="T1" fmla="*/ 1172 h 1594"/>
                  <a:gd name="T2" fmla="*/ 1388 w 1404"/>
                  <a:gd name="T3" fmla="*/ 1239 h 1594"/>
                  <a:gd name="T4" fmla="*/ 911 w 1404"/>
                  <a:gd name="T5" fmla="*/ 1579 h 1594"/>
                  <a:gd name="T6" fmla="*/ 901 w 1404"/>
                  <a:gd name="T7" fmla="*/ 1576 h 1594"/>
                  <a:gd name="T8" fmla="*/ 901 w 1404"/>
                  <a:gd name="T9" fmla="*/ 1371 h 1594"/>
                  <a:gd name="T10" fmla="*/ 504 w 1404"/>
                  <a:gd name="T11" fmla="*/ 1371 h 1594"/>
                  <a:gd name="T12" fmla="*/ 504 w 1404"/>
                  <a:gd name="T13" fmla="*/ 1578 h 1594"/>
                  <a:gd name="T14" fmla="*/ 204 w 1404"/>
                  <a:gd name="T15" fmla="*/ 1501 h 1594"/>
                  <a:gd name="T16" fmla="*/ 5 w 1404"/>
                  <a:gd name="T17" fmla="*/ 1189 h 1594"/>
                  <a:gd name="T18" fmla="*/ 0 w 1404"/>
                  <a:gd name="T19" fmla="*/ 1172 h 1594"/>
                  <a:gd name="T20" fmla="*/ 0 w 1404"/>
                  <a:gd name="T21" fmla="*/ 41 h 1594"/>
                  <a:gd name="T22" fmla="*/ 46 w 1404"/>
                  <a:gd name="T23" fmla="*/ 0 h 1594"/>
                  <a:gd name="T24" fmla="*/ 1357 w 1404"/>
                  <a:gd name="T25" fmla="*/ 0 h 1594"/>
                  <a:gd name="T26" fmla="*/ 1404 w 1404"/>
                  <a:gd name="T27" fmla="*/ 46 h 1594"/>
                  <a:gd name="T28" fmla="*/ 1404 w 1404"/>
                  <a:gd name="T29" fmla="*/ 1172 h 1594"/>
                  <a:gd name="T30" fmla="*/ 988 w 1404"/>
                  <a:gd name="T31" fmla="*/ 1489 h 1594"/>
                  <a:gd name="T32" fmla="*/ 1018 w 1404"/>
                  <a:gd name="T33" fmla="*/ 1485 h 1594"/>
                  <a:gd name="T34" fmla="*/ 1317 w 1404"/>
                  <a:gd name="T35" fmla="*/ 1117 h 1594"/>
                  <a:gd name="T36" fmla="*/ 1317 w 1404"/>
                  <a:gd name="T37" fmla="*/ 111 h 1594"/>
                  <a:gd name="T38" fmla="*/ 1316 w 1404"/>
                  <a:gd name="T39" fmla="*/ 89 h 1594"/>
                  <a:gd name="T40" fmla="*/ 86 w 1404"/>
                  <a:gd name="T41" fmla="*/ 89 h 1594"/>
                  <a:gd name="T42" fmla="*/ 86 w 1404"/>
                  <a:gd name="T43" fmla="*/ 122 h 1594"/>
                  <a:gd name="T44" fmla="*/ 86 w 1404"/>
                  <a:gd name="T45" fmla="*/ 645 h 1594"/>
                  <a:gd name="T46" fmla="*/ 87 w 1404"/>
                  <a:gd name="T47" fmla="*/ 1136 h 1594"/>
                  <a:gd name="T48" fmla="*/ 375 w 1404"/>
                  <a:gd name="T49" fmla="*/ 1482 h 1594"/>
                  <a:gd name="T50" fmla="*/ 417 w 1404"/>
                  <a:gd name="T51" fmla="*/ 1489 h 1594"/>
                  <a:gd name="T52" fmla="*/ 418 w 1404"/>
                  <a:gd name="T53" fmla="*/ 1359 h 1594"/>
                  <a:gd name="T54" fmla="*/ 496 w 1404"/>
                  <a:gd name="T55" fmla="*/ 1281 h 1594"/>
                  <a:gd name="T56" fmla="*/ 909 w 1404"/>
                  <a:gd name="T57" fmla="*/ 1285 h 1594"/>
                  <a:gd name="T58" fmla="*/ 988 w 1404"/>
                  <a:gd name="T59" fmla="*/ 1365 h 1594"/>
                  <a:gd name="T60" fmla="*/ 988 w 1404"/>
                  <a:gd name="T61" fmla="*/ 1489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04" h="1594">
                    <a:moveTo>
                      <a:pt x="1404" y="1172"/>
                    </a:moveTo>
                    <a:cubicBezTo>
                      <a:pt x="1399" y="1194"/>
                      <a:pt x="1394" y="1217"/>
                      <a:pt x="1388" y="1239"/>
                    </a:cubicBezTo>
                    <a:cubicBezTo>
                      <a:pt x="1331" y="1450"/>
                      <a:pt x="1130" y="1594"/>
                      <a:pt x="911" y="1579"/>
                    </a:cubicBezTo>
                    <a:cubicBezTo>
                      <a:pt x="909" y="1579"/>
                      <a:pt x="906" y="1577"/>
                      <a:pt x="901" y="1576"/>
                    </a:cubicBezTo>
                    <a:cubicBezTo>
                      <a:pt x="901" y="1509"/>
                      <a:pt x="901" y="1441"/>
                      <a:pt x="901" y="1371"/>
                    </a:cubicBezTo>
                    <a:cubicBezTo>
                      <a:pt x="768" y="1371"/>
                      <a:pt x="638" y="1371"/>
                      <a:pt x="504" y="1371"/>
                    </a:cubicBezTo>
                    <a:cubicBezTo>
                      <a:pt x="504" y="1438"/>
                      <a:pt x="504" y="1507"/>
                      <a:pt x="504" y="1578"/>
                    </a:cubicBezTo>
                    <a:cubicBezTo>
                      <a:pt x="392" y="1584"/>
                      <a:pt x="293" y="1561"/>
                      <a:pt x="204" y="1501"/>
                    </a:cubicBezTo>
                    <a:cubicBezTo>
                      <a:pt x="93" y="1426"/>
                      <a:pt x="26" y="1322"/>
                      <a:pt x="5" y="1189"/>
                    </a:cubicBezTo>
                    <a:cubicBezTo>
                      <a:pt x="4" y="1183"/>
                      <a:pt x="1" y="1178"/>
                      <a:pt x="0" y="1172"/>
                    </a:cubicBezTo>
                    <a:cubicBezTo>
                      <a:pt x="0" y="795"/>
                      <a:pt x="0" y="418"/>
                      <a:pt x="0" y="41"/>
                    </a:cubicBezTo>
                    <a:cubicBezTo>
                      <a:pt x="15" y="28"/>
                      <a:pt x="31" y="14"/>
                      <a:pt x="46" y="0"/>
                    </a:cubicBezTo>
                    <a:cubicBezTo>
                      <a:pt x="483" y="0"/>
                      <a:pt x="920" y="0"/>
                      <a:pt x="1357" y="0"/>
                    </a:cubicBezTo>
                    <a:cubicBezTo>
                      <a:pt x="1373" y="15"/>
                      <a:pt x="1388" y="31"/>
                      <a:pt x="1404" y="46"/>
                    </a:cubicBezTo>
                    <a:cubicBezTo>
                      <a:pt x="1404" y="422"/>
                      <a:pt x="1404" y="797"/>
                      <a:pt x="1404" y="1172"/>
                    </a:cubicBezTo>
                    <a:close/>
                    <a:moveTo>
                      <a:pt x="988" y="1489"/>
                    </a:moveTo>
                    <a:cubicBezTo>
                      <a:pt x="1000" y="1487"/>
                      <a:pt x="1009" y="1487"/>
                      <a:pt x="1018" y="1485"/>
                    </a:cubicBezTo>
                    <a:cubicBezTo>
                      <a:pt x="1195" y="1447"/>
                      <a:pt x="1317" y="1298"/>
                      <a:pt x="1317" y="1117"/>
                    </a:cubicBezTo>
                    <a:cubicBezTo>
                      <a:pt x="1318" y="782"/>
                      <a:pt x="1317" y="446"/>
                      <a:pt x="1317" y="111"/>
                    </a:cubicBezTo>
                    <a:cubicBezTo>
                      <a:pt x="1317" y="104"/>
                      <a:pt x="1316" y="96"/>
                      <a:pt x="1316" y="89"/>
                    </a:cubicBezTo>
                    <a:cubicBezTo>
                      <a:pt x="905" y="89"/>
                      <a:pt x="496" y="89"/>
                      <a:pt x="86" y="89"/>
                    </a:cubicBezTo>
                    <a:cubicBezTo>
                      <a:pt x="86" y="101"/>
                      <a:pt x="86" y="111"/>
                      <a:pt x="86" y="122"/>
                    </a:cubicBezTo>
                    <a:cubicBezTo>
                      <a:pt x="86" y="296"/>
                      <a:pt x="86" y="471"/>
                      <a:pt x="86" y="645"/>
                    </a:cubicBezTo>
                    <a:cubicBezTo>
                      <a:pt x="86" y="809"/>
                      <a:pt x="84" y="972"/>
                      <a:pt x="87" y="1136"/>
                    </a:cubicBezTo>
                    <a:cubicBezTo>
                      <a:pt x="91" y="1301"/>
                      <a:pt x="214" y="1446"/>
                      <a:pt x="375" y="1482"/>
                    </a:cubicBezTo>
                    <a:cubicBezTo>
                      <a:pt x="388" y="1485"/>
                      <a:pt x="401" y="1487"/>
                      <a:pt x="417" y="1489"/>
                    </a:cubicBezTo>
                    <a:cubicBezTo>
                      <a:pt x="417" y="1443"/>
                      <a:pt x="417" y="1401"/>
                      <a:pt x="418" y="1359"/>
                    </a:cubicBezTo>
                    <a:cubicBezTo>
                      <a:pt x="418" y="1303"/>
                      <a:pt x="441" y="1280"/>
                      <a:pt x="496" y="1281"/>
                    </a:cubicBezTo>
                    <a:cubicBezTo>
                      <a:pt x="634" y="1282"/>
                      <a:pt x="771" y="1284"/>
                      <a:pt x="909" y="1285"/>
                    </a:cubicBezTo>
                    <a:cubicBezTo>
                      <a:pt x="966" y="1286"/>
                      <a:pt x="987" y="1307"/>
                      <a:pt x="988" y="1365"/>
                    </a:cubicBezTo>
                    <a:cubicBezTo>
                      <a:pt x="988" y="1405"/>
                      <a:pt x="988" y="1445"/>
                      <a:pt x="988" y="14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26" name="Freeform 123">
                <a:extLst>
                  <a:ext uri="{FF2B5EF4-FFF2-40B4-BE49-F238E27FC236}">
                    <a16:creationId xmlns:a16="http://schemas.microsoft.com/office/drawing/2014/main" id="{34526C64-1523-426D-84F0-34507AFEF5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0767" y="2704805"/>
                <a:ext cx="37509" cy="75450"/>
              </a:xfrm>
              <a:custGeom>
                <a:avLst/>
                <a:gdLst>
                  <a:gd name="T0" fmla="*/ 43 w 243"/>
                  <a:gd name="T1" fmla="*/ 514 h 514"/>
                  <a:gd name="T2" fmla="*/ 0 w 243"/>
                  <a:gd name="T3" fmla="*/ 423 h 514"/>
                  <a:gd name="T4" fmla="*/ 1 w 243"/>
                  <a:gd name="T5" fmla="*/ 77 h 514"/>
                  <a:gd name="T6" fmla="*/ 76 w 243"/>
                  <a:gd name="T7" fmla="*/ 1 h 514"/>
                  <a:gd name="T8" fmla="*/ 174 w 243"/>
                  <a:gd name="T9" fmla="*/ 1 h 514"/>
                  <a:gd name="T10" fmla="*/ 243 w 243"/>
                  <a:gd name="T11" fmla="*/ 71 h 514"/>
                  <a:gd name="T12" fmla="*/ 243 w 243"/>
                  <a:gd name="T13" fmla="*/ 443 h 514"/>
                  <a:gd name="T14" fmla="*/ 198 w 243"/>
                  <a:gd name="T15" fmla="*/ 514 h 514"/>
                  <a:gd name="T16" fmla="*/ 43 w 243"/>
                  <a:gd name="T17" fmla="*/ 514 h 514"/>
                  <a:gd name="T18" fmla="*/ 155 w 243"/>
                  <a:gd name="T19" fmla="*/ 426 h 514"/>
                  <a:gd name="T20" fmla="*/ 155 w 243"/>
                  <a:gd name="T21" fmla="*/ 90 h 514"/>
                  <a:gd name="T22" fmla="*/ 90 w 243"/>
                  <a:gd name="T23" fmla="*/ 90 h 514"/>
                  <a:gd name="T24" fmla="*/ 90 w 243"/>
                  <a:gd name="T25" fmla="*/ 426 h 514"/>
                  <a:gd name="T26" fmla="*/ 155 w 243"/>
                  <a:gd name="T27" fmla="*/ 426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3" h="514">
                    <a:moveTo>
                      <a:pt x="43" y="514"/>
                    </a:moveTo>
                    <a:cubicBezTo>
                      <a:pt x="9" y="493"/>
                      <a:pt x="0" y="462"/>
                      <a:pt x="0" y="423"/>
                    </a:cubicBezTo>
                    <a:cubicBezTo>
                      <a:pt x="3" y="307"/>
                      <a:pt x="1" y="192"/>
                      <a:pt x="1" y="77"/>
                    </a:cubicBezTo>
                    <a:cubicBezTo>
                      <a:pt x="1" y="25"/>
                      <a:pt x="24" y="2"/>
                      <a:pt x="76" y="1"/>
                    </a:cubicBezTo>
                    <a:cubicBezTo>
                      <a:pt x="109" y="1"/>
                      <a:pt x="142" y="0"/>
                      <a:pt x="174" y="1"/>
                    </a:cubicBezTo>
                    <a:cubicBezTo>
                      <a:pt x="218" y="2"/>
                      <a:pt x="243" y="28"/>
                      <a:pt x="243" y="71"/>
                    </a:cubicBezTo>
                    <a:cubicBezTo>
                      <a:pt x="243" y="195"/>
                      <a:pt x="242" y="319"/>
                      <a:pt x="243" y="443"/>
                    </a:cubicBezTo>
                    <a:cubicBezTo>
                      <a:pt x="243" y="477"/>
                      <a:pt x="226" y="499"/>
                      <a:pt x="198" y="514"/>
                    </a:cubicBezTo>
                    <a:cubicBezTo>
                      <a:pt x="146" y="514"/>
                      <a:pt x="94" y="514"/>
                      <a:pt x="43" y="514"/>
                    </a:cubicBezTo>
                    <a:close/>
                    <a:moveTo>
                      <a:pt x="155" y="426"/>
                    </a:moveTo>
                    <a:cubicBezTo>
                      <a:pt x="155" y="312"/>
                      <a:pt x="155" y="202"/>
                      <a:pt x="155" y="90"/>
                    </a:cubicBezTo>
                    <a:cubicBezTo>
                      <a:pt x="133" y="90"/>
                      <a:pt x="112" y="90"/>
                      <a:pt x="90" y="90"/>
                    </a:cubicBezTo>
                    <a:cubicBezTo>
                      <a:pt x="90" y="202"/>
                      <a:pt x="90" y="314"/>
                      <a:pt x="90" y="426"/>
                    </a:cubicBezTo>
                    <a:cubicBezTo>
                      <a:pt x="112" y="426"/>
                      <a:pt x="132" y="426"/>
                      <a:pt x="155" y="4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27" name="Freeform 124">
                <a:extLst>
                  <a:ext uri="{FF2B5EF4-FFF2-40B4-BE49-F238E27FC236}">
                    <a16:creationId xmlns:a16="http://schemas.microsoft.com/office/drawing/2014/main" id="{C47DBC9C-1992-4D30-B9F0-0780E7014C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1403" y="2514476"/>
                <a:ext cx="137055" cy="130066"/>
              </a:xfrm>
              <a:custGeom>
                <a:avLst/>
                <a:gdLst>
                  <a:gd name="T0" fmla="*/ 0 w 890"/>
                  <a:gd name="T1" fmla="*/ 441 h 887"/>
                  <a:gd name="T2" fmla="*/ 0 w 890"/>
                  <a:gd name="T3" fmla="*/ 80 h 887"/>
                  <a:gd name="T4" fmla="*/ 79 w 890"/>
                  <a:gd name="T5" fmla="*/ 0 h 887"/>
                  <a:gd name="T6" fmla="*/ 810 w 890"/>
                  <a:gd name="T7" fmla="*/ 0 h 887"/>
                  <a:gd name="T8" fmla="*/ 890 w 890"/>
                  <a:gd name="T9" fmla="*/ 79 h 887"/>
                  <a:gd name="T10" fmla="*/ 890 w 890"/>
                  <a:gd name="T11" fmla="*/ 810 h 887"/>
                  <a:gd name="T12" fmla="*/ 813 w 890"/>
                  <a:gd name="T13" fmla="*/ 887 h 887"/>
                  <a:gd name="T14" fmla="*/ 75 w 890"/>
                  <a:gd name="T15" fmla="*/ 887 h 887"/>
                  <a:gd name="T16" fmla="*/ 0 w 890"/>
                  <a:gd name="T17" fmla="*/ 813 h 887"/>
                  <a:gd name="T18" fmla="*/ 0 w 890"/>
                  <a:gd name="T19" fmla="*/ 441 h 887"/>
                  <a:gd name="T20" fmla="*/ 89 w 890"/>
                  <a:gd name="T21" fmla="*/ 88 h 887"/>
                  <a:gd name="T22" fmla="*/ 89 w 890"/>
                  <a:gd name="T23" fmla="*/ 799 h 887"/>
                  <a:gd name="T24" fmla="*/ 801 w 890"/>
                  <a:gd name="T25" fmla="*/ 799 h 887"/>
                  <a:gd name="T26" fmla="*/ 801 w 890"/>
                  <a:gd name="T27" fmla="*/ 88 h 887"/>
                  <a:gd name="T28" fmla="*/ 89 w 890"/>
                  <a:gd name="T29" fmla="*/ 8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0" h="887">
                    <a:moveTo>
                      <a:pt x="0" y="441"/>
                    </a:moveTo>
                    <a:cubicBezTo>
                      <a:pt x="0" y="321"/>
                      <a:pt x="0" y="201"/>
                      <a:pt x="0" y="80"/>
                    </a:cubicBezTo>
                    <a:cubicBezTo>
                      <a:pt x="0" y="22"/>
                      <a:pt x="22" y="0"/>
                      <a:pt x="79" y="0"/>
                    </a:cubicBezTo>
                    <a:cubicBezTo>
                      <a:pt x="323" y="0"/>
                      <a:pt x="566" y="0"/>
                      <a:pt x="810" y="0"/>
                    </a:cubicBezTo>
                    <a:cubicBezTo>
                      <a:pt x="867" y="0"/>
                      <a:pt x="890" y="23"/>
                      <a:pt x="890" y="79"/>
                    </a:cubicBezTo>
                    <a:cubicBezTo>
                      <a:pt x="890" y="323"/>
                      <a:pt x="890" y="566"/>
                      <a:pt x="890" y="810"/>
                    </a:cubicBezTo>
                    <a:cubicBezTo>
                      <a:pt x="890" y="863"/>
                      <a:pt x="865" y="887"/>
                      <a:pt x="813" y="887"/>
                    </a:cubicBezTo>
                    <a:cubicBezTo>
                      <a:pt x="567" y="887"/>
                      <a:pt x="321" y="887"/>
                      <a:pt x="75" y="887"/>
                    </a:cubicBezTo>
                    <a:cubicBezTo>
                      <a:pt x="25" y="887"/>
                      <a:pt x="1" y="863"/>
                      <a:pt x="0" y="813"/>
                    </a:cubicBezTo>
                    <a:cubicBezTo>
                      <a:pt x="0" y="689"/>
                      <a:pt x="0" y="565"/>
                      <a:pt x="0" y="441"/>
                    </a:cubicBezTo>
                    <a:close/>
                    <a:moveTo>
                      <a:pt x="89" y="88"/>
                    </a:moveTo>
                    <a:cubicBezTo>
                      <a:pt x="89" y="326"/>
                      <a:pt x="89" y="562"/>
                      <a:pt x="89" y="799"/>
                    </a:cubicBezTo>
                    <a:cubicBezTo>
                      <a:pt x="328" y="799"/>
                      <a:pt x="565" y="799"/>
                      <a:pt x="801" y="799"/>
                    </a:cubicBezTo>
                    <a:cubicBezTo>
                      <a:pt x="801" y="561"/>
                      <a:pt x="801" y="324"/>
                      <a:pt x="801" y="88"/>
                    </a:cubicBezTo>
                    <a:cubicBezTo>
                      <a:pt x="563" y="88"/>
                      <a:pt x="327" y="88"/>
                      <a:pt x="89" y="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28" name="Freeform 125">
                <a:extLst>
                  <a:ext uri="{FF2B5EF4-FFF2-40B4-BE49-F238E27FC236}">
                    <a16:creationId xmlns:a16="http://schemas.microsoft.com/office/drawing/2014/main" id="{3A83AA87-DFAC-44C2-8BC8-7827348A3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639" y="2653791"/>
                <a:ext cx="53759" cy="12754"/>
              </a:xfrm>
              <a:custGeom>
                <a:avLst/>
                <a:gdLst>
                  <a:gd name="T0" fmla="*/ 174 w 349"/>
                  <a:gd name="T1" fmla="*/ 87 h 87"/>
                  <a:gd name="T2" fmla="*/ 51 w 349"/>
                  <a:gd name="T3" fmla="*/ 87 h 87"/>
                  <a:gd name="T4" fmla="*/ 0 w 349"/>
                  <a:gd name="T5" fmla="*/ 44 h 87"/>
                  <a:gd name="T6" fmla="*/ 50 w 349"/>
                  <a:gd name="T7" fmla="*/ 1 h 87"/>
                  <a:gd name="T8" fmla="*/ 298 w 349"/>
                  <a:gd name="T9" fmla="*/ 1 h 87"/>
                  <a:gd name="T10" fmla="*/ 348 w 349"/>
                  <a:gd name="T11" fmla="*/ 44 h 87"/>
                  <a:gd name="T12" fmla="*/ 298 w 349"/>
                  <a:gd name="T13" fmla="*/ 87 h 87"/>
                  <a:gd name="T14" fmla="*/ 174 w 349"/>
                  <a:gd name="T1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9" h="87">
                    <a:moveTo>
                      <a:pt x="174" y="87"/>
                    </a:moveTo>
                    <a:cubicBezTo>
                      <a:pt x="133" y="87"/>
                      <a:pt x="92" y="87"/>
                      <a:pt x="51" y="87"/>
                    </a:cubicBezTo>
                    <a:cubicBezTo>
                      <a:pt x="20" y="87"/>
                      <a:pt x="0" y="69"/>
                      <a:pt x="0" y="44"/>
                    </a:cubicBezTo>
                    <a:cubicBezTo>
                      <a:pt x="0" y="18"/>
                      <a:pt x="20" y="1"/>
                      <a:pt x="50" y="1"/>
                    </a:cubicBezTo>
                    <a:cubicBezTo>
                      <a:pt x="133" y="0"/>
                      <a:pt x="216" y="0"/>
                      <a:pt x="298" y="1"/>
                    </a:cubicBezTo>
                    <a:cubicBezTo>
                      <a:pt x="329" y="1"/>
                      <a:pt x="348" y="18"/>
                      <a:pt x="348" y="44"/>
                    </a:cubicBezTo>
                    <a:cubicBezTo>
                      <a:pt x="349" y="69"/>
                      <a:pt x="329" y="87"/>
                      <a:pt x="298" y="87"/>
                    </a:cubicBezTo>
                    <a:cubicBezTo>
                      <a:pt x="257" y="87"/>
                      <a:pt x="216" y="87"/>
                      <a:pt x="174" y="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29" name="Freeform 126">
                <a:extLst>
                  <a:ext uri="{FF2B5EF4-FFF2-40B4-BE49-F238E27FC236}">
                    <a16:creationId xmlns:a16="http://schemas.microsoft.com/office/drawing/2014/main" id="{2E6F56A8-B895-4084-B09F-4055AE49B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2135" y="2653791"/>
                <a:ext cx="53452" cy="12754"/>
              </a:xfrm>
              <a:custGeom>
                <a:avLst/>
                <a:gdLst>
                  <a:gd name="T0" fmla="*/ 175 w 347"/>
                  <a:gd name="T1" fmla="*/ 87 h 87"/>
                  <a:gd name="T2" fmla="*/ 49 w 347"/>
                  <a:gd name="T3" fmla="*/ 87 h 87"/>
                  <a:gd name="T4" fmla="*/ 0 w 347"/>
                  <a:gd name="T5" fmla="*/ 43 h 87"/>
                  <a:gd name="T6" fmla="*/ 48 w 347"/>
                  <a:gd name="T7" fmla="*/ 1 h 87"/>
                  <a:gd name="T8" fmla="*/ 298 w 347"/>
                  <a:gd name="T9" fmla="*/ 1 h 87"/>
                  <a:gd name="T10" fmla="*/ 347 w 347"/>
                  <a:gd name="T11" fmla="*/ 45 h 87"/>
                  <a:gd name="T12" fmla="*/ 299 w 347"/>
                  <a:gd name="T13" fmla="*/ 87 h 87"/>
                  <a:gd name="T14" fmla="*/ 175 w 347"/>
                  <a:gd name="T1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7" h="87">
                    <a:moveTo>
                      <a:pt x="175" y="87"/>
                    </a:moveTo>
                    <a:cubicBezTo>
                      <a:pt x="133" y="87"/>
                      <a:pt x="91" y="87"/>
                      <a:pt x="49" y="87"/>
                    </a:cubicBezTo>
                    <a:cubicBezTo>
                      <a:pt x="18" y="87"/>
                      <a:pt x="0" y="70"/>
                      <a:pt x="0" y="43"/>
                    </a:cubicBezTo>
                    <a:cubicBezTo>
                      <a:pt x="0" y="17"/>
                      <a:pt x="18" y="1"/>
                      <a:pt x="48" y="1"/>
                    </a:cubicBezTo>
                    <a:cubicBezTo>
                      <a:pt x="131" y="0"/>
                      <a:pt x="215" y="0"/>
                      <a:pt x="298" y="1"/>
                    </a:cubicBezTo>
                    <a:cubicBezTo>
                      <a:pt x="329" y="1"/>
                      <a:pt x="347" y="18"/>
                      <a:pt x="347" y="45"/>
                    </a:cubicBezTo>
                    <a:cubicBezTo>
                      <a:pt x="346" y="71"/>
                      <a:pt x="328" y="87"/>
                      <a:pt x="299" y="87"/>
                    </a:cubicBezTo>
                    <a:cubicBezTo>
                      <a:pt x="258" y="87"/>
                      <a:pt x="216" y="87"/>
                      <a:pt x="175" y="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30" name="Freeform 127">
                <a:extLst>
                  <a:ext uri="{FF2B5EF4-FFF2-40B4-BE49-F238E27FC236}">
                    <a16:creationId xmlns:a16="http://schemas.microsoft.com/office/drawing/2014/main" id="{D8920213-EFD6-4C9B-9D47-CB440995AE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3613" y="2541832"/>
                <a:ext cx="54066" cy="76911"/>
              </a:xfrm>
              <a:custGeom>
                <a:avLst/>
                <a:gdLst>
                  <a:gd name="T0" fmla="*/ 171 w 351"/>
                  <a:gd name="T1" fmla="*/ 0 h 524"/>
                  <a:gd name="T2" fmla="*/ 328 w 351"/>
                  <a:gd name="T3" fmla="*/ 310 h 524"/>
                  <a:gd name="T4" fmla="*/ 204 w 351"/>
                  <a:gd name="T5" fmla="*/ 505 h 524"/>
                  <a:gd name="T6" fmla="*/ 7 w 351"/>
                  <a:gd name="T7" fmla="*/ 378 h 524"/>
                  <a:gd name="T8" fmla="*/ 21 w 351"/>
                  <a:gd name="T9" fmla="*/ 275 h 524"/>
                  <a:gd name="T10" fmla="*/ 82 w 351"/>
                  <a:gd name="T11" fmla="*/ 148 h 524"/>
                  <a:gd name="T12" fmla="*/ 171 w 351"/>
                  <a:gd name="T13" fmla="*/ 0 h 524"/>
                  <a:gd name="T14" fmla="*/ 176 w 351"/>
                  <a:gd name="T15" fmla="*/ 171 h 524"/>
                  <a:gd name="T16" fmla="*/ 164 w 351"/>
                  <a:gd name="T17" fmla="*/ 172 h 524"/>
                  <a:gd name="T18" fmla="*/ 95 w 351"/>
                  <a:gd name="T19" fmla="*/ 323 h 524"/>
                  <a:gd name="T20" fmla="*/ 123 w 351"/>
                  <a:gd name="T21" fmla="*/ 407 h 524"/>
                  <a:gd name="T22" fmla="*/ 212 w 351"/>
                  <a:gd name="T23" fmla="*/ 409 h 524"/>
                  <a:gd name="T24" fmla="*/ 243 w 351"/>
                  <a:gd name="T25" fmla="*/ 326 h 524"/>
                  <a:gd name="T26" fmla="*/ 176 w 351"/>
                  <a:gd name="T27" fmla="*/ 17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1" h="524">
                    <a:moveTo>
                      <a:pt x="171" y="0"/>
                    </a:moveTo>
                    <a:cubicBezTo>
                      <a:pt x="233" y="104"/>
                      <a:pt x="297" y="198"/>
                      <a:pt x="328" y="310"/>
                    </a:cubicBezTo>
                    <a:cubicBezTo>
                      <a:pt x="351" y="397"/>
                      <a:pt x="293" y="486"/>
                      <a:pt x="204" y="505"/>
                    </a:cubicBezTo>
                    <a:cubicBezTo>
                      <a:pt x="113" y="524"/>
                      <a:pt x="25" y="466"/>
                      <a:pt x="7" y="378"/>
                    </a:cubicBezTo>
                    <a:cubicBezTo>
                      <a:pt x="0" y="342"/>
                      <a:pt x="6" y="308"/>
                      <a:pt x="21" y="275"/>
                    </a:cubicBezTo>
                    <a:cubicBezTo>
                      <a:pt x="39" y="232"/>
                      <a:pt x="59" y="189"/>
                      <a:pt x="82" y="148"/>
                    </a:cubicBezTo>
                    <a:cubicBezTo>
                      <a:pt x="109" y="99"/>
                      <a:pt x="139" y="52"/>
                      <a:pt x="171" y="0"/>
                    </a:cubicBezTo>
                    <a:close/>
                    <a:moveTo>
                      <a:pt x="176" y="171"/>
                    </a:moveTo>
                    <a:cubicBezTo>
                      <a:pt x="172" y="172"/>
                      <a:pt x="168" y="172"/>
                      <a:pt x="164" y="172"/>
                    </a:cubicBezTo>
                    <a:cubicBezTo>
                      <a:pt x="141" y="222"/>
                      <a:pt x="117" y="272"/>
                      <a:pt x="95" y="323"/>
                    </a:cubicBezTo>
                    <a:cubicBezTo>
                      <a:pt x="83" y="354"/>
                      <a:pt x="96" y="387"/>
                      <a:pt x="123" y="407"/>
                    </a:cubicBezTo>
                    <a:cubicBezTo>
                      <a:pt x="150" y="427"/>
                      <a:pt x="184" y="428"/>
                      <a:pt x="212" y="409"/>
                    </a:cubicBezTo>
                    <a:cubicBezTo>
                      <a:pt x="239" y="391"/>
                      <a:pt x="255" y="357"/>
                      <a:pt x="243" y="326"/>
                    </a:cubicBezTo>
                    <a:cubicBezTo>
                      <a:pt x="223" y="274"/>
                      <a:pt x="198" y="223"/>
                      <a:pt x="176" y="1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11C10F-FB12-C687-A00C-BC203B67FD21}"/>
                </a:ext>
              </a:extLst>
            </p:cNvPr>
            <p:cNvGrpSpPr/>
            <p:nvPr/>
          </p:nvGrpSpPr>
          <p:grpSpPr>
            <a:xfrm>
              <a:off x="3533910" y="2500168"/>
              <a:ext cx="296833" cy="296776"/>
              <a:chOff x="3533910" y="2459226"/>
              <a:chExt cx="296833" cy="296776"/>
            </a:xfrm>
          </p:grpSpPr>
          <p:sp>
            <p:nvSpPr>
              <p:cNvPr id="432" name="Freeform 586">
                <a:extLst>
                  <a:ext uri="{FF2B5EF4-FFF2-40B4-BE49-F238E27FC236}">
                    <a16:creationId xmlns:a16="http://schemas.microsoft.com/office/drawing/2014/main" id="{C6BE59C1-1613-4856-B836-5D4FD207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3910" y="2479738"/>
                <a:ext cx="218415" cy="276264"/>
              </a:xfrm>
              <a:custGeom>
                <a:avLst/>
                <a:gdLst>
                  <a:gd name="T0" fmla="*/ 13 w 201"/>
                  <a:gd name="T1" fmla="*/ 188 h 199"/>
                  <a:gd name="T2" fmla="*/ 13 w 201"/>
                  <a:gd name="T3" fmla="*/ 48 h 199"/>
                  <a:gd name="T4" fmla="*/ 56 w 201"/>
                  <a:gd name="T5" fmla="*/ 102 h 199"/>
                  <a:gd name="T6" fmla="*/ 100 w 201"/>
                  <a:gd name="T7" fmla="*/ 81 h 199"/>
                  <a:gd name="T8" fmla="*/ 161 w 201"/>
                  <a:gd name="T9" fmla="*/ 150 h 199"/>
                  <a:gd name="T10" fmla="*/ 147 w 201"/>
                  <a:gd name="T11" fmla="*/ 162 h 199"/>
                  <a:gd name="T12" fmla="*/ 189 w 201"/>
                  <a:gd name="T13" fmla="*/ 167 h 199"/>
                  <a:gd name="T14" fmla="*/ 189 w 201"/>
                  <a:gd name="T15" fmla="*/ 126 h 199"/>
                  <a:gd name="T16" fmla="*/ 174 w 201"/>
                  <a:gd name="T17" fmla="*/ 139 h 199"/>
                  <a:gd name="T18" fmla="*/ 174 w 201"/>
                  <a:gd name="T19" fmla="*/ 139 h 199"/>
                  <a:gd name="T20" fmla="*/ 104 w 201"/>
                  <a:gd name="T21" fmla="*/ 60 h 199"/>
                  <a:gd name="T22" fmla="*/ 62 w 201"/>
                  <a:gd name="T23" fmla="*/ 80 h 199"/>
                  <a:gd name="T24" fmla="*/ 13 w 201"/>
                  <a:gd name="T25" fmla="*/ 18 h 199"/>
                  <a:gd name="T26" fmla="*/ 13 w 201"/>
                  <a:gd name="T27" fmla="*/ 0 h 199"/>
                  <a:gd name="T28" fmla="*/ 0 w 201"/>
                  <a:gd name="T29" fmla="*/ 0 h 199"/>
                  <a:gd name="T30" fmla="*/ 0 w 201"/>
                  <a:gd name="T31" fmla="*/ 199 h 199"/>
                  <a:gd name="T32" fmla="*/ 201 w 201"/>
                  <a:gd name="T33" fmla="*/ 199 h 199"/>
                  <a:gd name="T34" fmla="*/ 201 w 201"/>
                  <a:gd name="T35" fmla="*/ 188 h 199"/>
                  <a:gd name="T36" fmla="*/ 13 w 201"/>
                  <a:gd name="T37" fmla="*/ 18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1" h="199">
                    <a:moveTo>
                      <a:pt x="13" y="188"/>
                    </a:moveTo>
                    <a:lnTo>
                      <a:pt x="13" y="48"/>
                    </a:lnTo>
                    <a:lnTo>
                      <a:pt x="56" y="102"/>
                    </a:lnTo>
                    <a:lnTo>
                      <a:pt x="100" y="81"/>
                    </a:lnTo>
                    <a:lnTo>
                      <a:pt x="161" y="150"/>
                    </a:lnTo>
                    <a:lnTo>
                      <a:pt x="147" y="162"/>
                    </a:lnTo>
                    <a:lnTo>
                      <a:pt x="189" y="167"/>
                    </a:lnTo>
                    <a:lnTo>
                      <a:pt x="189" y="126"/>
                    </a:lnTo>
                    <a:lnTo>
                      <a:pt x="174" y="139"/>
                    </a:lnTo>
                    <a:lnTo>
                      <a:pt x="174" y="139"/>
                    </a:lnTo>
                    <a:lnTo>
                      <a:pt x="104" y="60"/>
                    </a:lnTo>
                    <a:lnTo>
                      <a:pt x="62" y="80"/>
                    </a:lnTo>
                    <a:lnTo>
                      <a:pt x="13" y="1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99"/>
                    </a:lnTo>
                    <a:lnTo>
                      <a:pt x="201" y="199"/>
                    </a:lnTo>
                    <a:lnTo>
                      <a:pt x="201" y="188"/>
                    </a:lnTo>
                    <a:lnTo>
                      <a:pt x="13" y="1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8F5551C7-7600-4B8E-8D52-8E80DB16C26B}"/>
                  </a:ext>
                </a:extLst>
              </p:cNvPr>
              <p:cNvSpPr txBox="1"/>
              <p:nvPr/>
            </p:nvSpPr>
            <p:spPr>
              <a:xfrm>
                <a:off x="3591574" y="2459226"/>
                <a:ext cx="239169" cy="150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3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rPr>
                  <a:t>?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1D4312-C540-CC48-228F-C03519456138}"/>
                </a:ext>
              </a:extLst>
            </p:cNvPr>
            <p:cNvGrpSpPr/>
            <p:nvPr/>
          </p:nvGrpSpPr>
          <p:grpSpPr>
            <a:xfrm>
              <a:off x="5863338" y="2507115"/>
              <a:ext cx="297351" cy="282883"/>
              <a:chOff x="5863338" y="2530352"/>
              <a:chExt cx="297351" cy="282883"/>
            </a:xfrm>
          </p:grpSpPr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D8DA9D71-ED1A-481F-B861-3B48B2D0BDAA}"/>
                  </a:ext>
                </a:extLst>
              </p:cNvPr>
              <p:cNvCxnSpPr/>
              <p:nvPr/>
            </p:nvCxnSpPr>
            <p:spPr>
              <a:xfrm flipH="1">
                <a:off x="5868693" y="2530352"/>
                <a:ext cx="997" cy="282883"/>
              </a:xfrm>
              <a:prstGeom prst="line">
                <a:avLst/>
              </a:prstGeom>
              <a:ln w="2222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8FC1842-9463-90FC-99A3-BF7870713913}"/>
                  </a:ext>
                </a:extLst>
              </p:cNvPr>
              <p:cNvGrpSpPr/>
              <p:nvPr/>
            </p:nvGrpSpPr>
            <p:grpSpPr>
              <a:xfrm>
                <a:off x="5863338" y="2549285"/>
                <a:ext cx="297351" cy="258352"/>
                <a:chOff x="5863338" y="2549285"/>
                <a:chExt cx="297351" cy="258352"/>
              </a:xfrm>
            </p:grpSpPr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C15561DF-72BB-40B7-86FA-77B2B197D9C4}"/>
                    </a:ext>
                  </a:extLst>
                </p:cNvPr>
                <p:cNvCxnSpPr/>
                <p:nvPr/>
              </p:nvCxnSpPr>
              <p:spPr>
                <a:xfrm flipV="1">
                  <a:off x="5863338" y="2807636"/>
                  <a:ext cx="284648" cy="1"/>
                </a:xfrm>
                <a:prstGeom prst="line">
                  <a:avLst/>
                </a:prstGeom>
                <a:ln w="2222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Curved Connector 129">
                  <a:extLst>
                    <a:ext uri="{FF2B5EF4-FFF2-40B4-BE49-F238E27FC236}">
                      <a16:creationId xmlns:a16="http://schemas.microsoft.com/office/drawing/2014/main" id="{5D884F6C-AD38-40B4-B198-B44FB1F3D5B3}"/>
                    </a:ext>
                  </a:extLst>
                </p:cNvPr>
                <p:cNvCxnSpPr/>
                <p:nvPr/>
              </p:nvCxnSpPr>
              <p:spPr>
                <a:xfrm>
                  <a:off x="5879788" y="2549285"/>
                  <a:ext cx="280901" cy="164910"/>
                </a:xfrm>
                <a:prstGeom prst="curvedConnector3">
                  <a:avLst>
                    <a:gd name="adj1" fmla="val -1100"/>
                  </a:avLst>
                </a:prstGeom>
                <a:ln w="22225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3D66497-BCCC-013D-4891-B3AB57137554}"/>
                </a:ext>
              </a:extLst>
            </p:cNvPr>
            <p:cNvGrpSpPr/>
            <p:nvPr/>
          </p:nvGrpSpPr>
          <p:grpSpPr>
            <a:xfrm>
              <a:off x="4768827" y="2489806"/>
              <a:ext cx="384572" cy="317500"/>
              <a:chOff x="4768827" y="2513043"/>
              <a:chExt cx="384572" cy="317500"/>
            </a:xfrm>
          </p:grpSpPr>
          <p:sp>
            <p:nvSpPr>
              <p:cNvPr id="439" name="Freeform 586">
                <a:extLst>
                  <a:ext uri="{FF2B5EF4-FFF2-40B4-BE49-F238E27FC236}">
                    <a16:creationId xmlns:a16="http://schemas.microsoft.com/office/drawing/2014/main" id="{17462425-6718-4DB5-A804-794532041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827" y="2513043"/>
                <a:ext cx="345655" cy="317500"/>
              </a:xfrm>
              <a:custGeom>
                <a:avLst/>
                <a:gdLst>
                  <a:gd name="T0" fmla="*/ 13 w 201"/>
                  <a:gd name="T1" fmla="*/ 188 h 199"/>
                  <a:gd name="T2" fmla="*/ 13 w 201"/>
                  <a:gd name="T3" fmla="*/ 48 h 199"/>
                  <a:gd name="T4" fmla="*/ 56 w 201"/>
                  <a:gd name="T5" fmla="*/ 102 h 199"/>
                  <a:gd name="T6" fmla="*/ 100 w 201"/>
                  <a:gd name="T7" fmla="*/ 81 h 199"/>
                  <a:gd name="T8" fmla="*/ 161 w 201"/>
                  <a:gd name="T9" fmla="*/ 150 h 199"/>
                  <a:gd name="T10" fmla="*/ 147 w 201"/>
                  <a:gd name="T11" fmla="*/ 162 h 199"/>
                  <a:gd name="T12" fmla="*/ 189 w 201"/>
                  <a:gd name="T13" fmla="*/ 167 h 199"/>
                  <a:gd name="T14" fmla="*/ 189 w 201"/>
                  <a:gd name="T15" fmla="*/ 126 h 199"/>
                  <a:gd name="T16" fmla="*/ 174 w 201"/>
                  <a:gd name="T17" fmla="*/ 139 h 199"/>
                  <a:gd name="T18" fmla="*/ 174 w 201"/>
                  <a:gd name="T19" fmla="*/ 139 h 199"/>
                  <a:gd name="T20" fmla="*/ 104 w 201"/>
                  <a:gd name="T21" fmla="*/ 60 h 199"/>
                  <a:gd name="T22" fmla="*/ 62 w 201"/>
                  <a:gd name="T23" fmla="*/ 80 h 199"/>
                  <a:gd name="T24" fmla="*/ 13 w 201"/>
                  <a:gd name="T25" fmla="*/ 18 h 199"/>
                  <a:gd name="T26" fmla="*/ 13 w 201"/>
                  <a:gd name="T27" fmla="*/ 0 h 199"/>
                  <a:gd name="T28" fmla="*/ 0 w 201"/>
                  <a:gd name="T29" fmla="*/ 0 h 199"/>
                  <a:gd name="T30" fmla="*/ 0 w 201"/>
                  <a:gd name="T31" fmla="*/ 199 h 199"/>
                  <a:gd name="T32" fmla="*/ 201 w 201"/>
                  <a:gd name="T33" fmla="*/ 199 h 199"/>
                  <a:gd name="T34" fmla="*/ 201 w 201"/>
                  <a:gd name="T35" fmla="*/ 188 h 199"/>
                  <a:gd name="T36" fmla="*/ 13 w 201"/>
                  <a:gd name="T37" fmla="*/ 18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1" h="199">
                    <a:moveTo>
                      <a:pt x="13" y="188"/>
                    </a:moveTo>
                    <a:lnTo>
                      <a:pt x="13" y="48"/>
                    </a:lnTo>
                    <a:lnTo>
                      <a:pt x="56" y="102"/>
                    </a:lnTo>
                    <a:lnTo>
                      <a:pt x="100" y="81"/>
                    </a:lnTo>
                    <a:lnTo>
                      <a:pt x="161" y="150"/>
                    </a:lnTo>
                    <a:lnTo>
                      <a:pt x="147" y="162"/>
                    </a:lnTo>
                    <a:lnTo>
                      <a:pt x="189" y="167"/>
                    </a:lnTo>
                    <a:lnTo>
                      <a:pt x="189" y="126"/>
                    </a:lnTo>
                    <a:lnTo>
                      <a:pt x="174" y="139"/>
                    </a:lnTo>
                    <a:lnTo>
                      <a:pt x="174" y="139"/>
                    </a:lnTo>
                    <a:lnTo>
                      <a:pt x="104" y="60"/>
                    </a:lnTo>
                    <a:lnTo>
                      <a:pt x="62" y="80"/>
                    </a:lnTo>
                    <a:lnTo>
                      <a:pt x="13" y="1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99"/>
                    </a:lnTo>
                    <a:lnTo>
                      <a:pt x="201" y="199"/>
                    </a:lnTo>
                    <a:lnTo>
                      <a:pt x="201" y="188"/>
                    </a:lnTo>
                    <a:lnTo>
                      <a:pt x="13" y="1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D179D747-967D-4595-980C-B2DE3DE9F2B1}"/>
                  </a:ext>
                </a:extLst>
              </p:cNvPr>
              <p:cNvCxnSpPr/>
              <p:nvPr/>
            </p:nvCxnSpPr>
            <p:spPr>
              <a:xfrm flipV="1">
                <a:off x="4998472" y="2596262"/>
                <a:ext cx="154927" cy="50872"/>
              </a:xfrm>
              <a:prstGeom prst="line">
                <a:avLst/>
              </a:prstGeom>
              <a:solidFill>
                <a:schemeClr val="accent3"/>
              </a:solidFill>
              <a:ln w="19050" cap="rnd">
                <a:solidFill>
                  <a:srgbClr val="001965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ECD6B4-04C0-F77D-AA8C-40FAFAED6AC3}"/>
              </a:ext>
            </a:extLst>
          </p:cNvPr>
          <p:cNvGrpSpPr/>
          <p:nvPr/>
        </p:nvGrpSpPr>
        <p:grpSpPr>
          <a:xfrm>
            <a:off x="1917105" y="4830147"/>
            <a:ext cx="1098275" cy="1261565"/>
            <a:chOff x="5461046" y="3322682"/>
            <a:chExt cx="1098275" cy="1261565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99B000A-91A5-406C-89BD-8593C7FEDA12}"/>
                </a:ext>
              </a:extLst>
            </p:cNvPr>
            <p:cNvSpPr/>
            <p:nvPr/>
          </p:nvSpPr>
          <p:spPr>
            <a:xfrm>
              <a:off x="5465006" y="3786351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BDBB2A1E-5388-4A6E-8460-73BC9853C0A6}"/>
                </a:ext>
              </a:extLst>
            </p:cNvPr>
            <p:cNvSpPr/>
            <p:nvPr/>
          </p:nvSpPr>
          <p:spPr>
            <a:xfrm>
              <a:off x="5465006" y="3322682"/>
              <a:ext cx="1090354" cy="461138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Apis For Office"/>
                  <a:cs typeface="Apis For Office"/>
                </a:rPr>
                <a:t>STEP TEENS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DB094749-DEF2-4807-BFAC-AFE59811CCFF}"/>
                </a:ext>
              </a:extLst>
            </p:cNvPr>
            <p:cNvSpPr txBox="1"/>
            <p:nvPr/>
          </p:nvSpPr>
          <p:spPr>
            <a:xfrm>
              <a:off x="5461046" y="4214915"/>
              <a:ext cx="10982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WM u nastolatków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pic>
          <p:nvPicPr>
            <p:cNvPr id="452" name="Graphic 451" descr="Children outline">
              <a:extLst>
                <a:ext uri="{FF2B5EF4-FFF2-40B4-BE49-F238E27FC236}">
                  <a16:creationId xmlns:a16="http://schemas.microsoft.com/office/drawing/2014/main" id="{CE930440-A799-43A5-AC59-16EA0953F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791525" y="3782424"/>
              <a:ext cx="470204" cy="495814"/>
            </a:xfrm>
            <a:prstGeom prst="rect">
              <a:avLst/>
            </a:prstGeom>
          </p:spPr>
        </p:pic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EEC371C5-AAB8-F143-BFE4-ED5CB00A6C02}"/>
              </a:ext>
            </a:extLst>
          </p:cNvPr>
          <p:cNvGrpSpPr/>
          <p:nvPr/>
        </p:nvGrpSpPr>
        <p:grpSpPr>
          <a:xfrm>
            <a:off x="7923572" y="3332283"/>
            <a:ext cx="1098275" cy="1271298"/>
            <a:chOff x="7923572" y="3332283"/>
            <a:chExt cx="1098275" cy="1271298"/>
          </a:xfrm>
        </p:grpSpPr>
        <p:sp>
          <p:nvSpPr>
            <p:cNvPr id="421" name="Rectangle 420">
              <a:extLst>
                <a:ext uri="{FF2B5EF4-FFF2-40B4-BE49-F238E27FC236}">
                  <a16:creationId xmlns:a16="http://schemas.microsoft.com/office/drawing/2014/main" id="{69815373-F168-4FED-8152-982E2FE0E7AC}"/>
                </a:ext>
              </a:extLst>
            </p:cNvPr>
            <p:cNvSpPr/>
            <p:nvPr/>
          </p:nvSpPr>
          <p:spPr>
            <a:xfrm>
              <a:off x="7927532" y="3795952"/>
              <a:ext cx="1090354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5BD2FD1F-D849-4FBD-998C-0A467F62DCED}"/>
                </a:ext>
              </a:extLst>
            </p:cNvPr>
            <p:cNvSpPr/>
            <p:nvPr/>
          </p:nvSpPr>
          <p:spPr>
            <a:xfrm>
              <a:off x="7927532" y="3332283"/>
              <a:ext cx="1090354" cy="461138"/>
            </a:xfrm>
            <a:prstGeom prst="rect">
              <a:avLst/>
            </a:prstGeom>
            <a:solidFill>
              <a:srgbClr val="00196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POSEY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A150E3E1-278C-4C6E-A090-306806481913}"/>
                </a:ext>
              </a:extLst>
            </p:cNvPr>
            <p:cNvSpPr txBox="1"/>
            <p:nvPr/>
          </p:nvSpPr>
          <p:spPr>
            <a:xfrm>
              <a:off x="7923572" y="4234249"/>
              <a:ext cx="10982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Badanie US</a:t>
              </a: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r>
                <a:rPr kumimoji="0" lang="en-GB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pracodawc</a:t>
              </a:r>
              <a:r>
                <a:rPr kumimoji="0" lang="pl-PL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ów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pic>
          <p:nvPicPr>
            <p:cNvPr id="482" name="Picture 481">
              <a:extLst>
                <a:ext uri="{FF2B5EF4-FFF2-40B4-BE49-F238E27FC236}">
                  <a16:creationId xmlns:a16="http://schemas.microsoft.com/office/drawing/2014/main" id="{F8F2A843-2911-46FC-896E-DDFAE18E61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0" b="390"/>
            <a:stretch/>
          </p:blipFill>
          <p:spPr>
            <a:xfrm>
              <a:off x="8329544" y="3908930"/>
              <a:ext cx="268841" cy="266742"/>
            </a:xfrm>
            <a:prstGeom prst="ellipse">
              <a:avLst/>
            </a:prstGeom>
          </p:spPr>
        </p:pic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42A012D3-7D12-5854-51B3-35D1D733C1B0}"/>
              </a:ext>
            </a:extLst>
          </p:cNvPr>
          <p:cNvGrpSpPr/>
          <p:nvPr/>
        </p:nvGrpSpPr>
        <p:grpSpPr>
          <a:xfrm>
            <a:off x="7924600" y="1952687"/>
            <a:ext cx="2274423" cy="1261565"/>
            <a:chOff x="7924600" y="1952687"/>
            <a:chExt cx="2274423" cy="1261565"/>
          </a:xfrm>
        </p:grpSpPr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3A998757-3E60-408A-B0CF-41B13B867F06}"/>
                </a:ext>
              </a:extLst>
            </p:cNvPr>
            <p:cNvSpPr/>
            <p:nvPr/>
          </p:nvSpPr>
          <p:spPr>
            <a:xfrm>
              <a:off x="7928560" y="2416356"/>
              <a:ext cx="1086322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C0CC25E6-42BB-4898-A4CE-69466486B7F3}"/>
                </a:ext>
              </a:extLst>
            </p:cNvPr>
            <p:cNvSpPr/>
            <p:nvPr/>
          </p:nvSpPr>
          <p:spPr>
            <a:xfrm>
              <a:off x="7928560" y="1952687"/>
              <a:ext cx="1084486" cy="461138"/>
            </a:xfrm>
            <a:prstGeom prst="rect">
              <a:avLst/>
            </a:prstGeom>
            <a:solidFill>
              <a:srgbClr val="00196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</a:t>
              </a: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UP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17" name="TextBox 416">
              <a:extLst>
                <a:ext uri="{FF2B5EF4-FFF2-40B4-BE49-F238E27FC236}">
                  <a16:creationId xmlns:a16="http://schemas.microsoft.com/office/drawing/2014/main" id="{DC0AA042-1F7A-4AD1-9F49-A6FD4B6EA6D0}"/>
                </a:ext>
              </a:extLst>
            </p:cNvPr>
            <p:cNvSpPr txBox="1"/>
            <p:nvPr/>
          </p:nvSpPr>
          <p:spPr>
            <a:xfrm>
              <a:off x="7924600" y="2844920"/>
              <a:ext cx="10982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WM z </a:t>
              </a:r>
              <a:b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</a:b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7,2 mg</a:t>
              </a:r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BFDA7A2B-D3C8-4F98-8B3F-73F569A8F0DB}"/>
                </a:ext>
              </a:extLst>
            </p:cNvPr>
            <p:cNvSpPr/>
            <p:nvPr/>
          </p:nvSpPr>
          <p:spPr>
            <a:xfrm>
              <a:off x="9091691" y="2416356"/>
              <a:ext cx="1093125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B283F612-2174-4B25-BE8A-86A5BCAF0252}"/>
                </a:ext>
              </a:extLst>
            </p:cNvPr>
            <p:cNvSpPr/>
            <p:nvPr/>
          </p:nvSpPr>
          <p:spPr>
            <a:xfrm>
              <a:off x="9091691" y="1952687"/>
              <a:ext cx="1091277" cy="461138"/>
            </a:xfrm>
            <a:prstGeom prst="rect">
              <a:avLst/>
            </a:prstGeom>
            <a:solidFill>
              <a:srgbClr val="00196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 UP T2D 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85" name="Arrow: Down 484">
              <a:extLst>
                <a:ext uri="{FF2B5EF4-FFF2-40B4-BE49-F238E27FC236}">
                  <a16:creationId xmlns:a16="http://schemas.microsoft.com/office/drawing/2014/main" id="{9ED45BF7-AEF0-45BA-BB96-EC849A190BD4}"/>
                </a:ext>
              </a:extLst>
            </p:cNvPr>
            <p:cNvSpPr/>
            <p:nvPr/>
          </p:nvSpPr>
          <p:spPr>
            <a:xfrm rot="10800000">
              <a:off x="8330958" y="2529832"/>
              <a:ext cx="263481" cy="261009"/>
            </a:xfrm>
            <a:prstGeom prst="downArrow">
              <a:avLst/>
            </a:prstGeom>
            <a:solidFill>
              <a:srgbClr val="001965"/>
            </a:solidFill>
            <a:ln w="28575">
              <a:noFill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252000"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B561B2A-4592-4E4A-AA01-629E4497F9F1}"/>
                </a:ext>
              </a:extLst>
            </p:cNvPr>
            <p:cNvSpPr txBox="1"/>
            <p:nvPr/>
          </p:nvSpPr>
          <p:spPr>
            <a:xfrm>
              <a:off x="9100748" y="2844920"/>
              <a:ext cx="10982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WM z </a:t>
              </a:r>
              <a:b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</a:b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7,2 mg w T2D</a:t>
              </a:r>
            </a:p>
          </p:txBody>
        </p:sp>
        <p:sp>
          <p:nvSpPr>
            <p:cNvPr id="156" name="Arrow: Down 155">
              <a:extLst>
                <a:ext uri="{FF2B5EF4-FFF2-40B4-BE49-F238E27FC236}">
                  <a16:creationId xmlns:a16="http://schemas.microsoft.com/office/drawing/2014/main" id="{57AFECEC-91C5-459B-8F8C-401A32001304}"/>
                </a:ext>
              </a:extLst>
            </p:cNvPr>
            <p:cNvSpPr/>
            <p:nvPr/>
          </p:nvSpPr>
          <p:spPr>
            <a:xfrm rot="10800000">
              <a:off x="9507106" y="2529832"/>
              <a:ext cx="263481" cy="261009"/>
            </a:xfrm>
            <a:prstGeom prst="downArrow">
              <a:avLst/>
            </a:prstGeom>
            <a:solidFill>
              <a:srgbClr val="001965"/>
            </a:solidFill>
            <a:ln w="28575">
              <a:noFill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252000"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6C3BABE7-3167-35D6-037E-6C6DA7F3C34A}"/>
              </a:ext>
            </a:extLst>
          </p:cNvPr>
          <p:cNvGrpSpPr/>
          <p:nvPr/>
        </p:nvGrpSpPr>
        <p:grpSpPr>
          <a:xfrm>
            <a:off x="2307654" y="3859724"/>
            <a:ext cx="340602" cy="341214"/>
            <a:chOff x="2263204" y="3860968"/>
            <a:chExt cx="340602" cy="341214"/>
          </a:xfrm>
        </p:grpSpPr>
        <p:pic>
          <p:nvPicPr>
            <p:cNvPr id="157" name="Graphic 156">
              <a:extLst>
                <a:ext uri="{FF2B5EF4-FFF2-40B4-BE49-F238E27FC236}">
                  <a16:creationId xmlns:a16="http://schemas.microsoft.com/office/drawing/2014/main" id="{8EECAF13-D853-48BE-9051-51370AC83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2029" t="993" r="31305" b="-993"/>
            <a:stretch/>
          </p:blipFill>
          <p:spPr>
            <a:xfrm>
              <a:off x="2263204" y="3860968"/>
              <a:ext cx="171231" cy="171231"/>
            </a:xfrm>
            <a:prstGeom prst="flowChartConnector">
              <a:avLst/>
            </a:prstGeom>
          </p:spPr>
        </p:pic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E956B558-9F87-4074-9170-8412FC6DA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15000" r="15000"/>
            <a:stretch/>
          </p:blipFill>
          <p:spPr>
            <a:xfrm>
              <a:off x="2432575" y="3860968"/>
              <a:ext cx="171231" cy="171231"/>
            </a:xfrm>
            <a:prstGeom prst="flowChartConnector">
              <a:avLst/>
            </a:prstGeom>
          </p:spPr>
        </p:pic>
        <p:pic>
          <p:nvPicPr>
            <p:cNvPr id="160" name="Graphic 159">
              <a:extLst>
                <a:ext uri="{FF2B5EF4-FFF2-40B4-BE49-F238E27FC236}">
                  <a16:creationId xmlns:a16="http://schemas.microsoft.com/office/drawing/2014/main" id="{3B7AC34C-2AFA-438C-A097-CE6F4F2C0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16667" r="16667"/>
            <a:stretch/>
          </p:blipFill>
          <p:spPr>
            <a:xfrm>
              <a:off x="2263204" y="4030951"/>
              <a:ext cx="171231" cy="171231"/>
            </a:xfrm>
            <a:prstGeom prst="flowChartConnector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22" name="Picture 2" descr="upload.wikimedia.org/wikipedia/commons/thumb/5/...">
              <a:extLst>
                <a:ext uri="{FF2B5EF4-FFF2-40B4-BE49-F238E27FC236}">
                  <a16:creationId xmlns:a16="http://schemas.microsoft.com/office/drawing/2014/main" id="{E47CDC96-8398-47F8-9B4F-DC001C326F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7" r="16677"/>
            <a:stretch/>
          </p:blipFill>
          <p:spPr bwMode="auto">
            <a:xfrm>
              <a:off x="2432575" y="4030951"/>
              <a:ext cx="171231" cy="171231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92C75526-19E0-1459-FFE1-FFDD24CED5FA}"/>
              </a:ext>
            </a:extLst>
          </p:cNvPr>
          <p:cNvGrpSpPr/>
          <p:nvPr/>
        </p:nvGrpSpPr>
        <p:grpSpPr>
          <a:xfrm>
            <a:off x="968035" y="3812481"/>
            <a:ext cx="465689" cy="436121"/>
            <a:chOff x="977844" y="3834506"/>
            <a:chExt cx="465689" cy="436121"/>
          </a:xfrm>
        </p:grpSpPr>
        <p:pic>
          <p:nvPicPr>
            <p:cNvPr id="163" name="Graphic 162">
              <a:extLst>
                <a:ext uri="{FF2B5EF4-FFF2-40B4-BE49-F238E27FC236}">
                  <a16:creationId xmlns:a16="http://schemas.microsoft.com/office/drawing/2014/main" id="{410F0137-2730-40B5-9BDC-54BC917A2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16667" r="16667"/>
            <a:stretch/>
          </p:blipFill>
          <p:spPr>
            <a:xfrm>
              <a:off x="977844" y="3834506"/>
              <a:ext cx="274321" cy="274320"/>
            </a:xfrm>
            <a:prstGeom prst="flowChartConnector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4" name="Graphic 163">
              <a:extLst>
                <a:ext uri="{FF2B5EF4-FFF2-40B4-BE49-F238E27FC236}">
                  <a16:creationId xmlns:a16="http://schemas.microsoft.com/office/drawing/2014/main" id="{F4B0FFF5-17BC-4064-87F5-3F58D9A29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16667" r="16667"/>
            <a:stretch/>
          </p:blipFill>
          <p:spPr>
            <a:xfrm>
              <a:off x="1169214" y="3996307"/>
              <a:ext cx="274319" cy="274320"/>
            </a:xfrm>
            <a:prstGeom prst="flowChartConnector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22877225-DF2F-FB7D-B685-5F236BE3694D}"/>
              </a:ext>
            </a:extLst>
          </p:cNvPr>
          <p:cNvGrpSpPr/>
          <p:nvPr/>
        </p:nvGrpSpPr>
        <p:grpSpPr>
          <a:xfrm>
            <a:off x="6660035" y="3321950"/>
            <a:ext cx="1276617" cy="1261565"/>
            <a:chOff x="6660035" y="3321950"/>
            <a:chExt cx="1276617" cy="1261565"/>
          </a:xfrm>
        </p:grpSpPr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D8DFED31-328A-48B0-8D4D-1A9350283AB3}"/>
                </a:ext>
              </a:extLst>
            </p:cNvPr>
            <p:cNvSpPr/>
            <p:nvPr/>
          </p:nvSpPr>
          <p:spPr>
            <a:xfrm>
              <a:off x="6747611" y="3785619"/>
              <a:ext cx="1093125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040507ED-43FD-4180-A2C1-13F985FC2619}"/>
                </a:ext>
              </a:extLst>
            </p:cNvPr>
            <p:cNvSpPr/>
            <p:nvPr/>
          </p:nvSpPr>
          <p:spPr>
            <a:xfrm>
              <a:off x="6748613" y="3321950"/>
              <a:ext cx="1084486" cy="461138"/>
            </a:xfrm>
            <a:prstGeom prst="rect">
              <a:avLst/>
            </a:prstGeom>
            <a:solidFill>
              <a:srgbClr val="00196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</a:t>
              </a: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12 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114EE559-0D89-49DA-A795-D29999097875}"/>
                </a:ext>
              </a:extLst>
            </p:cNvPr>
            <p:cNvSpPr txBox="1"/>
            <p:nvPr/>
          </p:nvSpPr>
          <p:spPr>
            <a:xfrm>
              <a:off x="6660035" y="4214183"/>
              <a:ext cx="12766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WM w Chinach kontynentalnych i na Tajwanie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29E171-9456-40ED-9EB0-7600122C7A4B}"/>
                </a:ext>
              </a:extLst>
            </p:cNvPr>
            <p:cNvGrpSpPr/>
            <p:nvPr/>
          </p:nvGrpSpPr>
          <p:grpSpPr>
            <a:xfrm>
              <a:off x="7126525" y="3816767"/>
              <a:ext cx="440219" cy="425665"/>
              <a:chOff x="8401328" y="2397092"/>
              <a:chExt cx="440219" cy="425665"/>
            </a:xfrm>
          </p:grpSpPr>
          <p:pic>
            <p:nvPicPr>
              <p:cNvPr id="168" name="Graphic 167">
                <a:extLst>
                  <a:ext uri="{FF2B5EF4-FFF2-40B4-BE49-F238E27FC236}">
                    <a16:creationId xmlns:a16="http://schemas.microsoft.com/office/drawing/2014/main" id="{A9D4EDF3-CF00-494B-AB2F-C158DE9AD5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2029" t="993" r="31305" b="-993"/>
              <a:stretch/>
            </p:blipFill>
            <p:spPr>
              <a:xfrm>
                <a:off x="8401328" y="2397092"/>
                <a:ext cx="274320" cy="274320"/>
              </a:xfrm>
              <a:prstGeom prst="flowChartConnector">
                <a:avLst/>
              </a:prstGeom>
            </p:spPr>
          </p:pic>
          <p:pic>
            <p:nvPicPr>
              <p:cNvPr id="30724" name="Picture 4">
                <a:extLst>
                  <a:ext uri="{FF2B5EF4-FFF2-40B4-BE49-F238E27FC236}">
                    <a16:creationId xmlns:a16="http://schemas.microsoft.com/office/drawing/2014/main" id="{80F3DBB5-B2C0-4A5D-8B3E-EBA90FDBE0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" r="33302"/>
              <a:stretch/>
            </p:blipFill>
            <p:spPr bwMode="auto">
              <a:xfrm>
                <a:off x="8567227" y="2548437"/>
                <a:ext cx="274320" cy="27432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5611D9-BAE1-57BE-C96F-F38E27542624}"/>
              </a:ext>
            </a:extLst>
          </p:cNvPr>
          <p:cNvGrpSpPr/>
          <p:nvPr/>
        </p:nvGrpSpPr>
        <p:grpSpPr>
          <a:xfrm>
            <a:off x="10353969" y="1943067"/>
            <a:ext cx="1098275" cy="1272665"/>
            <a:chOff x="10353969" y="1943067"/>
            <a:chExt cx="1098275" cy="1272665"/>
          </a:xfrm>
        </p:grpSpPr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9B5C1635-9F2F-4624-93B5-524859398A5C}"/>
                </a:ext>
              </a:extLst>
            </p:cNvPr>
            <p:cNvSpPr/>
            <p:nvPr/>
          </p:nvSpPr>
          <p:spPr>
            <a:xfrm>
              <a:off x="10357929" y="2406736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FECE7939-18DE-4D92-A0E1-D838B3B39E28}"/>
                </a:ext>
              </a:extLst>
            </p:cNvPr>
            <p:cNvSpPr/>
            <p:nvPr/>
          </p:nvSpPr>
          <p:spPr>
            <a:xfrm>
              <a:off x="10357929" y="1943067"/>
              <a:ext cx="1090354" cy="461138"/>
            </a:xfrm>
            <a:prstGeom prst="rect">
              <a:avLst/>
            </a:prstGeom>
            <a:solidFill>
              <a:srgbClr val="939AA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</a:t>
              </a: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JP 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FB33CA5B-532D-4E2C-9EDA-021C76840C24}"/>
                </a:ext>
              </a:extLst>
            </p:cNvPr>
            <p:cNvSpPr txBox="1"/>
            <p:nvPr/>
          </p:nvSpPr>
          <p:spPr>
            <a:xfrm>
              <a:off x="10353969" y="2846400"/>
              <a:ext cx="10982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Otyłość</a:t>
              </a: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 </a:t>
              </a:r>
              <a:b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</a:br>
              <a:r>
                <a:rPr kumimoji="0" lang="en-CA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Japonia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pic>
          <p:nvPicPr>
            <p:cNvPr id="170" name="Graphic 169">
              <a:extLst>
                <a:ext uri="{FF2B5EF4-FFF2-40B4-BE49-F238E27FC236}">
                  <a16:creationId xmlns:a16="http://schemas.microsoft.com/office/drawing/2014/main" id="{C43A5A95-E263-45BD-A04B-980BE6C90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l="16667" r="16667"/>
            <a:stretch/>
          </p:blipFill>
          <p:spPr>
            <a:xfrm>
              <a:off x="10789475" y="2511396"/>
              <a:ext cx="274320" cy="274320"/>
            </a:xfrm>
            <a:prstGeom prst="flowChartConnector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3B1E00-49F9-8698-5413-DDF878D945EA}"/>
              </a:ext>
            </a:extLst>
          </p:cNvPr>
          <p:cNvGrpSpPr/>
          <p:nvPr/>
        </p:nvGrpSpPr>
        <p:grpSpPr>
          <a:xfrm>
            <a:off x="6738948" y="1943067"/>
            <a:ext cx="1098275" cy="1272665"/>
            <a:chOff x="6738948" y="1943067"/>
            <a:chExt cx="1098275" cy="1272665"/>
          </a:xfrm>
        </p:grpSpPr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9F6464DA-CDFE-4BD4-A99F-EACD7B4DBF83}"/>
                </a:ext>
              </a:extLst>
            </p:cNvPr>
            <p:cNvSpPr/>
            <p:nvPr/>
          </p:nvSpPr>
          <p:spPr>
            <a:xfrm>
              <a:off x="6742908" y="2406736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0715B3CC-E48D-4E9B-AF87-A8F544A7A342}"/>
                </a:ext>
              </a:extLst>
            </p:cNvPr>
            <p:cNvSpPr/>
            <p:nvPr/>
          </p:nvSpPr>
          <p:spPr>
            <a:xfrm>
              <a:off x="6742908" y="1943067"/>
              <a:ext cx="1090354" cy="461138"/>
            </a:xfrm>
            <a:prstGeom prst="rect">
              <a:avLst/>
            </a:prstGeom>
            <a:solidFill>
              <a:srgbClr val="00196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 Young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14" name="TextBox 413">
              <a:extLst>
                <a:ext uri="{FF2B5EF4-FFF2-40B4-BE49-F238E27FC236}">
                  <a16:creationId xmlns:a16="http://schemas.microsoft.com/office/drawing/2014/main" id="{FA84675C-B850-4B9D-928B-B3E44680B1EC}"/>
                </a:ext>
              </a:extLst>
            </p:cNvPr>
            <p:cNvSpPr txBox="1"/>
            <p:nvPr/>
          </p:nvSpPr>
          <p:spPr>
            <a:xfrm>
              <a:off x="6738948" y="2846400"/>
              <a:ext cx="10982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WM u dzieci i młodzieży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06CB34-611D-43E6-A01A-84AE4C84D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4707" y="2450419"/>
              <a:ext cx="426757" cy="39627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4F2310C3-A1D8-400F-A96E-5290D72977A7}"/>
              </a:ext>
            </a:extLst>
          </p:cNvPr>
          <p:cNvGrpSpPr/>
          <p:nvPr/>
        </p:nvGrpSpPr>
        <p:grpSpPr>
          <a:xfrm>
            <a:off x="4278101" y="3323031"/>
            <a:ext cx="1098275" cy="1272665"/>
            <a:chOff x="4294626" y="4684204"/>
            <a:chExt cx="1098275" cy="1272665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9C855C2A-7937-498B-BDB2-BC576431CF8B}"/>
                </a:ext>
              </a:extLst>
            </p:cNvPr>
            <p:cNvSpPr/>
            <p:nvPr/>
          </p:nvSpPr>
          <p:spPr>
            <a:xfrm>
              <a:off x="4298586" y="5147873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8937E54A-A5CD-4365-8CAC-836368FB643B}"/>
                </a:ext>
              </a:extLst>
            </p:cNvPr>
            <p:cNvSpPr/>
            <p:nvPr/>
          </p:nvSpPr>
          <p:spPr>
            <a:xfrm>
              <a:off x="4298586" y="4684204"/>
              <a:ext cx="1090354" cy="461138"/>
            </a:xfrm>
            <a:prstGeom prst="rect">
              <a:avLst/>
            </a:prstGeom>
            <a:solidFill>
              <a:srgbClr val="2A918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</a:t>
              </a: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9 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E0D027C3-BAD2-4DB5-80EA-25142118D665}"/>
                </a:ext>
              </a:extLst>
            </p:cNvPr>
            <p:cNvSpPr txBox="1"/>
            <p:nvPr/>
          </p:nvSpPr>
          <p:spPr>
            <a:xfrm>
              <a:off x="4294626" y="5587537"/>
              <a:ext cx="10982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Semaglutyd w chorobie zwyrodnieniowej stawu kolanowego </a:t>
              </a:r>
              <a:endPara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D4A9785-C230-93DE-3480-F82252710A94}"/>
                </a:ext>
              </a:extLst>
            </p:cNvPr>
            <p:cNvGrpSpPr/>
            <p:nvPr/>
          </p:nvGrpSpPr>
          <p:grpSpPr>
            <a:xfrm>
              <a:off x="4702793" y="5207644"/>
              <a:ext cx="298661" cy="364099"/>
              <a:chOff x="7139206" y="2462712"/>
              <a:chExt cx="298661" cy="364099"/>
            </a:xfrm>
          </p:grpSpPr>
          <p:sp>
            <p:nvSpPr>
              <p:cNvPr id="454" name="Freeform 122">
                <a:extLst>
                  <a:ext uri="{FF2B5EF4-FFF2-40B4-BE49-F238E27FC236}">
                    <a16:creationId xmlns:a16="http://schemas.microsoft.com/office/drawing/2014/main" id="{F756BA0B-66B6-471D-9D47-881FBC5021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9206" y="2503332"/>
                <a:ext cx="267962" cy="317433"/>
              </a:xfrm>
              <a:custGeom>
                <a:avLst/>
                <a:gdLst>
                  <a:gd name="T0" fmla="*/ 0 w 135"/>
                  <a:gd name="T1" fmla="*/ 76 h 160"/>
                  <a:gd name="T2" fmla="*/ 62 w 135"/>
                  <a:gd name="T3" fmla="*/ 110 h 160"/>
                  <a:gd name="T4" fmla="*/ 54 w 135"/>
                  <a:gd name="T5" fmla="*/ 160 h 160"/>
                  <a:gd name="T6" fmla="*/ 28 w 135"/>
                  <a:gd name="T7" fmla="*/ 0 h 160"/>
                  <a:gd name="T8" fmla="*/ 121 w 135"/>
                  <a:gd name="T9" fmla="*/ 63 h 160"/>
                  <a:gd name="T10" fmla="*/ 95 w 135"/>
                  <a:gd name="T11" fmla="*/ 98 h 160"/>
                  <a:gd name="T12" fmla="*/ 72 w 135"/>
                  <a:gd name="T13" fmla="*/ 76 h 160"/>
                  <a:gd name="T14" fmla="*/ 0 w 135"/>
                  <a:gd name="T15" fmla="*/ 29 h 160"/>
                  <a:gd name="T16" fmla="*/ 120 w 135"/>
                  <a:gd name="T17" fmla="*/ 102 h 160"/>
                  <a:gd name="T18" fmla="*/ 115 w 135"/>
                  <a:gd name="T19" fmla="*/ 142 h 160"/>
                  <a:gd name="T20" fmla="*/ 115 w 135"/>
                  <a:gd name="T21" fmla="*/ 160 h 160"/>
                  <a:gd name="T22" fmla="*/ 82 w 135"/>
                  <a:gd name="T23" fmla="*/ 106 h 160"/>
                  <a:gd name="T24" fmla="*/ 81 w 135"/>
                  <a:gd name="T25" fmla="*/ 160 h 160"/>
                  <a:gd name="T26" fmla="*/ 89 w 135"/>
                  <a:gd name="T27" fmla="*/ 112 h 160"/>
                  <a:gd name="T28" fmla="*/ 105 w 135"/>
                  <a:gd name="T29" fmla="*/ 116 h 160"/>
                  <a:gd name="T30" fmla="*/ 124 w 135"/>
                  <a:gd name="T31" fmla="*/ 12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160">
                    <a:moveTo>
                      <a:pt x="0" y="76"/>
                    </a:moveTo>
                    <a:cubicBezTo>
                      <a:pt x="0" y="76"/>
                      <a:pt x="45" y="105"/>
                      <a:pt x="62" y="110"/>
                    </a:cubicBezTo>
                    <a:cubicBezTo>
                      <a:pt x="62" y="110"/>
                      <a:pt x="54" y="136"/>
                      <a:pt x="54" y="160"/>
                    </a:cubicBezTo>
                    <a:moveTo>
                      <a:pt x="28" y="0"/>
                    </a:moveTo>
                    <a:cubicBezTo>
                      <a:pt x="68" y="51"/>
                      <a:pt x="112" y="50"/>
                      <a:pt x="121" y="63"/>
                    </a:cubicBezTo>
                    <a:cubicBezTo>
                      <a:pt x="130" y="76"/>
                      <a:pt x="112" y="99"/>
                      <a:pt x="95" y="98"/>
                    </a:cubicBezTo>
                    <a:cubicBezTo>
                      <a:pt x="78" y="97"/>
                      <a:pt x="94" y="93"/>
                      <a:pt x="72" y="76"/>
                    </a:cubicBezTo>
                    <a:cubicBezTo>
                      <a:pt x="49" y="58"/>
                      <a:pt x="24" y="35"/>
                      <a:pt x="0" y="29"/>
                    </a:cubicBezTo>
                    <a:moveTo>
                      <a:pt x="120" y="102"/>
                    </a:moveTo>
                    <a:cubicBezTo>
                      <a:pt x="135" y="122"/>
                      <a:pt x="115" y="131"/>
                      <a:pt x="115" y="142"/>
                    </a:cubicBezTo>
                    <a:cubicBezTo>
                      <a:pt x="115" y="151"/>
                      <a:pt x="115" y="160"/>
                      <a:pt x="115" y="160"/>
                    </a:cubicBezTo>
                    <a:moveTo>
                      <a:pt x="82" y="106"/>
                    </a:moveTo>
                    <a:cubicBezTo>
                      <a:pt x="75" y="121"/>
                      <a:pt x="90" y="120"/>
                      <a:pt x="81" y="160"/>
                    </a:cubicBezTo>
                    <a:moveTo>
                      <a:pt x="89" y="112"/>
                    </a:moveTo>
                    <a:cubicBezTo>
                      <a:pt x="92" y="119"/>
                      <a:pt x="100" y="114"/>
                      <a:pt x="105" y="116"/>
                    </a:cubicBezTo>
                    <a:cubicBezTo>
                      <a:pt x="111" y="118"/>
                      <a:pt x="118" y="122"/>
                      <a:pt x="124" y="120"/>
                    </a:cubicBezTo>
                  </a:path>
                </a:pathLst>
              </a:custGeom>
              <a:noFill/>
              <a:ln w="19050" cap="rnd">
                <a:solidFill>
                  <a:srgbClr val="00196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16D57074-60E4-41D2-957C-68BFC8B85B56}"/>
                  </a:ext>
                </a:extLst>
              </p:cNvPr>
              <p:cNvSpPr/>
              <p:nvPr/>
            </p:nvSpPr>
            <p:spPr>
              <a:xfrm>
                <a:off x="7215785" y="2462712"/>
                <a:ext cx="222082" cy="364099"/>
              </a:xfrm>
              <a:custGeom>
                <a:avLst/>
                <a:gdLst>
                  <a:gd name="connsiteX0" fmla="*/ 0 w 427600"/>
                  <a:gd name="connsiteY0" fmla="*/ 0 h 701040"/>
                  <a:gd name="connsiteX1" fmla="*/ 365760 w 427600"/>
                  <a:gd name="connsiteY1" fmla="*/ 220980 h 701040"/>
                  <a:gd name="connsiteX2" fmla="*/ 426720 w 427600"/>
                  <a:gd name="connsiteY2" fmla="*/ 411480 h 701040"/>
                  <a:gd name="connsiteX3" fmla="*/ 396240 w 427600"/>
                  <a:gd name="connsiteY3" fmla="*/ 701040 h 70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600" h="701040">
                    <a:moveTo>
                      <a:pt x="0" y="0"/>
                    </a:moveTo>
                    <a:cubicBezTo>
                      <a:pt x="147320" y="76200"/>
                      <a:pt x="294640" y="152400"/>
                      <a:pt x="365760" y="220980"/>
                    </a:cubicBezTo>
                    <a:cubicBezTo>
                      <a:pt x="436880" y="289560"/>
                      <a:pt x="421640" y="331470"/>
                      <a:pt x="426720" y="411480"/>
                    </a:cubicBezTo>
                    <a:cubicBezTo>
                      <a:pt x="431800" y="491490"/>
                      <a:pt x="414020" y="596265"/>
                      <a:pt x="396240" y="701040"/>
                    </a:cubicBezTo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252F3E0-1E71-B5B9-9077-5F36EE29151B}"/>
              </a:ext>
            </a:extLst>
          </p:cNvPr>
          <p:cNvGrpSpPr/>
          <p:nvPr/>
        </p:nvGrpSpPr>
        <p:grpSpPr>
          <a:xfrm>
            <a:off x="713559" y="4829806"/>
            <a:ext cx="1166010" cy="1272665"/>
            <a:chOff x="5452613" y="4684204"/>
            <a:chExt cx="1166010" cy="1272665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89992D52-C66B-4A5E-8A49-61C35D0C581E}"/>
                </a:ext>
              </a:extLst>
            </p:cNvPr>
            <p:cNvSpPr/>
            <p:nvPr/>
          </p:nvSpPr>
          <p:spPr>
            <a:xfrm>
              <a:off x="5465313" y="5147873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FDEB5E39-3115-4F50-841C-2E1932D881CF}"/>
                </a:ext>
              </a:extLst>
            </p:cNvPr>
            <p:cNvSpPr/>
            <p:nvPr/>
          </p:nvSpPr>
          <p:spPr>
            <a:xfrm>
              <a:off x="5465313" y="4684204"/>
              <a:ext cx="1090354" cy="461138"/>
            </a:xfrm>
            <a:prstGeom prst="rect">
              <a:avLst/>
            </a:prstGeom>
            <a:solidFill>
              <a:srgbClr val="2A918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STEP</a:t>
              </a:r>
              <a:r>
                <a:rPr kumimoji="0" lang="en-CA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11</a:t>
              </a: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49710FF2-5430-472F-A1BD-1F8B977AE9CC}"/>
                </a:ext>
              </a:extLst>
            </p:cNvPr>
            <p:cNvSpPr txBox="1"/>
            <p:nvPr/>
          </p:nvSpPr>
          <p:spPr>
            <a:xfrm>
              <a:off x="5452613" y="5587537"/>
              <a:ext cx="11660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WM w Korei/</a:t>
              </a:r>
              <a:b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</a:b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Tajlandia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04CDA57-CA82-E9F7-1F3E-D2004866AB4D}"/>
                </a:ext>
              </a:extLst>
            </p:cNvPr>
            <p:cNvGrpSpPr/>
            <p:nvPr/>
          </p:nvGrpSpPr>
          <p:grpSpPr>
            <a:xfrm>
              <a:off x="5785646" y="5178780"/>
              <a:ext cx="443560" cy="421827"/>
              <a:chOff x="8222059" y="2451812"/>
              <a:chExt cx="443560" cy="421827"/>
            </a:xfrm>
          </p:grpSpPr>
          <p:pic>
            <p:nvPicPr>
              <p:cNvPr id="177" name="Graphic 176">
                <a:extLst>
                  <a:ext uri="{FF2B5EF4-FFF2-40B4-BE49-F238E27FC236}">
                    <a16:creationId xmlns:a16="http://schemas.microsoft.com/office/drawing/2014/main" id="{AF63F40F-197F-4E3E-A881-7B6DB1FCA5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16667" r="16667"/>
              <a:stretch/>
            </p:blipFill>
            <p:spPr>
              <a:xfrm>
                <a:off x="8222059" y="2451812"/>
                <a:ext cx="274320" cy="274320"/>
              </a:xfrm>
              <a:prstGeom prst="flowChartConnector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8" name="Graphic 177">
                <a:extLst>
                  <a:ext uri="{FF2B5EF4-FFF2-40B4-BE49-F238E27FC236}">
                    <a16:creationId xmlns:a16="http://schemas.microsoft.com/office/drawing/2014/main" id="{9F09F091-1838-4609-87F1-AD054D3883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 l="16667" r="16667"/>
              <a:stretch/>
            </p:blipFill>
            <p:spPr>
              <a:xfrm>
                <a:off x="8391299" y="2599319"/>
                <a:ext cx="274320" cy="274320"/>
              </a:xfrm>
              <a:prstGeom prst="flowChartConnector">
                <a:avLst/>
              </a:prstGeom>
            </p:spPr>
          </p:pic>
        </p:grp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E742A77A-F6DC-E16F-507A-E1ED03B20AF3}"/>
              </a:ext>
            </a:extLst>
          </p:cNvPr>
          <p:cNvGrpSpPr/>
          <p:nvPr/>
        </p:nvGrpSpPr>
        <p:grpSpPr>
          <a:xfrm>
            <a:off x="3346624" y="3889223"/>
            <a:ext cx="596718" cy="297947"/>
            <a:chOff x="3328317" y="3882602"/>
            <a:chExt cx="596718" cy="297947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13451FB-FF23-4980-A213-036E83466A3D}"/>
                </a:ext>
              </a:extLst>
            </p:cNvPr>
            <p:cNvSpPr/>
            <p:nvPr/>
          </p:nvSpPr>
          <p:spPr>
            <a:xfrm>
              <a:off x="3644019" y="3882602"/>
              <a:ext cx="281016" cy="297947"/>
            </a:xfrm>
            <a:custGeom>
              <a:avLst/>
              <a:gdLst>
                <a:gd name="connsiteX0" fmla="*/ 525572 w 603679"/>
                <a:gd name="connsiteY0" fmla="*/ 78082 h 640050"/>
                <a:gd name="connsiteX1" fmla="*/ 525550 w 603679"/>
                <a:gd name="connsiteY1" fmla="*/ 78082 h 640050"/>
                <a:gd name="connsiteX2" fmla="*/ 148381 w 603679"/>
                <a:gd name="connsiteY2" fmla="*/ 78147 h 640050"/>
                <a:gd name="connsiteX3" fmla="*/ 72715 w 603679"/>
                <a:gd name="connsiteY3" fmla="*/ 230869 h 640050"/>
                <a:gd name="connsiteX4" fmla="*/ 941 w 603679"/>
                <a:gd name="connsiteY4" fmla="*/ 390313 h 640050"/>
                <a:gd name="connsiteX5" fmla="*/ 6297 w 603679"/>
                <a:gd name="connsiteY5" fmla="*/ 404417 h 640050"/>
                <a:gd name="connsiteX6" fmla="*/ 10649 w 603679"/>
                <a:gd name="connsiteY6" fmla="*/ 405355 h 640050"/>
                <a:gd name="connsiteX7" fmla="*/ 70283 w 603679"/>
                <a:gd name="connsiteY7" fmla="*/ 405355 h 640050"/>
                <a:gd name="connsiteX8" fmla="*/ 70283 w 603679"/>
                <a:gd name="connsiteY8" fmla="*/ 522703 h 640050"/>
                <a:gd name="connsiteX9" fmla="*/ 80951 w 603679"/>
                <a:gd name="connsiteY9" fmla="*/ 533371 h 640050"/>
                <a:gd name="connsiteX10" fmla="*/ 198299 w 603679"/>
                <a:gd name="connsiteY10" fmla="*/ 533371 h 640050"/>
                <a:gd name="connsiteX11" fmla="*/ 198299 w 603679"/>
                <a:gd name="connsiteY11" fmla="*/ 629383 h 640050"/>
                <a:gd name="connsiteX12" fmla="*/ 208967 w 603679"/>
                <a:gd name="connsiteY12" fmla="*/ 640051 h 640050"/>
                <a:gd name="connsiteX13" fmla="*/ 464999 w 603679"/>
                <a:gd name="connsiteY13" fmla="*/ 640051 h 640050"/>
                <a:gd name="connsiteX14" fmla="*/ 475667 w 603679"/>
                <a:gd name="connsiteY14" fmla="*/ 629383 h 640050"/>
                <a:gd name="connsiteX15" fmla="*/ 475667 w 603679"/>
                <a:gd name="connsiteY15" fmla="*/ 494347 h 640050"/>
                <a:gd name="connsiteX16" fmla="*/ 525572 w 603679"/>
                <a:gd name="connsiteY16" fmla="*/ 455238 h 640050"/>
                <a:gd name="connsiteX17" fmla="*/ 525572 w 603679"/>
                <a:gd name="connsiteY17" fmla="*/ 78082 h 640050"/>
                <a:gd name="connsiteX18" fmla="*/ 510466 w 603679"/>
                <a:gd name="connsiteY18" fmla="*/ 440164 h 640050"/>
                <a:gd name="connsiteX19" fmla="*/ 459665 w 603679"/>
                <a:gd name="connsiteY19" fmla="*/ 478964 h 640050"/>
                <a:gd name="connsiteX20" fmla="*/ 454331 w 603679"/>
                <a:gd name="connsiteY20" fmla="*/ 488234 h 640050"/>
                <a:gd name="connsiteX21" fmla="*/ 454331 w 603679"/>
                <a:gd name="connsiteY21" fmla="*/ 618715 h 640050"/>
                <a:gd name="connsiteX22" fmla="*/ 219635 w 603679"/>
                <a:gd name="connsiteY22" fmla="*/ 618715 h 640050"/>
                <a:gd name="connsiteX23" fmla="*/ 219635 w 603679"/>
                <a:gd name="connsiteY23" fmla="*/ 522703 h 640050"/>
                <a:gd name="connsiteX24" fmla="*/ 208967 w 603679"/>
                <a:gd name="connsiteY24" fmla="*/ 512035 h 640050"/>
                <a:gd name="connsiteX25" fmla="*/ 91619 w 603679"/>
                <a:gd name="connsiteY25" fmla="*/ 512035 h 640050"/>
                <a:gd name="connsiteX26" fmla="*/ 91619 w 603679"/>
                <a:gd name="connsiteY26" fmla="*/ 394687 h 640050"/>
                <a:gd name="connsiteX27" fmla="*/ 80951 w 603679"/>
                <a:gd name="connsiteY27" fmla="*/ 384019 h 640050"/>
                <a:gd name="connsiteX28" fmla="*/ 27152 w 603679"/>
                <a:gd name="connsiteY28" fmla="*/ 384019 h 640050"/>
                <a:gd name="connsiteX29" fmla="*/ 92814 w 603679"/>
                <a:gd name="connsiteY29" fmla="*/ 238187 h 640050"/>
                <a:gd name="connsiteX30" fmla="*/ 93667 w 603679"/>
                <a:gd name="connsiteY30" fmla="*/ 235168 h 640050"/>
                <a:gd name="connsiteX31" fmla="*/ 368465 w 603679"/>
                <a:gd name="connsiteY31" fmla="*/ 23288 h 640050"/>
                <a:gd name="connsiteX32" fmla="*/ 580345 w 603679"/>
                <a:gd name="connsiteY32" fmla="*/ 298086 h 640050"/>
                <a:gd name="connsiteX33" fmla="*/ 510466 w 603679"/>
                <a:gd name="connsiteY33" fmla="*/ 440164 h 64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3679" h="640050">
                  <a:moveTo>
                    <a:pt x="525572" y="78082"/>
                  </a:moveTo>
                  <a:lnTo>
                    <a:pt x="525550" y="78082"/>
                  </a:lnTo>
                  <a:cubicBezTo>
                    <a:pt x="421380" y="-26053"/>
                    <a:pt x="252515" y="-26023"/>
                    <a:pt x="148381" y="78147"/>
                  </a:cubicBezTo>
                  <a:cubicBezTo>
                    <a:pt x="107133" y="119408"/>
                    <a:pt x="80553" y="173056"/>
                    <a:pt x="72715" y="230869"/>
                  </a:cubicBezTo>
                  <a:lnTo>
                    <a:pt x="941" y="390313"/>
                  </a:lnTo>
                  <a:cubicBezTo>
                    <a:pt x="-1476" y="395687"/>
                    <a:pt x="923" y="402001"/>
                    <a:pt x="6297" y="404417"/>
                  </a:cubicBezTo>
                  <a:cubicBezTo>
                    <a:pt x="7666" y="405032"/>
                    <a:pt x="9148" y="405352"/>
                    <a:pt x="10649" y="405355"/>
                  </a:cubicBezTo>
                  <a:lnTo>
                    <a:pt x="70283" y="405355"/>
                  </a:lnTo>
                  <a:lnTo>
                    <a:pt x="70283" y="522703"/>
                  </a:lnTo>
                  <a:cubicBezTo>
                    <a:pt x="70283" y="528594"/>
                    <a:pt x="75059" y="533371"/>
                    <a:pt x="80951" y="533371"/>
                  </a:cubicBezTo>
                  <a:lnTo>
                    <a:pt x="198299" y="533371"/>
                  </a:lnTo>
                  <a:lnTo>
                    <a:pt x="198299" y="629383"/>
                  </a:lnTo>
                  <a:cubicBezTo>
                    <a:pt x="198299" y="635274"/>
                    <a:pt x="203075" y="640051"/>
                    <a:pt x="208967" y="640051"/>
                  </a:cubicBezTo>
                  <a:lnTo>
                    <a:pt x="464999" y="640051"/>
                  </a:lnTo>
                  <a:cubicBezTo>
                    <a:pt x="470890" y="640051"/>
                    <a:pt x="475667" y="635274"/>
                    <a:pt x="475667" y="629383"/>
                  </a:cubicBezTo>
                  <a:lnTo>
                    <a:pt x="475667" y="494347"/>
                  </a:lnTo>
                  <a:cubicBezTo>
                    <a:pt x="493824" y="483379"/>
                    <a:pt x="510582" y="470247"/>
                    <a:pt x="525572" y="455238"/>
                  </a:cubicBezTo>
                  <a:cubicBezTo>
                    <a:pt x="629715" y="351088"/>
                    <a:pt x="629715" y="182233"/>
                    <a:pt x="525572" y="78082"/>
                  </a:cubicBezTo>
                  <a:close/>
                  <a:moveTo>
                    <a:pt x="510466" y="440164"/>
                  </a:moveTo>
                  <a:cubicBezTo>
                    <a:pt x="495337" y="455303"/>
                    <a:pt x="478252" y="468353"/>
                    <a:pt x="459665" y="478964"/>
                  </a:cubicBezTo>
                  <a:cubicBezTo>
                    <a:pt x="456354" y="480875"/>
                    <a:pt x="454320" y="484411"/>
                    <a:pt x="454331" y="488234"/>
                  </a:cubicBezTo>
                  <a:lnTo>
                    <a:pt x="454331" y="618715"/>
                  </a:lnTo>
                  <a:lnTo>
                    <a:pt x="219635" y="618715"/>
                  </a:lnTo>
                  <a:lnTo>
                    <a:pt x="219635" y="522703"/>
                  </a:lnTo>
                  <a:cubicBezTo>
                    <a:pt x="219635" y="516811"/>
                    <a:pt x="214858" y="512035"/>
                    <a:pt x="208967" y="512035"/>
                  </a:cubicBezTo>
                  <a:lnTo>
                    <a:pt x="91619" y="512035"/>
                  </a:lnTo>
                  <a:lnTo>
                    <a:pt x="91619" y="394687"/>
                  </a:lnTo>
                  <a:cubicBezTo>
                    <a:pt x="91619" y="388795"/>
                    <a:pt x="86842" y="384019"/>
                    <a:pt x="80951" y="384019"/>
                  </a:cubicBezTo>
                  <a:lnTo>
                    <a:pt x="27152" y="384019"/>
                  </a:lnTo>
                  <a:lnTo>
                    <a:pt x="92814" y="238187"/>
                  </a:lnTo>
                  <a:cubicBezTo>
                    <a:pt x="93251" y="237229"/>
                    <a:pt x="93539" y="236212"/>
                    <a:pt x="93667" y="235168"/>
                  </a:cubicBezTo>
                  <a:cubicBezTo>
                    <a:pt x="111041" y="100776"/>
                    <a:pt x="234073" y="5914"/>
                    <a:pt x="368465" y="23288"/>
                  </a:cubicBezTo>
                  <a:cubicBezTo>
                    <a:pt x="502858" y="40662"/>
                    <a:pt x="597719" y="163694"/>
                    <a:pt x="580345" y="298086"/>
                  </a:cubicBezTo>
                  <a:cubicBezTo>
                    <a:pt x="573392" y="351867"/>
                    <a:pt x="548820" y="401829"/>
                    <a:pt x="510466" y="440164"/>
                  </a:cubicBezTo>
                  <a:close/>
                </a:path>
              </a:pathLst>
            </a:custGeom>
            <a:solidFill>
              <a:srgbClr val="001965"/>
            </a:solidFill>
            <a:ln w="13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64B97B6-3504-4333-988B-C11B483043F6}"/>
                </a:ext>
              </a:extLst>
            </p:cNvPr>
            <p:cNvSpPr/>
            <p:nvPr/>
          </p:nvSpPr>
          <p:spPr>
            <a:xfrm flipH="1">
              <a:off x="3328317" y="3882602"/>
              <a:ext cx="281016" cy="297947"/>
            </a:xfrm>
            <a:custGeom>
              <a:avLst/>
              <a:gdLst>
                <a:gd name="connsiteX0" fmla="*/ 525572 w 603679"/>
                <a:gd name="connsiteY0" fmla="*/ 78082 h 640050"/>
                <a:gd name="connsiteX1" fmla="*/ 525550 w 603679"/>
                <a:gd name="connsiteY1" fmla="*/ 78082 h 640050"/>
                <a:gd name="connsiteX2" fmla="*/ 148381 w 603679"/>
                <a:gd name="connsiteY2" fmla="*/ 78147 h 640050"/>
                <a:gd name="connsiteX3" fmla="*/ 72715 w 603679"/>
                <a:gd name="connsiteY3" fmla="*/ 230869 h 640050"/>
                <a:gd name="connsiteX4" fmla="*/ 941 w 603679"/>
                <a:gd name="connsiteY4" fmla="*/ 390313 h 640050"/>
                <a:gd name="connsiteX5" fmla="*/ 6297 w 603679"/>
                <a:gd name="connsiteY5" fmla="*/ 404417 h 640050"/>
                <a:gd name="connsiteX6" fmla="*/ 10649 w 603679"/>
                <a:gd name="connsiteY6" fmla="*/ 405355 h 640050"/>
                <a:gd name="connsiteX7" fmla="*/ 70283 w 603679"/>
                <a:gd name="connsiteY7" fmla="*/ 405355 h 640050"/>
                <a:gd name="connsiteX8" fmla="*/ 70283 w 603679"/>
                <a:gd name="connsiteY8" fmla="*/ 522703 h 640050"/>
                <a:gd name="connsiteX9" fmla="*/ 80951 w 603679"/>
                <a:gd name="connsiteY9" fmla="*/ 533371 h 640050"/>
                <a:gd name="connsiteX10" fmla="*/ 198299 w 603679"/>
                <a:gd name="connsiteY10" fmla="*/ 533371 h 640050"/>
                <a:gd name="connsiteX11" fmla="*/ 198299 w 603679"/>
                <a:gd name="connsiteY11" fmla="*/ 629383 h 640050"/>
                <a:gd name="connsiteX12" fmla="*/ 208967 w 603679"/>
                <a:gd name="connsiteY12" fmla="*/ 640051 h 640050"/>
                <a:gd name="connsiteX13" fmla="*/ 464999 w 603679"/>
                <a:gd name="connsiteY13" fmla="*/ 640051 h 640050"/>
                <a:gd name="connsiteX14" fmla="*/ 475667 w 603679"/>
                <a:gd name="connsiteY14" fmla="*/ 629383 h 640050"/>
                <a:gd name="connsiteX15" fmla="*/ 475667 w 603679"/>
                <a:gd name="connsiteY15" fmla="*/ 494347 h 640050"/>
                <a:gd name="connsiteX16" fmla="*/ 525572 w 603679"/>
                <a:gd name="connsiteY16" fmla="*/ 455238 h 640050"/>
                <a:gd name="connsiteX17" fmla="*/ 525572 w 603679"/>
                <a:gd name="connsiteY17" fmla="*/ 78082 h 640050"/>
                <a:gd name="connsiteX18" fmla="*/ 510466 w 603679"/>
                <a:gd name="connsiteY18" fmla="*/ 440164 h 640050"/>
                <a:gd name="connsiteX19" fmla="*/ 459665 w 603679"/>
                <a:gd name="connsiteY19" fmla="*/ 478964 h 640050"/>
                <a:gd name="connsiteX20" fmla="*/ 454331 w 603679"/>
                <a:gd name="connsiteY20" fmla="*/ 488234 h 640050"/>
                <a:gd name="connsiteX21" fmla="*/ 454331 w 603679"/>
                <a:gd name="connsiteY21" fmla="*/ 618715 h 640050"/>
                <a:gd name="connsiteX22" fmla="*/ 219635 w 603679"/>
                <a:gd name="connsiteY22" fmla="*/ 618715 h 640050"/>
                <a:gd name="connsiteX23" fmla="*/ 219635 w 603679"/>
                <a:gd name="connsiteY23" fmla="*/ 522703 h 640050"/>
                <a:gd name="connsiteX24" fmla="*/ 208967 w 603679"/>
                <a:gd name="connsiteY24" fmla="*/ 512035 h 640050"/>
                <a:gd name="connsiteX25" fmla="*/ 91619 w 603679"/>
                <a:gd name="connsiteY25" fmla="*/ 512035 h 640050"/>
                <a:gd name="connsiteX26" fmla="*/ 91619 w 603679"/>
                <a:gd name="connsiteY26" fmla="*/ 394687 h 640050"/>
                <a:gd name="connsiteX27" fmla="*/ 80951 w 603679"/>
                <a:gd name="connsiteY27" fmla="*/ 384019 h 640050"/>
                <a:gd name="connsiteX28" fmla="*/ 27152 w 603679"/>
                <a:gd name="connsiteY28" fmla="*/ 384019 h 640050"/>
                <a:gd name="connsiteX29" fmla="*/ 92814 w 603679"/>
                <a:gd name="connsiteY29" fmla="*/ 238187 h 640050"/>
                <a:gd name="connsiteX30" fmla="*/ 93667 w 603679"/>
                <a:gd name="connsiteY30" fmla="*/ 235168 h 640050"/>
                <a:gd name="connsiteX31" fmla="*/ 368465 w 603679"/>
                <a:gd name="connsiteY31" fmla="*/ 23288 h 640050"/>
                <a:gd name="connsiteX32" fmla="*/ 580345 w 603679"/>
                <a:gd name="connsiteY32" fmla="*/ 298086 h 640050"/>
                <a:gd name="connsiteX33" fmla="*/ 510466 w 603679"/>
                <a:gd name="connsiteY33" fmla="*/ 440164 h 64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3679" h="640050">
                  <a:moveTo>
                    <a:pt x="525572" y="78082"/>
                  </a:moveTo>
                  <a:lnTo>
                    <a:pt x="525550" y="78082"/>
                  </a:lnTo>
                  <a:cubicBezTo>
                    <a:pt x="421380" y="-26053"/>
                    <a:pt x="252515" y="-26023"/>
                    <a:pt x="148381" y="78147"/>
                  </a:cubicBezTo>
                  <a:cubicBezTo>
                    <a:pt x="107133" y="119408"/>
                    <a:pt x="80553" y="173056"/>
                    <a:pt x="72715" y="230869"/>
                  </a:cubicBezTo>
                  <a:lnTo>
                    <a:pt x="941" y="390313"/>
                  </a:lnTo>
                  <a:cubicBezTo>
                    <a:pt x="-1476" y="395687"/>
                    <a:pt x="923" y="402001"/>
                    <a:pt x="6297" y="404417"/>
                  </a:cubicBezTo>
                  <a:cubicBezTo>
                    <a:pt x="7666" y="405032"/>
                    <a:pt x="9148" y="405352"/>
                    <a:pt x="10649" y="405355"/>
                  </a:cubicBezTo>
                  <a:lnTo>
                    <a:pt x="70283" y="405355"/>
                  </a:lnTo>
                  <a:lnTo>
                    <a:pt x="70283" y="522703"/>
                  </a:lnTo>
                  <a:cubicBezTo>
                    <a:pt x="70283" y="528594"/>
                    <a:pt x="75059" y="533371"/>
                    <a:pt x="80951" y="533371"/>
                  </a:cubicBezTo>
                  <a:lnTo>
                    <a:pt x="198299" y="533371"/>
                  </a:lnTo>
                  <a:lnTo>
                    <a:pt x="198299" y="629383"/>
                  </a:lnTo>
                  <a:cubicBezTo>
                    <a:pt x="198299" y="635274"/>
                    <a:pt x="203075" y="640051"/>
                    <a:pt x="208967" y="640051"/>
                  </a:cubicBezTo>
                  <a:lnTo>
                    <a:pt x="464999" y="640051"/>
                  </a:lnTo>
                  <a:cubicBezTo>
                    <a:pt x="470890" y="640051"/>
                    <a:pt x="475667" y="635274"/>
                    <a:pt x="475667" y="629383"/>
                  </a:cubicBezTo>
                  <a:lnTo>
                    <a:pt x="475667" y="494347"/>
                  </a:lnTo>
                  <a:cubicBezTo>
                    <a:pt x="493824" y="483379"/>
                    <a:pt x="510582" y="470247"/>
                    <a:pt x="525572" y="455238"/>
                  </a:cubicBezTo>
                  <a:cubicBezTo>
                    <a:pt x="629715" y="351088"/>
                    <a:pt x="629715" y="182233"/>
                    <a:pt x="525572" y="78082"/>
                  </a:cubicBezTo>
                  <a:close/>
                  <a:moveTo>
                    <a:pt x="510466" y="440164"/>
                  </a:moveTo>
                  <a:cubicBezTo>
                    <a:pt x="495337" y="455303"/>
                    <a:pt x="478252" y="468353"/>
                    <a:pt x="459665" y="478964"/>
                  </a:cubicBezTo>
                  <a:cubicBezTo>
                    <a:pt x="456354" y="480875"/>
                    <a:pt x="454320" y="484411"/>
                    <a:pt x="454331" y="488234"/>
                  </a:cubicBezTo>
                  <a:lnTo>
                    <a:pt x="454331" y="618715"/>
                  </a:lnTo>
                  <a:lnTo>
                    <a:pt x="219635" y="618715"/>
                  </a:lnTo>
                  <a:lnTo>
                    <a:pt x="219635" y="522703"/>
                  </a:lnTo>
                  <a:cubicBezTo>
                    <a:pt x="219635" y="516811"/>
                    <a:pt x="214858" y="512035"/>
                    <a:pt x="208967" y="512035"/>
                  </a:cubicBezTo>
                  <a:lnTo>
                    <a:pt x="91619" y="512035"/>
                  </a:lnTo>
                  <a:lnTo>
                    <a:pt x="91619" y="394687"/>
                  </a:lnTo>
                  <a:cubicBezTo>
                    <a:pt x="91619" y="388795"/>
                    <a:pt x="86842" y="384019"/>
                    <a:pt x="80951" y="384019"/>
                  </a:cubicBezTo>
                  <a:lnTo>
                    <a:pt x="27152" y="384019"/>
                  </a:lnTo>
                  <a:lnTo>
                    <a:pt x="92814" y="238187"/>
                  </a:lnTo>
                  <a:cubicBezTo>
                    <a:pt x="93251" y="237229"/>
                    <a:pt x="93539" y="236212"/>
                    <a:pt x="93667" y="235168"/>
                  </a:cubicBezTo>
                  <a:cubicBezTo>
                    <a:pt x="111041" y="100776"/>
                    <a:pt x="234073" y="5914"/>
                    <a:pt x="368465" y="23288"/>
                  </a:cubicBezTo>
                  <a:cubicBezTo>
                    <a:pt x="502858" y="40662"/>
                    <a:pt x="597719" y="163694"/>
                    <a:pt x="580345" y="298086"/>
                  </a:cubicBezTo>
                  <a:cubicBezTo>
                    <a:pt x="573392" y="351867"/>
                    <a:pt x="548820" y="401829"/>
                    <a:pt x="510466" y="440164"/>
                  </a:cubicBezTo>
                  <a:close/>
                </a:path>
              </a:pathLst>
            </a:custGeom>
            <a:solidFill>
              <a:srgbClr val="001965"/>
            </a:solidFill>
            <a:ln w="13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CD1573FA-509F-167C-8FB9-8EE1B47BBE6C}"/>
              </a:ext>
            </a:extLst>
          </p:cNvPr>
          <p:cNvGrpSpPr/>
          <p:nvPr/>
        </p:nvGrpSpPr>
        <p:grpSpPr>
          <a:xfrm>
            <a:off x="5474964" y="3327052"/>
            <a:ext cx="1098275" cy="1541095"/>
            <a:chOff x="4288108" y="3322682"/>
            <a:chExt cx="1098275" cy="1541095"/>
          </a:xfrm>
        </p:grpSpPr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88038BA4-2DF5-BFAE-712E-46C0C2B20098}"/>
                </a:ext>
              </a:extLst>
            </p:cNvPr>
            <p:cNvGrpSpPr/>
            <p:nvPr/>
          </p:nvGrpSpPr>
          <p:grpSpPr>
            <a:xfrm>
              <a:off x="4292068" y="3322682"/>
              <a:ext cx="1092200" cy="1233533"/>
              <a:chOff x="4292068" y="3322682"/>
              <a:chExt cx="1092200" cy="123353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E9D575-A6A6-49BF-EEC7-512A9C78FA8E}"/>
                  </a:ext>
                </a:extLst>
              </p:cNvPr>
              <p:cNvSpPr/>
              <p:nvPr/>
            </p:nvSpPr>
            <p:spPr>
              <a:xfrm>
                <a:off x="4292068" y="3786351"/>
                <a:ext cx="1092200" cy="76986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rIns="0" rtlCol="0" anchor="ctr"/>
              <a:lstStyle/>
              <a:p>
                <a:pPr marL="0" marR="0" lvl="0" indent="0" algn="l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2315700-347B-2049-C793-4BBC96790652}"/>
                  </a:ext>
                </a:extLst>
              </p:cNvPr>
              <p:cNvSpPr/>
              <p:nvPr/>
            </p:nvSpPr>
            <p:spPr>
              <a:xfrm>
                <a:off x="4292068" y="3322682"/>
                <a:ext cx="1090354" cy="461138"/>
              </a:xfrm>
              <a:prstGeom prst="rect">
                <a:avLst/>
              </a:prstGeom>
              <a:solidFill>
                <a:srgbClr val="2A918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6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rPr>
                  <a:t>STEP</a:t>
                </a:r>
                <a:r>
                  <a:rPr kumimoji="0" lang="en-CA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rPr>
                  <a:t> 10</a:t>
                </a:r>
                <a:endPara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44EE01-8AC4-DD54-CD71-CE1B65B93F05}"/>
                </a:ext>
              </a:extLst>
            </p:cNvPr>
            <p:cNvSpPr txBox="1"/>
            <p:nvPr/>
          </p:nvSpPr>
          <p:spPr>
            <a:xfrm>
              <a:off x="4288108" y="4217446"/>
              <a:ext cx="10982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Odwrócenie</a:t>
              </a: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b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</a:b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stan</a:t>
              </a:r>
              <a:r>
                <a:rPr kumimoji="0" lang="pl-PL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u</a:t>
              </a:r>
              <a:r>
                <a:rPr kumimoji="0" lang="en-CA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r>
                <a:rPr kumimoji="0" lang="en-CA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przedcukrzycow</a:t>
              </a:r>
              <a:r>
                <a:rPr kumimoji="0" lang="pl-PL" sz="9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 panose="020B0504010101010104" pitchFamily="34" charset="0"/>
                  <a:ea typeface="Apis For Office" panose="020B0504010101010104" pitchFamily="34" charset="0"/>
                  <a:cs typeface="Apis For Office" panose="020B0504010101010104" pitchFamily="34" charset="0"/>
                </a:rPr>
                <a:t>ego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6C19704A-4A7E-57A6-FD9E-AF833AAF9AA3}"/>
                </a:ext>
              </a:extLst>
            </p:cNvPr>
            <p:cNvGrpSpPr/>
            <p:nvPr/>
          </p:nvGrpSpPr>
          <p:grpSpPr>
            <a:xfrm>
              <a:off x="4640590" y="3873267"/>
              <a:ext cx="386358" cy="319190"/>
              <a:chOff x="4639234" y="3875459"/>
              <a:chExt cx="386358" cy="319190"/>
            </a:xfrm>
          </p:grpSpPr>
          <p:sp>
            <p:nvSpPr>
              <p:cNvPr id="15" name="Freeform 155">
                <a:extLst>
                  <a:ext uri="{FF2B5EF4-FFF2-40B4-BE49-F238E27FC236}">
                    <a16:creationId xmlns:a16="http://schemas.microsoft.com/office/drawing/2014/main" id="{EC04C35B-AD14-8E51-62C4-ADAE2BFD88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010" y="3876278"/>
                <a:ext cx="344582" cy="205876"/>
              </a:xfrm>
              <a:custGeom>
                <a:avLst/>
                <a:gdLst>
                  <a:gd name="T0" fmla="*/ 1676 w 1676"/>
                  <a:gd name="T1" fmla="*/ 106 h 1001"/>
                  <a:gd name="T2" fmla="*/ 1645 w 1676"/>
                  <a:gd name="T3" fmla="*/ 170 h 1001"/>
                  <a:gd name="T4" fmla="*/ 1418 w 1676"/>
                  <a:gd name="T5" fmla="*/ 359 h 1001"/>
                  <a:gd name="T6" fmla="*/ 1262 w 1676"/>
                  <a:gd name="T7" fmla="*/ 400 h 1001"/>
                  <a:gd name="T8" fmla="*/ 1227 w 1676"/>
                  <a:gd name="T9" fmla="*/ 424 h 1001"/>
                  <a:gd name="T10" fmla="*/ 1047 w 1676"/>
                  <a:gd name="T11" fmla="*/ 548 h 1001"/>
                  <a:gd name="T12" fmla="*/ 932 w 1676"/>
                  <a:gd name="T13" fmla="*/ 598 h 1001"/>
                  <a:gd name="T14" fmla="*/ 843 w 1676"/>
                  <a:gd name="T15" fmla="*/ 645 h 1001"/>
                  <a:gd name="T16" fmla="*/ 822 w 1676"/>
                  <a:gd name="T17" fmla="*/ 668 h 1001"/>
                  <a:gd name="T18" fmla="*/ 395 w 1676"/>
                  <a:gd name="T19" fmla="*/ 991 h 1001"/>
                  <a:gd name="T20" fmla="*/ 18 w 1676"/>
                  <a:gd name="T21" fmla="*/ 631 h 1001"/>
                  <a:gd name="T22" fmla="*/ 236 w 1676"/>
                  <a:gd name="T23" fmla="*/ 200 h 1001"/>
                  <a:gd name="T24" fmla="*/ 653 w 1676"/>
                  <a:gd name="T25" fmla="*/ 55 h 1001"/>
                  <a:gd name="T26" fmla="*/ 1163 w 1676"/>
                  <a:gd name="T27" fmla="*/ 22 h 1001"/>
                  <a:gd name="T28" fmla="*/ 1523 w 1676"/>
                  <a:gd name="T29" fmla="*/ 5 h 1001"/>
                  <a:gd name="T30" fmla="*/ 1565 w 1676"/>
                  <a:gd name="T31" fmla="*/ 2 h 1001"/>
                  <a:gd name="T32" fmla="*/ 1676 w 1676"/>
                  <a:gd name="T33" fmla="*/ 59 h 1001"/>
                  <a:gd name="T34" fmla="*/ 1676 w 1676"/>
                  <a:gd name="T35" fmla="*/ 106 h 1001"/>
                  <a:gd name="T36" fmla="*/ 1585 w 1676"/>
                  <a:gd name="T37" fmla="*/ 88 h 1001"/>
                  <a:gd name="T38" fmla="*/ 1463 w 1676"/>
                  <a:gd name="T39" fmla="*/ 97 h 1001"/>
                  <a:gd name="T40" fmla="*/ 1185 w 1676"/>
                  <a:gd name="T41" fmla="*/ 110 h 1001"/>
                  <a:gd name="T42" fmla="*/ 634 w 1676"/>
                  <a:gd name="T43" fmla="*/ 146 h 1001"/>
                  <a:gd name="T44" fmla="*/ 287 w 1676"/>
                  <a:gd name="T45" fmla="*/ 273 h 1001"/>
                  <a:gd name="T46" fmla="*/ 110 w 1676"/>
                  <a:gd name="T47" fmla="*/ 511 h 1001"/>
                  <a:gd name="T48" fmla="*/ 494 w 1676"/>
                  <a:gd name="T49" fmla="*/ 897 h 1001"/>
                  <a:gd name="T50" fmla="*/ 733 w 1676"/>
                  <a:gd name="T51" fmla="*/ 657 h 1001"/>
                  <a:gd name="T52" fmla="*/ 629 w 1676"/>
                  <a:gd name="T53" fmla="*/ 616 h 1001"/>
                  <a:gd name="T54" fmla="*/ 603 w 1676"/>
                  <a:gd name="T55" fmla="*/ 565 h 1001"/>
                  <a:gd name="T56" fmla="*/ 669 w 1676"/>
                  <a:gd name="T57" fmla="*/ 538 h 1001"/>
                  <a:gd name="T58" fmla="*/ 781 w 1676"/>
                  <a:gd name="T59" fmla="*/ 567 h 1001"/>
                  <a:gd name="T60" fmla="*/ 933 w 1676"/>
                  <a:gd name="T61" fmla="*/ 471 h 1001"/>
                  <a:gd name="T62" fmla="*/ 969 w 1676"/>
                  <a:gd name="T63" fmla="*/ 456 h 1001"/>
                  <a:gd name="T64" fmla="*/ 1038 w 1676"/>
                  <a:gd name="T65" fmla="*/ 461 h 1001"/>
                  <a:gd name="T66" fmla="*/ 1154 w 1676"/>
                  <a:gd name="T67" fmla="*/ 371 h 1001"/>
                  <a:gd name="T68" fmla="*/ 1245 w 1676"/>
                  <a:gd name="T69" fmla="*/ 314 h 1001"/>
                  <a:gd name="T70" fmla="*/ 1497 w 1676"/>
                  <a:gd name="T71" fmla="*/ 213 h 1001"/>
                  <a:gd name="T72" fmla="*/ 1585 w 1676"/>
                  <a:gd name="T73" fmla="*/ 88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76" h="1001">
                    <a:moveTo>
                      <a:pt x="1676" y="106"/>
                    </a:moveTo>
                    <a:cubicBezTo>
                      <a:pt x="1666" y="127"/>
                      <a:pt x="1657" y="150"/>
                      <a:pt x="1645" y="170"/>
                    </a:cubicBezTo>
                    <a:cubicBezTo>
                      <a:pt x="1594" y="262"/>
                      <a:pt x="1514" y="322"/>
                      <a:pt x="1418" y="359"/>
                    </a:cubicBezTo>
                    <a:cubicBezTo>
                      <a:pt x="1368" y="377"/>
                      <a:pt x="1315" y="388"/>
                      <a:pt x="1262" y="400"/>
                    </a:cubicBezTo>
                    <a:cubicBezTo>
                      <a:pt x="1245" y="403"/>
                      <a:pt x="1236" y="410"/>
                      <a:pt x="1227" y="424"/>
                    </a:cubicBezTo>
                    <a:cubicBezTo>
                      <a:pt x="1184" y="490"/>
                      <a:pt x="1127" y="542"/>
                      <a:pt x="1047" y="548"/>
                    </a:cubicBezTo>
                    <a:cubicBezTo>
                      <a:pt x="999" y="551"/>
                      <a:pt x="966" y="569"/>
                      <a:pt x="932" y="598"/>
                    </a:cubicBezTo>
                    <a:cubicBezTo>
                      <a:pt x="907" y="619"/>
                      <a:pt x="873" y="629"/>
                      <a:pt x="843" y="645"/>
                    </a:cubicBezTo>
                    <a:cubicBezTo>
                      <a:pt x="834" y="650"/>
                      <a:pt x="824" y="659"/>
                      <a:pt x="822" y="668"/>
                    </a:cubicBezTo>
                    <a:cubicBezTo>
                      <a:pt x="779" y="870"/>
                      <a:pt x="607" y="1001"/>
                      <a:pt x="395" y="991"/>
                    </a:cubicBezTo>
                    <a:cubicBezTo>
                      <a:pt x="202" y="981"/>
                      <a:pt x="37" y="826"/>
                      <a:pt x="18" y="631"/>
                    </a:cubicBezTo>
                    <a:cubicBezTo>
                      <a:pt x="0" y="443"/>
                      <a:pt x="77" y="300"/>
                      <a:pt x="236" y="200"/>
                    </a:cubicBezTo>
                    <a:cubicBezTo>
                      <a:pt x="364" y="120"/>
                      <a:pt x="506" y="80"/>
                      <a:pt x="653" y="55"/>
                    </a:cubicBezTo>
                    <a:cubicBezTo>
                      <a:pt x="822" y="25"/>
                      <a:pt x="992" y="23"/>
                      <a:pt x="1163" y="22"/>
                    </a:cubicBezTo>
                    <a:cubicBezTo>
                      <a:pt x="1283" y="22"/>
                      <a:pt x="1403" y="11"/>
                      <a:pt x="1523" y="5"/>
                    </a:cubicBezTo>
                    <a:cubicBezTo>
                      <a:pt x="1537" y="4"/>
                      <a:pt x="1551" y="3"/>
                      <a:pt x="1565" y="2"/>
                    </a:cubicBezTo>
                    <a:cubicBezTo>
                      <a:pt x="1613" y="0"/>
                      <a:pt x="1652" y="14"/>
                      <a:pt x="1676" y="59"/>
                    </a:cubicBezTo>
                    <a:cubicBezTo>
                      <a:pt x="1676" y="74"/>
                      <a:pt x="1676" y="90"/>
                      <a:pt x="1676" y="106"/>
                    </a:cubicBezTo>
                    <a:close/>
                    <a:moveTo>
                      <a:pt x="1585" y="88"/>
                    </a:moveTo>
                    <a:cubicBezTo>
                      <a:pt x="1542" y="91"/>
                      <a:pt x="1502" y="95"/>
                      <a:pt x="1463" y="97"/>
                    </a:cubicBezTo>
                    <a:cubicBezTo>
                      <a:pt x="1370" y="102"/>
                      <a:pt x="1278" y="110"/>
                      <a:pt x="1185" y="110"/>
                    </a:cubicBezTo>
                    <a:cubicBezTo>
                      <a:pt x="1000" y="109"/>
                      <a:pt x="816" y="111"/>
                      <a:pt x="634" y="146"/>
                    </a:cubicBezTo>
                    <a:cubicBezTo>
                      <a:pt x="512" y="170"/>
                      <a:pt x="393" y="205"/>
                      <a:pt x="287" y="273"/>
                    </a:cubicBezTo>
                    <a:cubicBezTo>
                      <a:pt x="199" y="330"/>
                      <a:pt x="132" y="401"/>
                      <a:pt x="110" y="511"/>
                    </a:cubicBezTo>
                    <a:cubicBezTo>
                      <a:pt x="62" y="747"/>
                      <a:pt x="259" y="946"/>
                      <a:pt x="494" y="897"/>
                    </a:cubicBezTo>
                    <a:cubicBezTo>
                      <a:pt x="614" y="872"/>
                      <a:pt x="719" y="766"/>
                      <a:pt x="733" y="657"/>
                    </a:cubicBezTo>
                    <a:cubicBezTo>
                      <a:pt x="698" y="643"/>
                      <a:pt x="663" y="630"/>
                      <a:pt x="629" y="616"/>
                    </a:cubicBezTo>
                    <a:cubicBezTo>
                      <a:pt x="608" y="606"/>
                      <a:pt x="598" y="589"/>
                      <a:pt x="603" y="565"/>
                    </a:cubicBezTo>
                    <a:cubicBezTo>
                      <a:pt x="610" y="535"/>
                      <a:pt x="639" y="523"/>
                      <a:pt x="669" y="538"/>
                    </a:cubicBezTo>
                    <a:cubicBezTo>
                      <a:pt x="704" y="556"/>
                      <a:pt x="740" y="570"/>
                      <a:pt x="781" y="567"/>
                    </a:cubicBezTo>
                    <a:cubicBezTo>
                      <a:pt x="848" y="562"/>
                      <a:pt x="897" y="526"/>
                      <a:pt x="933" y="471"/>
                    </a:cubicBezTo>
                    <a:cubicBezTo>
                      <a:pt x="943" y="456"/>
                      <a:pt x="952" y="453"/>
                      <a:pt x="969" y="456"/>
                    </a:cubicBezTo>
                    <a:cubicBezTo>
                      <a:pt x="992" y="461"/>
                      <a:pt x="1016" y="465"/>
                      <a:pt x="1038" y="461"/>
                    </a:cubicBezTo>
                    <a:cubicBezTo>
                      <a:pt x="1093" y="454"/>
                      <a:pt x="1133" y="419"/>
                      <a:pt x="1154" y="371"/>
                    </a:cubicBezTo>
                    <a:cubicBezTo>
                      <a:pt x="1174" y="328"/>
                      <a:pt x="1203" y="318"/>
                      <a:pt x="1245" y="314"/>
                    </a:cubicBezTo>
                    <a:cubicBezTo>
                      <a:pt x="1338" y="304"/>
                      <a:pt x="1424" y="274"/>
                      <a:pt x="1497" y="213"/>
                    </a:cubicBezTo>
                    <a:cubicBezTo>
                      <a:pt x="1536" y="181"/>
                      <a:pt x="1567" y="142"/>
                      <a:pt x="1585" y="8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6" name="Freeform 156">
                <a:extLst>
                  <a:ext uri="{FF2B5EF4-FFF2-40B4-BE49-F238E27FC236}">
                    <a16:creationId xmlns:a16="http://schemas.microsoft.com/office/drawing/2014/main" id="{9FD3A602-C958-1C21-CB10-A1DC1B5A1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9234" y="3875459"/>
                <a:ext cx="242600" cy="319190"/>
              </a:xfrm>
              <a:custGeom>
                <a:avLst/>
                <a:gdLst>
                  <a:gd name="T0" fmla="*/ 1119 w 1180"/>
                  <a:gd name="T1" fmla="*/ 1551 h 1551"/>
                  <a:gd name="T2" fmla="*/ 1093 w 1180"/>
                  <a:gd name="T3" fmla="*/ 1493 h 1551"/>
                  <a:gd name="T4" fmla="*/ 1093 w 1180"/>
                  <a:gd name="T5" fmla="*/ 1056 h 1551"/>
                  <a:gd name="T6" fmla="*/ 1093 w 1180"/>
                  <a:gd name="T7" fmla="*/ 1038 h 1551"/>
                  <a:gd name="T8" fmla="*/ 1083 w 1180"/>
                  <a:gd name="T9" fmla="*/ 1020 h 1551"/>
                  <a:gd name="T10" fmla="*/ 1066 w 1180"/>
                  <a:gd name="T11" fmla="*/ 1028 h 1551"/>
                  <a:gd name="T12" fmla="*/ 972 w 1180"/>
                  <a:gd name="T13" fmla="*/ 1106 h 1551"/>
                  <a:gd name="T14" fmla="*/ 202 w 1180"/>
                  <a:gd name="T15" fmla="*/ 1063 h 1551"/>
                  <a:gd name="T16" fmla="*/ 6 w 1180"/>
                  <a:gd name="T17" fmla="*/ 680 h 1551"/>
                  <a:gd name="T18" fmla="*/ 0 w 1180"/>
                  <a:gd name="T19" fmla="*/ 656 h 1551"/>
                  <a:gd name="T20" fmla="*/ 0 w 1180"/>
                  <a:gd name="T21" fmla="*/ 510 h 1551"/>
                  <a:gd name="T22" fmla="*/ 6 w 1180"/>
                  <a:gd name="T23" fmla="*/ 478 h 1551"/>
                  <a:gd name="T24" fmla="*/ 155 w 1180"/>
                  <a:gd name="T25" fmla="*/ 130 h 1551"/>
                  <a:gd name="T26" fmla="*/ 302 w 1180"/>
                  <a:gd name="T27" fmla="*/ 0 h 1551"/>
                  <a:gd name="T28" fmla="*/ 338 w 1180"/>
                  <a:gd name="T29" fmla="*/ 0 h 1551"/>
                  <a:gd name="T30" fmla="*/ 327 w 1180"/>
                  <a:gd name="T31" fmla="*/ 90 h 1551"/>
                  <a:gd name="T32" fmla="*/ 93 w 1180"/>
                  <a:gd name="T33" fmla="*/ 485 h 1551"/>
                  <a:gd name="T34" fmla="*/ 154 w 1180"/>
                  <a:gd name="T35" fmla="*/ 863 h 1551"/>
                  <a:gd name="T36" fmla="*/ 655 w 1180"/>
                  <a:gd name="T37" fmla="*/ 1128 h 1551"/>
                  <a:gd name="T38" fmla="*/ 1011 w 1180"/>
                  <a:gd name="T39" fmla="*/ 959 h 1551"/>
                  <a:gd name="T40" fmla="*/ 1116 w 1180"/>
                  <a:gd name="T41" fmla="*/ 937 h 1551"/>
                  <a:gd name="T42" fmla="*/ 1179 w 1180"/>
                  <a:gd name="T43" fmla="*/ 1027 h 1551"/>
                  <a:gd name="T44" fmla="*/ 1179 w 1180"/>
                  <a:gd name="T45" fmla="*/ 1505 h 1551"/>
                  <a:gd name="T46" fmla="*/ 1155 w 1180"/>
                  <a:gd name="T47" fmla="*/ 1551 h 1551"/>
                  <a:gd name="T48" fmla="*/ 1119 w 1180"/>
                  <a:gd name="T49" fmla="*/ 1551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0" h="1551">
                    <a:moveTo>
                      <a:pt x="1119" y="1551"/>
                    </a:moveTo>
                    <a:cubicBezTo>
                      <a:pt x="1099" y="1537"/>
                      <a:pt x="1093" y="1518"/>
                      <a:pt x="1093" y="1493"/>
                    </a:cubicBezTo>
                    <a:cubicBezTo>
                      <a:pt x="1094" y="1348"/>
                      <a:pt x="1093" y="1202"/>
                      <a:pt x="1093" y="1056"/>
                    </a:cubicBezTo>
                    <a:cubicBezTo>
                      <a:pt x="1093" y="1050"/>
                      <a:pt x="1095" y="1044"/>
                      <a:pt x="1093" y="1038"/>
                    </a:cubicBezTo>
                    <a:cubicBezTo>
                      <a:pt x="1091" y="1032"/>
                      <a:pt x="1088" y="1024"/>
                      <a:pt x="1083" y="1020"/>
                    </a:cubicBezTo>
                    <a:cubicBezTo>
                      <a:pt x="1080" y="1018"/>
                      <a:pt x="1071" y="1024"/>
                      <a:pt x="1066" y="1028"/>
                    </a:cubicBezTo>
                    <a:cubicBezTo>
                      <a:pt x="1035" y="1054"/>
                      <a:pt x="1006" y="1083"/>
                      <a:pt x="972" y="1106"/>
                    </a:cubicBezTo>
                    <a:cubicBezTo>
                      <a:pt x="739" y="1269"/>
                      <a:pt x="408" y="1251"/>
                      <a:pt x="202" y="1063"/>
                    </a:cubicBezTo>
                    <a:cubicBezTo>
                      <a:pt x="90" y="960"/>
                      <a:pt x="28" y="830"/>
                      <a:pt x="6" y="680"/>
                    </a:cubicBezTo>
                    <a:cubicBezTo>
                      <a:pt x="5" y="672"/>
                      <a:pt x="2" y="664"/>
                      <a:pt x="0" y="656"/>
                    </a:cubicBezTo>
                    <a:cubicBezTo>
                      <a:pt x="0" y="607"/>
                      <a:pt x="0" y="559"/>
                      <a:pt x="0" y="510"/>
                    </a:cubicBezTo>
                    <a:cubicBezTo>
                      <a:pt x="2" y="499"/>
                      <a:pt x="5" y="489"/>
                      <a:pt x="6" y="478"/>
                    </a:cubicBezTo>
                    <a:cubicBezTo>
                      <a:pt x="24" y="348"/>
                      <a:pt x="68" y="228"/>
                      <a:pt x="155" y="130"/>
                    </a:cubicBezTo>
                    <a:cubicBezTo>
                      <a:pt x="198" y="82"/>
                      <a:pt x="253" y="43"/>
                      <a:pt x="302" y="0"/>
                    </a:cubicBezTo>
                    <a:cubicBezTo>
                      <a:pt x="314" y="0"/>
                      <a:pt x="326" y="0"/>
                      <a:pt x="338" y="0"/>
                    </a:cubicBezTo>
                    <a:cubicBezTo>
                      <a:pt x="375" y="38"/>
                      <a:pt x="372" y="60"/>
                      <a:pt x="327" y="90"/>
                    </a:cubicBezTo>
                    <a:cubicBezTo>
                      <a:pt x="188" y="185"/>
                      <a:pt x="116" y="321"/>
                      <a:pt x="93" y="485"/>
                    </a:cubicBezTo>
                    <a:cubicBezTo>
                      <a:pt x="75" y="616"/>
                      <a:pt x="91" y="744"/>
                      <a:pt x="154" y="863"/>
                    </a:cubicBezTo>
                    <a:cubicBezTo>
                      <a:pt x="257" y="1058"/>
                      <a:pt x="458" y="1144"/>
                      <a:pt x="655" y="1128"/>
                    </a:cubicBezTo>
                    <a:cubicBezTo>
                      <a:pt x="794" y="1116"/>
                      <a:pt x="913" y="1061"/>
                      <a:pt x="1011" y="959"/>
                    </a:cubicBezTo>
                    <a:cubicBezTo>
                      <a:pt x="1040" y="929"/>
                      <a:pt x="1077" y="922"/>
                      <a:pt x="1116" y="937"/>
                    </a:cubicBezTo>
                    <a:cubicBezTo>
                      <a:pt x="1156" y="953"/>
                      <a:pt x="1179" y="984"/>
                      <a:pt x="1179" y="1027"/>
                    </a:cubicBezTo>
                    <a:cubicBezTo>
                      <a:pt x="1180" y="1186"/>
                      <a:pt x="1180" y="1346"/>
                      <a:pt x="1179" y="1505"/>
                    </a:cubicBezTo>
                    <a:cubicBezTo>
                      <a:pt x="1179" y="1521"/>
                      <a:pt x="1163" y="1536"/>
                      <a:pt x="1155" y="1551"/>
                    </a:cubicBezTo>
                    <a:cubicBezTo>
                      <a:pt x="1143" y="1551"/>
                      <a:pt x="1131" y="1551"/>
                      <a:pt x="1119" y="155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8" name="Rectangle 397">
            <a:extLst>
              <a:ext uri="{FF2B5EF4-FFF2-40B4-BE49-F238E27FC236}">
                <a16:creationId xmlns:a16="http://schemas.microsoft.com/office/drawing/2014/main" id="{23D00877-16C7-4367-8AC0-7DDEE5A75372}"/>
              </a:ext>
            </a:extLst>
          </p:cNvPr>
          <p:cNvSpPr/>
          <p:nvPr/>
        </p:nvSpPr>
        <p:spPr>
          <a:xfrm>
            <a:off x="4302598" y="5298669"/>
            <a:ext cx="1090354" cy="769864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 marL="0" marR="0" lvl="0" indent="0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A4090C9A-1A8A-49FE-927A-55B4C2E88A39}"/>
              </a:ext>
            </a:extLst>
          </p:cNvPr>
          <p:cNvSpPr/>
          <p:nvPr/>
        </p:nvSpPr>
        <p:spPr>
          <a:xfrm>
            <a:off x="4302598" y="4826898"/>
            <a:ext cx="1090354" cy="461138"/>
          </a:xfrm>
          <a:prstGeom prst="rect">
            <a:avLst/>
          </a:prstGeom>
          <a:solidFill>
            <a:srgbClr val="2A91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STEP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CA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HFpEF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6B5583B-A8A0-46F5-AAA4-CC0A4C8AEA6B}"/>
              </a:ext>
            </a:extLst>
          </p:cNvPr>
          <p:cNvSpPr txBox="1"/>
          <p:nvPr/>
        </p:nvSpPr>
        <p:spPr>
          <a:xfrm>
            <a:off x="4298638" y="5735658"/>
            <a:ext cx="1098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Otyłość i </a:t>
            </a:r>
            <a:r>
              <a:rPr kumimoji="0" lang="en-CA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HFpEF</a:t>
            </a:r>
            <a:endParaRPr kumimoji="0" lang="en-CA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C3D051ED-F334-468C-9192-83F62F100F65}"/>
              </a:ext>
            </a:extLst>
          </p:cNvPr>
          <p:cNvSpPr/>
          <p:nvPr/>
        </p:nvSpPr>
        <p:spPr>
          <a:xfrm>
            <a:off x="5480750" y="5284386"/>
            <a:ext cx="1090354" cy="769864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 marL="0" marR="0" lvl="0" indent="0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6A8D880C-6D68-4F40-9604-08B86E0A01A2}"/>
              </a:ext>
            </a:extLst>
          </p:cNvPr>
          <p:cNvSpPr/>
          <p:nvPr/>
        </p:nvSpPr>
        <p:spPr>
          <a:xfrm>
            <a:off x="5480750" y="4823531"/>
            <a:ext cx="1090354" cy="461138"/>
          </a:xfrm>
          <a:prstGeom prst="rect">
            <a:avLst/>
          </a:prstGeom>
          <a:solidFill>
            <a:srgbClr val="2A91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STEP HFpEF DM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92668568-8AF9-4C48-8E44-348AB5D53AE4}"/>
              </a:ext>
            </a:extLst>
          </p:cNvPr>
          <p:cNvSpPr txBox="1"/>
          <p:nvPr/>
        </p:nvSpPr>
        <p:spPr>
          <a:xfrm>
            <a:off x="5476790" y="5732291"/>
            <a:ext cx="1098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Otyłość i 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HFpEF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z T2D </a:t>
            </a:r>
          </a:p>
        </p:txBody>
      </p:sp>
      <p:sp>
        <p:nvSpPr>
          <p:cNvPr id="463" name="Freeform 315">
            <a:extLst>
              <a:ext uri="{FF2B5EF4-FFF2-40B4-BE49-F238E27FC236}">
                <a16:creationId xmlns:a16="http://schemas.microsoft.com/office/drawing/2014/main" id="{4A06D8AF-1DF3-4485-AC3A-A656A9E51B0D}"/>
              </a:ext>
            </a:extLst>
          </p:cNvPr>
          <p:cNvSpPr>
            <a:spLocks/>
          </p:cNvSpPr>
          <p:nvPr/>
        </p:nvSpPr>
        <p:spPr bwMode="auto">
          <a:xfrm>
            <a:off x="4701012" y="5356250"/>
            <a:ext cx="234776" cy="327352"/>
          </a:xfrm>
          <a:custGeom>
            <a:avLst/>
            <a:gdLst>
              <a:gd name="T0" fmla="*/ 614 w 935"/>
              <a:gd name="T1" fmla="*/ 1303 h 1303"/>
              <a:gd name="T2" fmla="*/ 522 w 935"/>
              <a:gd name="T3" fmla="*/ 1274 h 1303"/>
              <a:gd name="T4" fmla="*/ 74 w 935"/>
              <a:gd name="T5" fmla="*/ 898 h 1303"/>
              <a:gd name="T6" fmla="*/ 6 w 935"/>
              <a:gd name="T7" fmla="*/ 650 h 1303"/>
              <a:gd name="T8" fmla="*/ 102 w 935"/>
              <a:gd name="T9" fmla="*/ 432 h 1303"/>
              <a:gd name="T10" fmla="*/ 345 w 935"/>
              <a:gd name="T11" fmla="*/ 378 h 1303"/>
              <a:gd name="T12" fmla="*/ 402 w 935"/>
              <a:gd name="T13" fmla="*/ 397 h 1303"/>
              <a:gd name="T14" fmla="*/ 425 w 935"/>
              <a:gd name="T15" fmla="*/ 390 h 1303"/>
              <a:gd name="T16" fmla="*/ 458 w 935"/>
              <a:gd name="T17" fmla="*/ 327 h 1303"/>
              <a:gd name="T18" fmla="*/ 650 w 935"/>
              <a:gd name="T19" fmla="*/ 27 h 1303"/>
              <a:gd name="T20" fmla="*/ 671 w 935"/>
              <a:gd name="T21" fmla="*/ 0 h 1303"/>
              <a:gd name="T22" fmla="*/ 678 w 935"/>
              <a:gd name="T23" fmla="*/ 0 h 1303"/>
              <a:gd name="T24" fmla="*/ 709 w 935"/>
              <a:gd name="T25" fmla="*/ 29 h 1303"/>
              <a:gd name="T26" fmla="*/ 803 w 935"/>
              <a:gd name="T27" fmla="*/ 106 h 1303"/>
              <a:gd name="T28" fmla="*/ 733 w 935"/>
              <a:gd name="T29" fmla="*/ 186 h 1303"/>
              <a:gd name="T30" fmla="*/ 678 w 935"/>
              <a:gd name="T31" fmla="*/ 335 h 1303"/>
              <a:gd name="T32" fmla="*/ 681 w 935"/>
              <a:gd name="T33" fmla="*/ 360 h 1303"/>
              <a:gd name="T34" fmla="*/ 727 w 935"/>
              <a:gd name="T35" fmla="*/ 390 h 1303"/>
              <a:gd name="T36" fmla="*/ 692 w 935"/>
              <a:gd name="T37" fmla="*/ 424 h 1303"/>
              <a:gd name="T38" fmla="*/ 692 w 935"/>
              <a:gd name="T39" fmla="*/ 505 h 1303"/>
              <a:gd name="T40" fmla="*/ 678 w 935"/>
              <a:gd name="T41" fmla="*/ 609 h 1303"/>
              <a:gd name="T42" fmla="*/ 641 w 935"/>
              <a:gd name="T43" fmla="*/ 637 h 1303"/>
              <a:gd name="T44" fmla="*/ 620 w 935"/>
              <a:gd name="T45" fmla="*/ 595 h 1303"/>
              <a:gd name="T46" fmla="*/ 622 w 935"/>
              <a:gd name="T47" fmla="*/ 372 h 1303"/>
              <a:gd name="T48" fmla="*/ 683 w 935"/>
              <a:gd name="T49" fmla="*/ 153 h 1303"/>
              <a:gd name="T50" fmla="*/ 717 w 935"/>
              <a:gd name="T51" fmla="*/ 114 h 1303"/>
              <a:gd name="T52" fmla="*/ 681 w 935"/>
              <a:gd name="T53" fmla="*/ 84 h 1303"/>
              <a:gd name="T54" fmla="*/ 665 w 935"/>
              <a:gd name="T55" fmla="*/ 103 h 1303"/>
              <a:gd name="T56" fmla="*/ 512 w 935"/>
              <a:gd name="T57" fmla="*/ 353 h 1303"/>
              <a:gd name="T58" fmla="*/ 453 w 935"/>
              <a:gd name="T59" fmla="*/ 453 h 1303"/>
              <a:gd name="T60" fmla="*/ 430 w 935"/>
              <a:gd name="T61" fmla="*/ 464 h 1303"/>
              <a:gd name="T62" fmla="*/ 375 w 935"/>
              <a:gd name="T63" fmla="*/ 450 h 1303"/>
              <a:gd name="T64" fmla="*/ 231 w 935"/>
              <a:gd name="T65" fmla="*/ 430 h 1303"/>
              <a:gd name="T66" fmla="*/ 123 w 935"/>
              <a:gd name="T67" fmla="*/ 498 h 1303"/>
              <a:gd name="T68" fmla="*/ 88 w 935"/>
              <a:gd name="T69" fmla="*/ 790 h 1303"/>
              <a:gd name="T70" fmla="*/ 243 w 935"/>
              <a:gd name="T71" fmla="*/ 1016 h 1303"/>
              <a:gd name="T72" fmla="*/ 538 w 935"/>
              <a:gd name="T73" fmla="*/ 1216 h 1303"/>
              <a:gd name="T74" fmla="*/ 706 w 935"/>
              <a:gd name="T75" fmla="*/ 1237 h 1303"/>
              <a:gd name="T76" fmla="*/ 854 w 935"/>
              <a:gd name="T77" fmla="*/ 1104 h 1303"/>
              <a:gd name="T78" fmla="*/ 871 w 935"/>
              <a:gd name="T79" fmla="*/ 1062 h 1303"/>
              <a:gd name="T80" fmla="*/ 911 w 935"/>
              <a:gd name="T81" fmla="*/ 1039 h 1303"/>
              <a:gd name="T82" fmla="*/ 928 w 935"/>
              <a:gd name="T83" fmla="*/ 1080 h 1303"/>
              <a:gd name="T84" fmla="*/ 697 w 935"/>
              <a:gd name="T85" fmla="*/ 1300 h 1303"/>
              <a:gd name="T86" fmla="*/ 693 w 935"/>
              <a:gd name="T87" fmla="*/ 1303 h 1303"/>
              <a:gd name="T88" fmla="*/ 614 w 935"/>
              <a:gd name="T89" fmla="*/ 1303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5" h="1303">
                <a:moveTo>
                  <a:pt x="614" y="1303"/>
                </a:moveTo>
                <a:cubicBezTo>
                  <a:pt x="583" y="1293"/>
                  <a:pt x="551" y="1286"/>
                  <a:pt x="522" y="1274"/>
                </a:cubicBezTo>
                <a:cubicBezTo>
                  <a:pt x="335" y="1194"/>
                  <a:pt x="182" y="1072"/>
                  <a:pt x="74" y="898"/>
                </a:cubicBezTo>
                <a:cubicBezTo>
                  <a:pt x="27" y="823"/>
                  <a:pt x="0" y="740"/>
                  <a:pt x="6" y="650"/>
                </a:cubicBezTo>
                <a:cubicBezTo>
                  <a:pt x="11" y="566"/>
                  <a:pt x="41" y="491"/>
                  <a:pt x="102" y="432"/>
                </a:cubicBezTo>
                <a:cubicBezTo>
                  <a:pt x="172" y="366"/>
                  <a:pt x="255" y="356"/>
                  <a:pt x="345" y="378"/>
                </a:cubicBezTo>
                <a:cubicBezTo>
                  <a:pt x="364" y="382"/>
                  <a:pt x="383" y="389"/>
                  <a:pt x="402" y="397"/>
                </a:cubicBezTo>
                <a:cubicBezTo>
                  <a:pt x="413" y="402"/>
                  <a:pt x="419" y="400"/>
                  <a:pt x="425" y="390"/>
                </a:cubicBezTo>
                <a:cubicBezTo>
                  <a:pt x="436" y="369"/>
                  <a:pt x="449" y="349"/>
                  <a:pt x="458" y="327"/>
                </a:cubicBezTo>
                <a:cubicBezTo>
                  <a:pt x="504" y="215"/>
                  <a:pt x="573" y="118"/>
                  <a:pt x="650" y="27"/>
                </a:cubicBezTo>
                <a:cubicBezTo>
                  <a:pt x="658" y="18"/>
                  <a:pt x="664" y="9"/>
                  <a:pt x="671" y="0"/>
                </a:cubicBezTo>
                <a:cubicBezTo>
                  <a:pt x="674" y="0"/>
                  <a:pt x="676" y="0"/>
                  <a:pt x="678" y="0"/>
                </a:cubicBezTo>
                <a:cubicBezTo>
                  <a:pt x="689" y="10"/>
                  <a:pt x="698" y="20"/>
                  <a:pt x="709" y="29"/>
                </a:cubicBezTo>
                <a:cubicBezTo>
                  <a:pt x="740" y="55"/>
                  <a:pt x="770" y="80"/>
                  <a:pt x="803" y="106"/>
                </a:cubicBezTo>
                <a:cubicBezTo>
                  <a:pt x="779" y="134"/>
                  <a:pt x="756" y="160"/>
                  <a:pt x="733" y="186"/>
                </a:cubicBezTo>
                <a:cubicBezTo>
                  <a:pt x="696" y="229"/>
                  <a:pt x="677" y="278"/>
                  <a:pt x="678" y="335"/>
                </a:cubicBezTo>
                <a:cubicBezTo>
                  <a:pt x="678" y="343"/>
                  <a:pt x="680" y="352"/>
                  <a:pt x="681" y="360"/>
                </a:cubicBezTo>
                <a:cubicBezTo>
                  <a:pt x="715" y="364"/>
                  <a:pt x="726" y="372"/>
                  <a:pt x="727" y="390"/>
                </a:cubicBezTo>
                <a:cubicBezTo>
                  <a:pt x="728" y="407"/>
                  <a:pt x="719" y="416"/>
                  <a:pt x="692" y="424"/>
                </a:cubicBezTo>
                <a:cubicBezTo>
                  <a:pt x="692" y="451"/>
                  <a:pt x="694" y="478"/>
                  <a:pt x="692" y="505"/>
                </a:cubicBezTo>
                <a:cubicBezTo>
                  <a:pt x="689" y="540"/>
                  <a:pt x="684" y="575"/>
                  <a:pt x="678" y="609"/>
                </a:cubicBezTo>
                <a:cubicBezTo>
                  <a:pt x="674" y="631"/>
                  <a:pt x="659" y="641"/>
                  <a:pt x="641" y="637"/>
                </a:cubicBezTo>
                <a:cubicBezTo>
                  <a:pt x="623" y="633"/>
                  <a:pt x="614" y="617"/>
                  <a:pt x="620" y="595"/>
                </a:cubicBezTo>
                <a:cubicBezTo>
                  <a:pt x="637" y="521"/>
                  <a:pt x="636" y="447"/>
                  <a:pt x="622" y="372"/>
                </a:cubicBezTo>
                <a:cubicBezTo>
                  <a:pt x="607" y="290"/>
                  <a:pt x="631" y="218"/>
                  <a:pt x="683" y="153"/>
                </a:cubicBezTo>
                <a:cubicBezTo>
                  <a:pt x="693" y="140"/>
                  <a:pt x="704" y="128"/>
                  <a:pt x="717" y="114"/>
                </a:cubicBezTo>
                <a:cubicBezTo>
                  <a:pt x="705" y="104"/>
                  <a:pt x="694" y="94"/>
                  <a:pt x="681" y="84"/>
                </a:cubicBezTo>
                <a:cubicBezTo>
                  <a:pt x="675" y="91"/>
                  <a:pt x="670" y="97"/>
                  <a:pt x="665" y="103"/>
                </a:cubicBezTo>
                <a:cubicBezTo>
                  <a:pt x="604" y="181"/>
                  <a:pt x="550" y="261"/>
                  <a:pt x="512" y="353"/>
                </a:cubicBezTo>
                <a:cubicBezTo>
                  <a:pt x="497" y="388"/>
                  <a:pt x="474" y="420"/>
                  <a:pt x="453" y="453"/>
                </a:cubicBezTo>
                <a:cubicBezTo>
                  <a:pt x="449" y="459"/>
                  <a:pt x="437" y="465"/>
                  <a:pt x="430" y="464"/>
                </a:cubicBezTo>
                <a:cubicBezTo>
                  <a:pt x="412" y="461"/>
                  <a:pt x="393" y="457"/>
                  <a:pt x="375" y="450"/>
                </a:cubicBezTo>
                <a:cubicBezTo>
                  <a:pt x="329" y="432"/>
                  <a:pt x="281" y="422"/>
                  <a:pt x="231" y="430"/>
                </a:cubicBezTo>
                <a:cubicBezTo>
                  <a:pt x="186" y="438"/>
                  <a:pt x="150" y="461"/>
                  <a:pt x="123" y="498"/>
                </a:cubicBezTo>
                <a:cubicBezTo>
                  <a:pt x="57" y="588"/>
                  <a:pt x="49" y="687"/>
                  <a:pt x="88" y="790"/>
                </a:cubicBezTo>
                <a:cubicBezTo>
                  <a:pt x="121" y="878"/>
                  <a:pt x="177" y="951"/>
                  <a:pt x="243" y="1016"/>
                </a:cubicBezTo>
                <a:cubicBezTo>
                  <a:pt x="329" y="1101"/>
                  <a:pt x="426" y="1169"/>
                  <a:pt x="538" y="1216"/>
                </a:cubicBezTo>
                <a:cubicBezTo>
                  <a:pt x="592" y="1239"/>
                  <a:pt x="647" y="1252"/>
                  <a:pt x="706" y="1237"/>
                </a:cubicBezTo>
                <a:cubicBezTo>
                  <a:pt x="778" y="1218"/>
                  <a:pt x="822" y="1168"/>
                  <a:pt x="854" y="1104"/>
                </a:cubicBezTo>
                <a:cubicBezTo>
                  <a:pt x="861" y="1091"/>
                  <a:pt x="866" y="1076"/>
                  <a:pt x="871" y="1062"/>
                </a:cubicBezTo>
                <a:cubicBezTo>
                  <a:pt x="879" y="1042"/>
                  <a:pt x="893" y="1033"/>
                  <a:pt x="911" y="1039"/>
                </a:cubicBezTo>
                <a:cubicBezTo>
                  <a:pt x="927" y="1045"/>
                  <a:pt x="935" y="1060"/>
                  <a:pt x="928" y="1080"/>
                </a:cubicBezTo>
                <a:cubicBezTo>
                  <a:pt x="889" y="1193"/>
                  <a:pt x="822" y="1277"/>
                  <a:pt x="697" y="1300"/>
                </a:cubicBezTo>
                <a:cubicBezTo>
                  <a:pt x="695" y="1300"/>
                  <a:pt x="694" y="1302"/>
                  <a:pt x="693" y="1303"/>
                </a:cubicBezTo>
                <a:cubicBezTo>
                  <a:pt x="666" y="1303"/>
                  <a:pt x="640" y="1303"/>
                  <a:pt x="614" y="130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64" name="Freeform 316">
            <a:extLst>
              <a:ext uri="{FF2B5EF4-FFF2-40B4-BE49-F238E27FC236}">
                <a16:creationId xmlns:a16="http://schemas.microsoft.com/office/drawing/2014/main" id="{8446B230-F551-480B-90BE-9F9AF80A4B42}"/>
              </a:ext>
            </a:extLst>
          </p:cNvPr>
          <p:cNvSpPr>
            <a:spLocks/>
          </p:cNvSpPr>
          <p:nvPr/>
        </p:nvSpPr>
        <p:spPr bwMode="auto">
          <a:xfrm>
            <a:off x="4631735" y="5383427"/>
            <a:ext cx="84586" cy="46455"/>
          </a:xfrm>
          <a:custGeom>
            <a:avLst/>
            <a:gdLst>
              <a:gd name="T0" fmla="*/ 0 w 337"/>
              <a:gd name="T1" fmla="*/ 64 h 185"/>
              <a:gd name="T2" fmla="*/ 37 w 337"/>
              <a:gd name="T3" fmla="*/ 42 h 185"/>
              <a:gd name="T4" fmla="*/ 225 w 337"/>
              <a:gd name="T5" fmla="*/ 3 h 185"/>
              <a:gd name="T6" fmla="*/ 245 w 337"/>
              <a:gd name="T7" fmla="*/ 11 h 185"/>
              <a:gd name="T8" fmla="*/ 325 w 337"/>
              <a:gd name="T9" fmla="*/ 129 h 185"/>
              <a:gd name="T10" fmla="*/ 320 w 337"/>
              <a:gd name="T11" fmla="*/ 175 h 185"/>
              <a:gd name="T12" fmla="*/ 276 w 337"/>
              <a:gd name="T13" fmla="*/ 163 h 185"/>
              <a:gd name="T14" fmla="*/ 218 w 337"/>
              <a:gd name="T15" fmla="*/ 78 h 185"/>
              <a:gd name="T16" fmla="*/ 198 w 337"/>
              <a:gd name="T17" fmla="*/ 70 h 185"/>
              <a:gd name="T18" fmla="*/ 48 w 337"/>
              <a:gd name="T19" fmla="*/ 101 h 185"/>
              <a:gd name="T20" fmla="*/ 0 w 337"/>
              <a:gd name="T21" fmla="*/ 85 h 185"/>
              <a:gd name="T22" fmla="*/ 0 w 337"/>
              <a:gd name="T23" fmla="*/ 64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7" h="185">
                <a:moveTo>
                  <a:pt x="0" y="64"/>
                </a:moveTo>
                <a:cubicBezTo>
                  <a:pt x="9" y="50"/>
                  <a:pt x="21" y="45"/>
                  <a:pt x="37" y="42"/>
                </a:cubicBezTo>
                <a:cubicBezTo>
                  <a:pt x="100" y="30"/>
                  <a:pt x="162" y="17"/>
                  <a:pt x="225" y="3"/>
                </a:cubicBezTo>
                <a:cubicBezTo>
                  <a:pt x="235" y="0"/>
                  <a:pt x="240" y="3"/>
                  <a:pt x="245" y="11"/>
                </a:cubicBezTo>
                <a:cubicBezTo>
                  <a:pt x="271" y="51"/>
                  <a:pt x="298" y="90"/>
                  <a:pt x="325" y="129"/>
                </a:cubicBezTo>
                <a:cubicBezTo>
                  <a:pt x="337" y="147"/>
                  <a:pt x="334" y="165"/>
                  <a:pt x="320" y="175"/>
                </a:cubicBezTo>
                <a:cubicBezTo>
                  <a:pt x="305" y="185"/>
                  <a:pt x="288" y="181"/>
                  <a:pt x="276" y="163"/>
                </a:cubicBezTo>
                <a:cubicBezTo>
                  <a:pt x="256" y="135"/>
                  <a:pt x="237" y="107"/>
                  <a:pt x="218" y="78"/>
                </a:cubicBezTo>
                <a:cubicBezTo>
                  <a:pt x="212" y="70"/>
                  <a:pt x="208" y="67"/>
                  <a:pt x="198" y="70"/>
                </a:cubicBezTo>
                <a:cubicBezTo>
                  <a:pt x="148" y="81"/>
                  <a:pt x="98" y="90"/>
                  <a:pt x="48" y="101"/>
                </a:cubicBezTo>
                <a:cubicBezTo>
                  <a:pt x="28" y="106"/>
                  <a:pt x="12" y="103"/>
                  <a:pt x="0" y="85"/>
                </a:cubicBezTo>
                <a:cubicBezTo>
                  <a:pt x="0" y="78"/>
                  <a:pt x="0" y="71"/>
                  <a:pt x="0" y="6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65" name="Freeform 317">
            <a:extLst>
              <a:ext uri="{FF2B5EF4-FFF2-40B4-BE49-F238E27FC236}">
                <a16:creationId xmlns:a16="http://schemas.microsoft.com/office/drawing/2014/main" id="{224A66F0-0224-43A6-9AFD-13153DDC55F8}"/>
              </a:ext>
            </a:extLst>
          </p:cNvPr>
          <p:cNvSpPr>
            <a:spLocks/>
          </p:cNvSpPr>
          <p:nvPr/>
        </p:nvSpPr>
        <p:spPr bwMode="auto">
          <a:xfrm>
            <a:off x="4888157" y="5484164"/>
            <a:ext cx="18482" cy="47454"/>
          </a:xfrm>
          <a:custGeom>
            <a:avLst/>
            <a:gdLst>
              <a:gd name="T0" fmla="*/ 74 w 74"/>
              <a:gd name="T1" fmla="*/ 162 h 189"/>
              <a:gd name="T2" fmla="*/ 61 w 74"/>
              <a:gd name="T3" fmla="*/ 176 h 189"/>
              <a:gd name="T4" fmla="*/ 14 w 74"/>
              <a:gd name="T5" fmla="*/ 149 h 189"/>
              <a:gd name="T6" fmla="*/ 3 w 74"/>
              <a:gd name="T7" fmla="*/ 43 h 189"/>
              <a:gd name="T8" fmla="*/ 26 w 74"/>
              <a:gd name="T9" fmla="*/ 4 h 189"/>
              <a:gd name="T10" fmla="*/ 62 w 74"/>
              <a:gd name="T11" fmla="*/ 32 h 189"/>
              <a:gd name="T12" fmla="*/ 74 w 74"/>
              <a:gd name="T13" fmla="*/ 105 h 189"/>
              <a:gd name="T14" fmla="*/ 74 w 74"/>
              <a:gd name="T15" fmla="*/ 162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189">
                <a:moveTo>
                  <a:pt x="74" y="162"/>
                </a:moveTo>
                <a:cubicBezTo>
                  <a:pt x="70" y="167"/>
                  <a:pt x="66" y="172"/>
                  <a:pt x="61" y="176"/>
                </a:cubicBezTo>
                <a:cubicBezTo>
                  <a:pt x="40" y="189"/>
                  <a:pt x="17" y="175"/>
                  <a:pt x="14" y="149"/>
                </a:cubicBezTo>
                <a:cubicBezTo>
                  <a:pt x="11" y="114"/>
                  <a:pt x="7" y="79"/>
                  <a:pt x="3" y="43"/>
                </a:cubicBezTo>
                <a:cubicBezTo>
                  <a:pt x="0" y="22"/>
                  <a:pt x="8" y="8"/>
                  <a:pt x="26" y="4"/>
                </a:cubicBezTo>
                <a:cubicBezTo>
                  <a:pt x="43" y="0"/>
                  <a:pt x="57" y="11"/>
                  <a:pt x="62" y="32"/>
                </a:cubicBezTo>
                <a:cubicBezTo>
                  <a:pt x="67" y="56"/>
                  <a:pt x="70" y="81"/>
                  <a:pt x="74" y="105"/>
                </a:cubicBezTo>
                <a:cubicBezTo>
                  <a:pt x="74" y="124"/>
                  <a:pt x="74" y="143"/>
                  <a:pt x="74" y="16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66" name="Freeform 318">
            <a:extLst>
              <a:ext uri="{FF2B5EF4-FFF2-40B4-BE49-F238E27FC236}">
                <a16:creationId xmlns:a16="http://schemas.microsoft.com/office/drawing/2014/main" id="{D3653A97-35EA-4C36-9549-A9D7F00E17DB}"/>
              </a:ext>
            </a:extLst>
          </p:cNvPr>
          <p:cNvSpPr>
            <a:spLocks/>
          </p:cNvSpPr>
          <p:nvPr/>
        </p:nvSpPr>
        <p:spPr bwMode="auto">
          <a:xfrm>
            <a:off x="4883827" y="5543940"/>
            <a:ext cx="21313" cy="45290"/>
          </a:xfrm>
          <a:custGeom>
            <a:avLst/>
            <a:gdLst>
              <a:gd name="T0" fmla="*/ 85 w 85"/>
              <a:gd name="T1" fmla="*/ 35 h 180"/>
              <a:gd name="T2" fmla="*/ 61 w 85"/>
              <a:gd name="T3" fmla="*/ 157 h 180"/>
              <a:gd name="T4" fmla="*/ 26 w 85"/>
              <a:gd name="T5" fmla="*/ 177 h 180"/>
              <a:gd name="T6" fmla="*/ 3 w 85"/>
              <a:gd name="T7" fmla="*/ 144 h 180"/>
              <a:gd name="T8" fmla="*/ 25 w 85"/>
              <a:gd name="T9" fmla="*/ 24 h 180"/>
              <a:gd name="T10" fmla="*/ 59 w 85"/>
              <a:gd name="T11" fmla="*/ 2 h 180"/>
              <a:gd name="T12" fmla="*/ 85 w 85"/>
              <a:gd name="T13" fmla="*/ 3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80">
                <a:moveTo>
                  <a:pt x="85" y="35"/>
                </a:moveTo>
                <a:cubicBezTo>
                  <a:pt x="77" y="76"/>
                  <a:pt x="70" y="116"/>
                  <a:pt x="61" y="157"/>
                </a:cubicBezTo>
                <a:cubicBezTo>
                  <a:pt x="57" y="173"/>
                  <a:pt x="42" y="180"/>
                  <a:pt x="26" y="177"/>
                </a:cubicBezTo>
                <a:cubicBezTo>
                  <a:pt x="11" y="174"/>
                  <a:pt x="0" y="161"/>
                  <a:pt x="3" y="144"/>
                </a:cubicBezTo>
                <a:cubicBezTo>
                  <a:pt x="10" y="104"/>
                  <a:pt x="17" y="64"/>
                  <a:pt x="25" y="24"/>
                </a:cubicBezTo>
                <a:cubicBezTo>
                  <a:pt x="28" y="8"/>
                  <a:pt x="44" y="0"/>
                  <a:pt x="59" y="2"/>
                </a:cubicBezTo>
                <a:cubicBezTo>
                  <a:pt x="75" y="5"/>
                  <a:pt x="84" y="17"/>
                  <a:pt x="85" y="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67" name="Freeform 319">
            <a:extLst>
              <a:ext uri="{FF2B5EF4-FFF2-40B4-BE49-F238E27FC236}">
                <a16:creationId xmlns:a16="http://schemas.microsoft.com/office/drawing/2014/main" id="{326319BE-FD4C-43D6-AA44-9491BED614EC}"/>
              </a:ext>
            </a:extLst>
          </p:cNvPr>
          <p:cNvSpPr>
            <a:spLocks/>
          </p:cNvSpPr>
          <p:nvPr/>
        </p:nvSpPr>
        <p:spPr bwMode="auto">
          <a:xfrm>
            <a:off x="4783423" y="5514135"/>
            <a:ext cx="34134" cy="40961"/>
          </a:xfrm>
          <a:custGeom>
            <a:avLst/>
            <a:gdLst>
              <a:gd name="T0" fmla="*/ 136 w 136"/>
              <a:gd name="T1" fmla="*/ 29 h 163"/>
              <a:gd name="T2" fmla="*/ 126 w 136"/>
              <a:gd name="T3" fmla="*/ 53 h 163"/>
              <a:gd name="T4" fmla="*/ 59 w 136"/>
              <a:gd name="T5" fmla="*/ 145 h 163"/>
              <a:gd name="T6" fmla="*/ 14 w 136"/>
              <a:gd name="T7" fmla="*/ 151 h 163"/>
              <a:gd name="T8" fmla="*/ 14 w 136"/>
              <a:gd name="T9" fmla="*/ 104 h 163"/>
              <a:gd name="T10" fmla="*/ 76 w 136"/>
              <a:gd name="T11" fmla="*/ 19 h 163"/>
              <a:gd name="T12" fmla="*/ 112 w 136"/>
              <a:gd name="T13" fmla="*/ 6 h 163"/>
              <a:gd name="T14" fmla="*/ 136 w 136"/>
              <a:gd name="T15" fmla="*/ 2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6" h="163">
                <a:moveTo>
                  <a:pt x="136" y="29"/>
                </a:moveTo>
                <a:cubicBezTo>
                  <a:pt x="131" y="40"/>
                  <a:pt x="130" y="48"/>
                  <a:pt x="126" y="53"/>
                </a:cubicBezTo>
                <a:cubicBezTo>
                  <a:pt x="104" y="84"/>
                  <a:pt x="82" y="115"/>
                  <a:pt x="59" y="145"/>
                </a:cubicBezTo>
                <a:cubicBezTo>
                  <a:pt x="46" y="161"/>
                  <a:pt x="27" y="163"/>
                  <a:pt x="14" y="151"/>
                </a:cubicBezTo>
                <a:cubicBezTo>
                  <a:pt x="0" y="139"/>
                  <a:pt x="1" y="122"/>
                  <a:pt x="14" y="104"/>
                </a:cubicBezTo>
                <a:cubicBezTo>
                  <a:pt x="36" y="77"/>
                  <a:pt x="56" y="48"/>
                  <a:pt x="76" y="19"/>
                </a:cubicBezTo>
                <a:cubicBezTo>
                  <a:pt x="85" y="6"/>
                  <a:pt x="98" y="0"/>
                  <a:pt x="112" y="6"/>
                </a:cubicBezTo>
                <a:cubicBezTo>
                  <a:pt x="122" y="10"/>
                  <a:pt x="128" y="21"/>
                  <a:pt x="136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68" name="Freeform 320">
            <a:extLst>
              <a:ext uri="{FF2B5EF4-FFF2-40B4-BE49-F238E27FC236}">
                <a16:creationId xmlns:a16="http://schemas.microsoft.com/office/drawing/2014/main" id="{FCC20E34-8E69-4FEB-BCA5-CAA4B4A460B5}"/>
              </a:ext>
            </a:extLst>
          </p:cNvPr>
          <p:cNvSpPr>
            <a:spLocks/>
          </p:cNvSpPr>
          <p:nvPr/>
        </p:nvSpPr>
        <p:spPr bwMode="auto">
          <a:xfrm>
            <a:off x="4853190" y="5437708"/>
            <a:ext cx="38963" cy="34966"/>
          </a:xfrm>
          <a:custGeom>
            <a:avLst/>
            <a:gdLst>
              <a:gd name="T0" fmla="*/ 155 w 155"/>
              <a:gd name="T1" fmla="*/ 115 h 139"/>
              <a:gd name="T2" fmla="*/ 135 w 155"/>
              <a:gd name="T3" fmla="*/ 136 h 139"/>
              <a:gd name="T4" fmla="*/ 103 w 155"/>
              <a:gd name="T5" fmla="*/ 130 h 139"/>
              <a:gd name="T6" fmla="*/ 17 w 155"/>
              <a:gd name="T7" fmla="*/ 58 h 139"/>
              <a:gd name="T8" fmla="*/ 7 w 155"/>
              <a:gd name="T9" fmla="*/ 20 h 139"/>
              <a:gd name="T10" fmla="*/ 45 w 155"/>
              <a:gd name="T11" fmla="*/ 7 h 139"/>
              <a:gd name="T12" fmla="*/ 148 w 155"/>
              <a:gd name="T13" fmla="*/ 94 h 139"/>
              <a:gd name="T14" fmla="*/ 155 w 155"/>
              <a:gd name="T15" fmla="*/ 11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5" h="139">
                <a:moveTo>
                  <a:pt x="155" y="115"/>
                </a:moveTo>
                <a:cubicBezTo>
                  <a:pt x="149" y="121"/>
                  <a:pt x="143" y="133"/>
                  <a:pt x="135" y="136"/>
                </a:cubicBezTo>
                <a:cubicBezTo>
                  <a:pt x="125" y="139"/>
                  <a:pt x="109" y="137"/>
                  <a:pt x="103" y="130"/>
                </a:cubicBezTo>
                <a:cubicBezTo>
                  <a:pt x="79" y="101"/>
                  <a:pt x="51" y="76"/>
                  <a:pt x="17" y="58"/>
                </a:cubicBezTo>
                <a:cubicBezTo>
                  <a:pt x="3" y="51"/>
                  <a:pt x="0" y="34"/>
                  <a:pt x="7" y="20"/>
                </a:cubicBezTo>
                <a:cubicBezTo>
                  <a:pt x="14" y="7"/>
                  <a:pt x="30" y="0"/>
                  <a:pt x="45" y="7"/>
                </a:cubicBezTo>
                <a:cubicBezTo>
                  <a:pt x="88" y="26"/>
                  <a:pt x="122" y="55"/>
                  <a:pt x="148" y="94"/>
                </a:cubicBezTo>
                <a:cubicBezTo>
                  <a:pt x="151" y="98"/>
                  <a:pt x="152" y="105"/>
                  <a:pt x="155" y="1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69" name="Freeform 321">
            <a:extLst>
              <a:ext uri="{FF2B5EF4-FFF2-40B4-BE49-F238E27FC236}">
                <a16:creationId xmlns:a16="http://schemas.microsoft.com/office/drawing/2014/main" id="{2CE7EBA3-1C0A-4F98-BFA1-E6FCD881EB76}"/>
              </a:ext>
            </a:extLst>
          </p:cNvPr>
          <p:cNvSpPr>
            <a:spLocks/>
          </p:cNvSpPr>
          <p:nvPr/>
        </p:nvSpPr>
        <p:spPr bwMode="auto">
          <a:xfrm>
            <a:off x="4696673" y="5345131"/>
            <a:ext cx="80423" cy="75094"/>
          </a:xfrm>
          <a:custGeom>
            <a:avLst/>
            <a:gdLst>
              <a:gd name="T0" fmla="*/ 247 w 320"/>
              <a:gd name="T1" fmla="*/ 0 h 299"/>
              <a:gd name="T2" fmla="*/ 270 w 320"/>
              <a:gd name="T3" fmla="*/ 22 h 299"/>
              <a:gd name="T4" fmla="*/ 318 w 320"/>
              <a:gd name="T5" fmla="*/ 166 h 299"/>
              <a:gd name="T6" fmla="*/ 316 w 320"/>
              <a:gd name="T7" fmla="*/ 182 h 299"/>
              <a:gd name="T8" fmla="*/ 264 w 320"/>
              <a:gd name="T9" fmla="*/ 288 h 299"/>
              <a:gd name="T10" fmla="*/ 243 w 320"/>
              <a:gd name="T11" fmla="*/ 296 h 299"/>
              <a:gd name="T12" fmla="*/ 102 w 320"/>
              <a:gd name="T13" fmla="*/ 248 h 299"/>
              <a:gd name="T14" fmla="*/ 84 w 320"/>
              <a:gd name="T15" fmla="*/ 233 h 299"/>
              <a:gd name="T16" fmla="*/ 11 w 320"/>
              <a:gd name="T17" fmla="*/ 107 h 299"/>
              <a:gd name="T18" fmla="*/ 19 w 320"/>
              <a:gd name="T19" fmla="*/ 60 h 299"/>
              <a:gd name="T20" fmla="*/ 63 w 320"/>
              <a:gd name="T21" fmla="*/ 77 h 299"/>
              <a:gd name="T22" fmla="*/ 124 w 320"/>
              <a:gd name="T23" fmla="*/ 182 h 299"/>
              <a:gd name="T24" fmla="*/ 146 w 320"/>
              <a:gd name="T25" fmla="*/ 200 h 299"/>
              <a:gd name="T26" fmla="*/ 215 w 320"/>
              <a:gd name="T27" fmla="*/ 223 h 299"/>
              <a:gd name="T28" fmla="*/ 233 w 320"/>
              <a:gd name="T29" fmla="*/ 216 h 299"/>
              <a:gd name="T30" fmla="*/ 252 w 320"/>
              <a:gd name="T31" fmla="*/ 176 h 299"/>
              <a:gd name="T32" fmla="*/ 252 w 320"/>
              <a:gd name="T33" fmla="*/ 156 h 299"/>
              <a:gd name="T34" fmla="*/ 215 w 320"/>
              <a:gd name="T35" fmla="*/ 42 h 299"/>
              <a:gd name="T36" fmla="*/ 247 w 320"/>
              <a:gd name="T3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0" h="299">
                <a:moveTo>
                  <a:pt x="247" y="0"/>
                </a:moveTo>
                <a:cubicBezTo>
                  <a:pt x="255" y="7"/>
                  <a:pt x="267" y="13"/>
                  <a:pt x="270" y="22"/>
                </a:cubicBezTo>
                <a:cubicBezTo>
                  <a:pt x="288" y="69"/>
                  <a:pt x="303" y="118"/>
                  <a:pt x="318" y="166"/>
                </a:cubicBezTo>
                <a:cubicBezTo>
                  <a:pt x="320" y="170"/>
                  <a:pt x="318" y="177"/>
                  <a:pt x="316" y="182"/>
                </a:cubicBezTo>
                <a:cubicBezTo>
                  <a:pt x="299" y="218"/>
                  <a:pt x="281" y="252"/>
                  <a:pt x="264" y="288"/>
                </a:cubicBezTo>
                <a:cubicBezTo>
                  <a:pt x="259" y="299"/>
                  <a:pt x="254" y="299"/>
                  <a:pt x="243" y="296"/>
                </a:cubicBezTo>
                <a:cubicBezTo>
                  <a:pt x="196" y="280"/>
                  <a:pt x="149" y="265"/>
                  <a:pt x="102" y="248"/>
                </a:cubicBezTo>
                <a:cubicBezTo>
                  <a:pt x="95" y="246"/>
                  <a:pt x="87" y="240"/>
                  <a:pt x="84" y="233"/>
                </a:cubicBezTo>
                <a:cubicBezTo>
                  <a:pt x="59" y="191"/>
                  <a:pt x="35" y="149"/>
                  <a:pt x="11" y="107"/>
                </a:cubicBezTo>
                <a:cubicBezTo>
                  <a:pt x="0" y="87"/>
                  <a:pt x="3" y="69"/>
                  <a:pt x="19" y="60"/>
                </a:cubicBezTo>
                <a:cubicBezTo>
                  <a:pt x="36" y="51"/>
                  <a:pt x="52" y="57"/>
                  <a:pt x="63" y="77"/>
                </a:cubicBezTo>
                <a:cubicBezTo>
                  <a:pt x="84" y="112"/>
                  <a:pt x="103" y="147"/>
                  <a:pt x="124" y="182"/>
                </a:cubicBezTo>
                <a:cubicBezTo>
                  <a:pt x="128" y="190"/>
                  <a:pt x="137" y="196"/>
                  <a:pt x="146" y="200"/>
                </a:cubicBezTo>
                <a:cubicBezTo>
                  <a:pt x="168" y="209"/>
                  <a:pt x="192" y="215"/>
                  <a:pt x="215" y="223"/>
                </a:cubicBezTo>
                <a:cubicBezTo>
                  <a:pt x="224" y="226"/>
                  <a:pt x="229" y="225"/>
                  <a:pt x="233" y="216"/>
                </a:cubicBezTo>
                <a:cubicBezTo>
                  <a:pt x="239" y="202"/>
                  <a:pt x="247" y="190"/>
                  <a:pt x="252" y="176"/>
                </a:cubicBezTo>
                <a:cubicBezTo>
                  <a:pt x="254" y="170"/>
                  <a:pt x="254" y="162"/>
                  <a:pt x="252" y="156"/>
                </a:cubicBezTo>
                <a:cubicBezTo>
                  <a:pt x="240" y="118"/>
                  <a:pt x="227" y="80"/>
                  <a:pt x="215" y="42"/>
                </a:cubicBezTo>
                <a:cubicBezTo>
                  <a:pt x="208" y="21"/>
                  <a:pt x="222" y="3"/>
                  <a:pt x="24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BC70CA28-FDF9-E51C-4B3A-3C5B74DB4E05}"/>
              </a:ext>
            </a:extLst>
          </p:cNvPr>
          <p:cNvGrpSpPr/>
          <p:nvPr/>
        </p:nvGrpSpPr>
        <p:grpSpPr>
          <a:xfrm>
            <a:off x="5859705" y="5352883"/>
            <a:ext cx="274904" cy="327352"/>
            <a:chOff x="3457069" y="5204682"/>
            <a:chExt cx="274904" cy="327352"/>
          </a:xfrm>
        </p:grpSpPr>
        <p:sp>
          <p:nvSpPr>
            <p:cNvPr id="471" name="Freeform 315">
              <a:extLst>
                <a:ext uri="{FF2B5EF4-FFF2-40B4-BE49-F238E27FC236}">
                  <a16:creationId xmlns:a16="http://schemas.microsoft.com/office/drawing/2014/main" id="{FE65B11E-5308-4C0C-A962-55F53E977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878" y="5204682"/>
              <a:ext cx="234776" cy="327352"/>
            </a:xfrm>
            <a:custGeom>
              <a:avLst/>
              <a:gdLst>
                <a:gd name="T0" fmla="*/ 614 w 935"/>
                <a:gd name="T1" fmla="*/ 1303 h 1303"/>
                <a:gd name="T2" fmla="*/ 522 w 935"/>
                <a:gd name="T3" fmla="*/ 1274 h 1303"/>
                <a:gd name="T4" fmla="*/ 74 w 935"/>
                <a:gd name="T5" fmla="*/ 898 h 1303"/>
                <a:gd name="T6" fmla="*/ 6 w 935"/>
                <a:gd name="T7" fmla="*/ 650 h 1303"/>
                <a:gd name="T8" fmla="*/ 102 w 935"/>
                <a:gd name="T9" fmla="*/ 432 h 1303"/>
                <a:gd name="T10" fmla="*/ 345 w 935"/>
                <a:gd name="T11" fmla="*/ 378 h 1303"/>
                <a:gd name="T12" fmla="*/ 402 w 935"/>
                <a:gd name="T13" fmla="*/ 397 h 1303"/>
                <a:gd name="T14" fmla="*/ 425 w 935"/>
                <a:gd name="T15" fmla="*/ 390 h 1303"/>
                <a:gd name="T16" fmla="*/ 458 w 935"/>
                <a:gd name="T17" fmla="*/ 327 h 1303"/>
                <a:gd name="T18" fmla="*/ 650 w 935"/>
                <a:gd name="T19" fmla="*/ 27 h 1303"/>
                <a:gd name="T20" fmla="*/ 671 w 935"/>
                <a:gd name="T21" fmla="*/ 0 h 1303"/>
                <a:gd name="T22" fmla="*/ 678 w 935"/>
                <a:gd name="T23" fmla="*/ 0 h 1303"/>
                <a:gd name="T24" fmla="*/ 709 w 935"/>
                <a:gd name="T25" fmla="*/ 29 h 1303"/>
                <a:gd name="T26" fmla="*/ 803 w 935"/>
                <a:gd name="T27" fmla="*/ 106 h 1303"/>
                <a:gd name="T28" fmla="*/ 733 w 935"/>
                <a:gd name="T29" fmla="*/ 186 h 1303"/>
                <a:gd name="T30" fmla="*/ 678 w 935"/>
                <a:gd name="T31" fmla="*/ 335 h 1303"/>
                <a:gd name="T32" fmla="*/ 681 w 935"/>
                <a:gd name="T33" fmla="*/ 360 h 1303"/>
                <a:gd name="T34" fmla="*/ 727 w 935"/>
                <a:gd name="T35" fmla="*/ 390 h 1303"/>
                <a:gd name="T36" fmla="*/ 692 w 935"/>
                <a:gd name="T37" fmla="*/ 424 h 1303"/>
                <a:gd name="T38" fmla="*/ 692 w 935"/>
                <a:gd name="T39" fmla="*/ 505 h 1303"/>
                <a:gd name="T40" fmla="*/ 678 w 935"/>
                <a:gd name="T41" fmla="*/ 609 h 1303"/>
                <a:gd name="T42" fmla="*/ 641 w 935"/>
                <a:gd name="T43" fmla="*/ 637 h 1303"/>
                <a:gd name="T44" fmla="*/ 620 w 935"/>
                <a:gd name="T45" fmla="*/ 595 h 1303"/>
                <a:gd name="T46" fmla="*/ 622 w 935"/>
                <a:gd name="T47" fmla="*/ 372 h 1303"/>
                <a:gd name="T48" fmla="*/ 683 w 935"/>
                <a:gd name="T49" fmla="*/ 153 h 1303"/>
                <a:gd name="T50" fmla="*/ 717 w 935"/>
                <a:gd name="T51" fmla="*/ 114 h 1303"/>
                <a:gd name="T52" fmla="*/ 681 w 935"/>
                <a:gd name="T53" fmla="*/ 84 h 1303"/>
                <a:gd name="T54" fmla="*/ 665 w 935"/>
                <a:gd name="T55" fmla="*/ 103 h 1303"/>
                <a:gd name="T56" fmla="*/ 512 w 935"/>
                <a:gd name="T57" fmla="*/ 353 h 1303"/>
                <a:gd name="T58" fmla="*/ 453 w 935"/>
                <a:gd name="T59" fmla="*/ 453 h 1303"/>
                <a:gd name="T60" fmla="*/ 430 w 935"/>
                <a:gd name="T61" fmla="*/ 464 h 1303"/>
                <a:gd name="T62" fmla="*/ 375 w 935"/>
                <a:gd name="T63" fmla="*/ 450 h 1303"/>
                <a:gd name="T64" fmla="*/ 231 w 935"/>
                <a:gd name="T65" fmla="*/ 430 h 1303"/>
                <a:gd name="T66" fmla="*/ 123 w 935"/>
                <a:gd name="T67" fmla="*/ 498 h 1303"/>
                <a:gd name="T68" fmla="*/ 88 w 935"/>
                <a:gd name="T69" fmla="*/ 790 h 1303"/>
                <a:gd name="T70" fmla="*/ 243 w 935"/>
                <a:gd name="T71" fmla="*/ 1016 h 1303"/>
                <a:gd name="T72" fmla="*/ 538 w 935"/>
                <a:gd name="T73" fmla="*/ 1216 h 1303"/>
                <a:gd name="T74" fmla="*/ 706 w 935"/>
                <a:gd name="T75" fmla="*/ 1237 h 1303"/>
                <a:gd name="T76" fmla="*/ 854 w 935"/>
                <a:gd name="T77" fmla="*/ 1104 h 1303"/>
                <a:gd name="T78" fmla="*/ 871 w 935"/>
                <a:gd name="T79" fmla="*/ 1062 h 1303"/>
                <a:gd name="T80" fmla="*/ 911 w 935"/>
                <a:gd name="T81" fmla="*/ 1039 h 1303"/>
                <a:gd name="T82" fmla="*/ 928 w 935"/>
                <a:gd name="T83" fmla="*/ 1080 h 1303"/>
                <a:gd name="T84" fmla="*/ 697 w 935"/>
                <a:gd name="T85" fmla="*/ 1300 h 1303"/>
                <a:gd name="T86" fmla="*/ 693 w 935"/>
                <a:gd name="T87" fmla="*/ 1303 h 1303"/>
                <a:gd name="T88" fmla="*/ 614 w 935"/>
                <a:gd name="T89" fmla="*/ 1303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5" h="1303">
                  <a:moveTo>
                    <a:pt x="614" y="1303"/>
                  </a:moveTo>
                  <a:cubicBezTo>
                    <a:pt x="583" y="1293"/>
                    <a:pt x="551" y="1286"/>
                    <a:pt x="522" y="1274"/>
                  </a:cubicBezTo>
                  <a:cubicBezTo>
                    <a:pt x="335" y="1194"/>
                    <a:pt x="182" y="1072"/>
                    <a:pt x="74" y="898"/>
                  </a:cubicBezTo>
                  <a:cubicBezTo>
                    <a:pt x="27" y="823"/>
                    <a:pt x="0" y="740"/>
                    <a:pt x="6" y="650"/>
                  </a:cubicBezTo>
                  <a:cubicBezTo>
                    <a:pt x="11" y="566"/>
                    <a:pt x="41" y="491"/>
                    <a:pt x="102" y="432"/>
                  </a:cubicBezTo>
                  <a:cubicBezTo>
                    <a:pt x="172" y="366"/>
                    <a:pt x="255" y="356"/>
                    <a:pt x="345" y="378"/>
                  </a:cubicBezTo>
                  <a:cubicBezTo>
                    <a:pt x="364" y="382"/>
                    <a:pt x="383" y="389"/>
                    <a:pt x="402" y="397"/>
                  </a:cubicBezTo>
                  <a:cubicBezTo>
                    <a:pt x="413" y="402"/>
                    <a:pt x="419" y="400"/>
                    <a:pt x="425" y="390"/>
                  </a:cubicBezTo>
                  <a:cubicBezTo>
                    <a:pt x="436" y="369"/>
                    <a:pt x="449" y="349"/>
                    <a:pt x="458" y="327"/>
                  </a:cubicBezTo>
                  <a:cubicBezTo>
                    <a:pt x="504" y="215"/>
                    <a:pt x="573" y="118"/>
                    <a:pt x="650" y="27"/>
                  </a:cubicBezTo>
                  <a:cubicBezTo>
                    <a:pt x="658" y="18"/>
                    <a:pt x="664" y="9"/>
                    <a:pt x="671" y="0"/>
                  </a:cubicBezTo>
                  <a:cubicBezTo>
                    <a:pt x="674" y="0"/>
                    <a:pt x="676" y="0"/>
                    <a:pt x="678" y="0"/>
                  </a:cubicBezTo>
                  <a:cubicBezTo>
                    <a:pt x="689" y="10"/>
                    <a:pt x="698" y="20"/>
                    <a:pt x="709" y="29"/>
                  </a:cubicBezTo>
                  <a:cubicBezTo>
                    <a:pt x="740" y="55"/>
                    <a:pt x="770" y="80"/>
                    <a:pt x="803" y="106"/>
                  </a:cubicBezTo>
                  <a:cubicBezTo>
                    <a:pt x="779" y="134"/>
                    <a:pt x="756" y="160"/>
                    <a:pt x="733" y="186"/>
                  </a:cubicBezTo>
                  <a:cubicBezTo>
                    <a:pt x="696" y="229"/>
                    <a:pt x="677" y="278"/>
                    <a:pt x="678" y="335"/>
                  </a:cubicBezTo>
                  <a:cubicBezTo>
                    <a:pt x="678" y="343"/>
                    <a:pt x="680" y="352"/>
                    <a:pt x="681" y="360"/>
                  </a:cubicBezTo>
                  <a:cubicBezTo>
                    <a:pt x="715" y="364"/>
                    <a:pt x="726" y="372"/>
                    <a:pt x="727" y="390"/>
                  </a:cubicBezTo>
                  <a:cubicBezTo>
                    <a:pt x="728" y="407"/>
                    <a:pt x="719" y="416"/>
                    <a:pt x="692" y="424"/>
                  </a:cubicBezTo>
                  <a:cubicBezTo>
                    <a:pt x="692" y="451"/>
                    <a:pt x="694" y="478"/>
                    <a:pt x="692" y="505"/>
                  </a:cubicBezTo>
                  <a:cubicBezTo>
                    <a:pt x="689" y="540"/>
                    <a:pt x="684" y="575"/>
                    <a:pt x="678" y="609"/>
                  </a:cubicBezTo>
                  <a:cubicBezTo>
                    <a:pt x="674" y="631"/>
                    <a:pt x="659" y="641"/>
                    <a:pt x="641" y="637"/>
                  </a:cubicBezTo>
                  <a:cubicBezTo>
                    <a:pt x="623" y="633"/>
                    <a:pt x="614" y="617"/>
                    <a:pt x="620" y="595"/>
                  </a:cubicBezTo>
                  <a:cubicBezTo>
                    <a:pt x="637" y="521"/>
                    <a:pt x="636" y="447"/>
                    <a:pt x="622" y="372"/>
                  </a:cubicBezTo>
                  <a:cubicBezTo>
                    <a:pt x="607" y="290"/>
                    <a:pt x="631" y="218"/>
                    <a:pt x="683" y="153"/>
                  </a:cubicBezTo>
                  <a:cubicBezTo>
                    <a:pt x="693" y="140"/>
                    <a:pt x="704" y="128"/>
                    <a:pt x="717" y="114"/>
                  </a:cubicBezTo>
                  <a:cubicBezTo>
                    <a:pt x="705" y="104"/>
                    <a:pt x="694" y="94"/>
                    <a:pt x="681" y="84"/>
                  </a:cubicBezTo>
                  <a:cubicBezTo>
                    <a:pt x="675" y="91"/>
                    <a:pt x="670" y="97"/>
                    <a:pt x="665" y="103"/>
                  </a:cubicBezTo>
                  <a:cubicBezTo>
                    <a:pt x="604" y="181"/>
                    <a:pt x="550" y="261"/>
                    <a:pt x="512" y="353"/>
                  </a:cubicBezTo>
                  <a:cubicBezTo>
                    <a:pt x="497" y="388"/>
                    <a:pt x="474" y="420"/>
                    <a:pt x="453" y="453"/>
                  </a:cubicBezTo>
                  <a:cubicBezTo>
                    <a:pt x="449" y="459"/>
                    <a:pt x="437" y="465"/>
                    <a:pt x="430" y="464"/>
                  </a:cubicBezTo>
                  <a:cubicBezTo>
                    <a:pt x="412" y="461"/>
                    <a:pt x="393" y="457"/>
                    <a:pt x="375" y="450"/>
                  </a:cubicBezTo>
                  <a:cubicBezTo>
                    <a:pt x="329" y="432"/>
                    <a:pt x="281" y="422"/>
                    <a:pt x="231" y="430"/>
                  </a:cubicBezTo>
                  <a:cubicBezTo>
                    <a:pt x="186" y="438"/>
                    <a:pt x="150" y="461"/>
                    <a:pt x="123" y="498"/>
                  </a:cubicBezTo>
                  <a:cubicBezTo>
                    <a:pt x="57" y="588"/>
                    <a:pt x="49" y="687"/>
                    <a:pt x="88" y="790"/>
                  </a:cubicBezTo>
                  <a:cubicBezTo>
                    <a:pt x="121" y="878"/>
                    <a:pt x="177" y="951"/>
                    <a:pt x="243" y="1016"/>
                  </a:cubicBezTo>
                  <a:cubicBezTo>
                    <a:pt x="329" y="1101"/>
                    <a:pt x="426" y="1169"/>
                    <a:pt x="538" y="1216"/>
                  </a:cubicBezTo>
                  <a:cubicBezTo>
                    <a:pt x="592" y="1239"/>
                    <a:pt x="647" y="1252"/>
                    <a:pt x="706" y="1237"/>
                  </a:cubicBezTo>
                  <a:cubicBezTo>
                    <a:pt x="778" y="1218"/>
                    <a:pt x="822" y="1168"/>
                    <a:pt x="854" y="1104"/>
                  </a:cubicBezTo>
                  <a:cubicBezTo>
                    <a:pt x="861" y="1091"/>
                    <a:pt x="866" y="1076"/>
                    <a:pt x="871" y="1062"/>
                  </a:cubicBezTo>
                  <a:cubicBezTo>
                    <a:pt x="879" y="1042"/>
                    <a:pt x="893" y="1033"/>
                    <a:pt x="911" y="1039"/>
                  </a:cubicBezTo>
                  <a:cubicBezTo>
                    <a:pt x="927" y="1045"/>
                    <a:pt x="935" y="1060"/>
                    <a:pt x="928" y="1080"/>
                  </a:cubicBezTo>
                  <a:cubicBezTo>
                    <a:pt x="889" y="1193"/>
                    <a:pt x="822" y="1277"/>
                    <a:pt x="697" y="1300"/>
                  </a:cubicBezTo>
                  <a:cubicBezTo>
                    <a:pt x="695" y="1300"/>
                    <a:pt x="694" y="1302"/>
                    <a:pt x="693" y="1303"/>
                  </a:cubicBezTo>
                  <a:cubicBezTo>
                    <a:pt x="666" y="1303"/>
                    <a:pt x="640" y="1303"/>
                    <a:pt x="614" y="130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472" name="Freeform 316">
              <a:extLst>
                <a:ext uri="{FF2B5EF4-FFF2-40B4-BE49-F238E27FC236}">
                  <a16:creationId xmlns:a16="http://schemas.microsoft.com/office/drawing/2014/main" id="{55DCB8F5-FEE8-4AC6-83AE-A4E0A617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069" y="5246142"/>
              <a:ext cx="84586" cy="46455"/>
            </a:xfrm>
            <a:custGeom>
              <a:avLst/>
              <a:gdLst>
                <a:gd name="T0" fmla="*/ 0 w 337"/>
                <a:gd name="T1" fmla="*/ 64 h 185"/>
                <a:gd name="T2" fmla="*/ 37 w 337"/>
                <a:gd name="T3" fmla="*/ 42 h 185"/>
                <a:gd name="T4" fmla="*/ 225 w 337"/>
                <a:gd name="T5" fmla="*/ 3 h 185"/>
                <a:gd name="T6" fmla="*/ 245 w 337"/>
                <a:gd name="T7" fmla="*/ 11 h 185"/>
                <a:gd name="T8" fmla="*/ 325 w 337"/>
                <a:gd name="T9" fmla="*/ 129 h 185"/>
                <a:gd name="T10" fmla="*/ 320 w 337"/>
                <a:gd name="T11" fmla="*/ 175 h 185"/>
                <a:gd name="T12" fmla="*/ 276 w 337"/>
                <a:gd name="T13" fmla="*/ 163 h 185"/>
                <a:gd name="T14" fmla="*/ 218 w 337"/>
                <a:gd name="T15" fmla="*/ 78 h 185"/>
                <a:gd name="T16" fmla="*/ 198 w 337"/>
                <a:gd name="T17" fmla="*/ 70 h 185"/>
                <a:gd name="T18" fmla="*/ 48 w 337"/>
                <a:gd name="T19" fmla="*/ 101 h 185"/>
                <a:gd name="T20" fmla="*/ 0 w 337"/>
                <a:gd name="T21" fmla="*/ 85 h 185"/>
                <a:gd name="T22" fmla="*/ 0 w 337"/>
                <a:gd name="T23" fmla="*/ 6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7" h="185">
                  <a:moveTo>
                    <a:pt x="0" y="64"/>
                  </a:moveTo>
                  <a:cubicBezTo>
                    <a:pt x="9" y="50"/>
                    <a:pt x="21" y="45"/>
                    <a:pt x="37" y="42"/>
                  </a:cubicBezTo>
                  <a:cubicBezTo>
                    <a:pt x="100" y="30"/>
                    <a:pt x="162" y="17"/>
                    <a:pt x="225" y="3"/>
                  </a:cubicBezTo>
                  <a:cubicBezTo>
                    <a:pt x="235" y="0"/>
                    <a:pt x="240" y="3"/>
                    <a:pt x="245" y="11"/>
                  </a:cubicBezTo>
                  <a:cubicBezTo>
                    <a:pt x="271" y="51"/>
                    <a:pt x="298" y="90"/>
                    <a:pt x="325" y="129"/>
                  </a:cubicBezTo>
                  <a:cubicBezTo>
                    <a:pt x="337" y="147"/>
                    <a:pt x="334" y="165"/>
                    <a:pt x="320" y="175"/>
                  </a:cubicBezTo>
                  <a:cubicBezTo>
                    <a:pt x="305" y="185"/>
                    <a:pt x="288" y="181"/>
                    <a:pt x="276" y="163"/>
                  </a:cubicBezTo>
                  <a:cubicBezTo>
                    <a:pt x="256" y="135"/>
                    <a:pt x="237" y="107"/>
                    <a:pt x="218" y="78"/>
                  </a:cubicBezTo>
                  <a:cubicBezTo>
                    <a:pt x="212" y="70"/>
                    <a:pt x="208" y="67"/>
                    <a:pt x="198" y="70"/>
                  </a:cubicBezTo>
                  <a:cubicBezTo>
                    <a:pt x="148" y="81"/>
                    <a:pt x="98" y="90"/>
                    <a:pt x="48" y="101"/>
                  </a:cubicBezTo>
                  <a:cubicBezTo>
                    <a:pt x="28" y="106"/>
                    <a:pt x="12" y="103"/>
                    <a:pt x="0" y="85"/>
                  </a:cubicBezTo>
                  <a:cubicBezTo>
                    <a:pt x="0" y="78"/>
                    <a:pt x="0" y="71"/>
                    <a:pt x="0" y="6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473" name="Freeform 317">
              <a:extLst>
                <a:ext uri="{FF2B5EF4-FFF2-40B4-BE49-F238E27FC236}">
                  <a16:creationId xmlns:a16="http://schemas.microsoft.com/office/drawing/2014/main" id="{A6E0A5DF-77B2-4B3F-9EB5-FA0AF7796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491" y="5346879"/>
              <a:ext cx="18482" cy="47454"/>
            </a:xfrm>
            <a:custGeom>
              <a:avLst/>
              <a:gdLst>
                <a:gd name="T0" fmla="*/ 74 w 74"/>
                <a:gd name="T1" fmla="*/ 162 h 189"/>
                <a:gd name="T2" fmla="*/ 61 w 74"/>
                <a:gd name="T3" fmla="*/ 176 h 189"/>
                <a:gd name="T4" fmla="*/ 14 w 74"/>
                <a:gd name="T5" fmla="*/ 149 h 189"/>
                <a:gd name="T6" fmla="*/ 3 w 74"/>
                <a:gd name="T7" fmla="*/ 43 h 189"/>
                <a:gd name="T8" fmla="*/ 26 w 74"/>
                <a:gd name="T9" fmla="*/ 4 h 189"/>
                <a:gd name="T10" fmla="*/ 62 w 74"/>
                <a:gd name="T11" fmla="*/ 32 h 189"/>
                <a:gd name="T12" fmla="*/ 74 w 74"/>
                <a:gd name="T13" fmla="*/ 105 h 189"/>
                <a:gd name="T14" fmla="*/ 74 w 74"/>
                <a:gd name="T15" fmla="*/ 16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89">
                  <a:moveTo>
                    <a:pt x="74" y="162"/>
                  </a:moveTo>
                  <a:cubicBezTo>
                    <a:pt x="70" y="167"/>
                    <a:pt x="66" y="172"/>
                    <a:pt x="61" y="176"/>
                  </a:cubicBezTo>
                  <a:cubicBezTo>
                    <a:pt x="40" y="189"/>
                    <a:pt x="17" y="175"/>
                    <a:pt x="14" y="149"/>
                  </a:cubicBezTo>
                  <a:cubicBezTo>
                    <a:pt x="11" y="114"/>
                    <a:pt x="7" y="79"/>
                    <a:pt x="3" y="43"/>
                  </a:cubicBezTo>
                  <a:cubicBezTo>
                    <a:pt x="0" y="22"/>
                    <a:pt x="8" y="8"/>
                    <a:pt x="26" y="4"/>
                  </a:cubicBezTo>
                  <a:cubicBezTo>
                    <a:pt x="43" y="0"/>
                    <a:pt x="57" y="11"/>
                    <a:pt x="62" y="32"/>
                  </a:cubicBezTo>
                  <a:cubicBezTo>
                    <a:pt x="67" y="56"/>
                    <a:pt x="70" y="81"/>
                    <a:pt x="74" y="105"/>
                  </a:cubicBezTo>
                  <a:cubicBezTo>
                    <a:pt x="74" y="124"/>
                    <a:pt x="74" y="143"/>
                    <a:pt x="74" y="16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474" name="Freeform 318">
              <a:extLst>
                <a:ext uri="{FF2B5EF4-FFF2-40B4-BE49-F238E27FC236}">
                  <a16:creationId xmlns:a16="http://schemas.microsoft.com/office/drawing/2014/main" id="{24D7C539-7352-4207-A627-00F51076A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161" y="5406655"/>
              <a:ext cx="21313" cy="45290"/>
            </a:xfrm>
            <a:custGeom>
              <a:avLst/>
              <a:gdLst>
                <a:gd name="T0" fmla="*/ 85 w 85"/>
                <a:gd name="T1" fmla="*/ 35 h 180"/>
                <a:gd name="T2" fmla="*/ 61 w 85"/>
                <a:gd name="T3" fmla="*/ 157 h 180"/>
                <a:gd name="T4" fmla="*/ 26 w 85"/>
                <a:gd name="T5" fmla="*/ 177 h 180"/>
                <a:gd name="T6" fmla="*/ 3 w 85"/>
                <a:gd name="T7" fmla="*/ 144 h 180"/>
                <a:gd name="T8" fmla="*/ 25 w 85"/>
                <a:gd name="T9" fmla="*/ 24 h 180"/>
                <a:gd name="T10" fmla="*/ 59 w 85"/>
                <a:gd name="T11" fmla="*/ 2 h 180"/>
                <a:gd name="T12" fmla="*/ 85 w 85"/>
                <a:gd name="T13" fmla="*/ 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80">
                  <a:moveTo>
                    <a:pt x="85" y="35"/>
                  </a:moveTo>
                  <a:cubicBezTo>
                    <a:pt x="77" y="76"/>
                    <a:pt x="70" y="116"/>
                    <a:pt x="61" y="157"/>
                  </a:cubicBezTo>
                  <a:cubicBezTo>
                    <a:pt x="57" y="173"/>
                    <a:pt x="42" y="180"/>
                    <a:pt x="26" y="177"/>
                  </a:cubicBezTo>
                  <a:cubicBezTo>
                    <a:pt x="11" y="174"/>
                    <a:pt x="0" y="161"/>
                    <a:pt x="3" y="144"/>
                  </a:cubicBezTo>
                  <a:cubicBezTo>
                    <a:pt x="10" y="104"/>
                    <a:pt x="17" y="64"/>
                    <a:pt x="25" y="24"/>
                  </a:cubicBezTo>
                  <a:cubicBezTo>
                    <a:pt x="28" y="8"/>
                    <a:pt x="44" y="0"/>
                    <a:pt x="59" y="2"/>
                  </a:cubicBezTo>
                  <a:cubicBezTo>
                    <a:pt x="75" y="5"/>
                    <a:pt x="84" y="17"/>
                    <a:pt x="85" y="3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475" name="Freeform 319">
              <a:extLst>
                <a:ext uri="{FF2B5EF4-FFF2-40B4-BE49-F238E27FC236}">
                  <a16:creationId xmlns:a16="http://schemas.microsoft.com/office/drawing/2014/main" id="{4B9687FE-3673-411C-B51F-4D6553172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757" y="5376850"/>
              <a:ext cx="34134" cy="40961"/>
            </a:xfrm>
            <a:custGeom>
              <a:avLst/>
              <a:gdLst>
                <a:gd name="T0" fmla="*/ 136 w 136"/>
                <a:gd name="T1" fmla="*/ 29 h 163"/>
                <a:gd name="T2" fmla="*/ 126 w 136"/>
                <a:gd name="T3" fmla="*/ 53 h 163"/>
                <a:gd name="T4" fmla="*/ 59 w 136"/>
                <a:gd name="T5" fmla="*/ 145 h 163"/>
                <a:gd name="T6" fmla="*/ 14 w 136"/>
                <a:gd name="T7" fmla="*/ 151 h 163"/>
                <a:gd name="T8" fmla="*/ 14 w 136"/>
                <a:gd name="T9" fmla="*/ 104 h 163"/>
                <a:gd name="T10" fmla="*/ 76 w 136"/>
                <a:gd name="T11" fmla="*/ 19 h 163"/>
                <a:gd name="T12" fmla="*/ 112 w 136"/>
                <a:gd name="T13" fmla="*/ 6 h 163"/>
                <a:gd name="T14" fmla="*/ 136 w 136"/>
                <a:gd name="T15" fmla="*/ 2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63">
                  <a:moveTo>
                    <a:pt x="136" y="29"/>
                  </a:moveTo>
                  <a:cubicBezTo>
                    <a:pt x="131" y="40"/>
                    <a:pt x="130" y="48"/>
                    <a:pt x="126" y="53"/>
                  </a:cubicBezTo>
                  <a:cubicBezTo>
                    <a:pt x="104" y="84"/>
                    <a:pt x="82" y="115"/>
                    <a:pt x="59" y="145"/>
                  </a:cubicBezTo>
                  <a:cubicBezTo>
                    <a:pt x="46" y="161"/>
                    <a:pt x="27" y="163"/>
                    <a:pt x="14" y="151"/>
                  </a:cubicBezTo>
                  <a:cubicBezTo>
                    <a:pt x="0" y="139"/>
                    <a:pt x="1" y="122"/>
                    <a:pt x="14" y="104"/>
                  </a:cubicBezTo>
                  <a:cubicBezTo>
                    <a:pt x="36" y="77"/>
                    <a:pt x="56" y="48"/>
                    <a:pt x="76" y="19"/>
                  </a:cubicBezTo>
                  <a:cubicBezTo>
                    <a:pt x="85" y="6"/>
                    <a:pt x="98" y="0"/>
                    <a:pt x="112" y="6"/>
                  </a:cubicBezTo>
                  <a:cubicBezTo>
                    <a:pt x="122" y="10"/>
                    <a:pt x="128" y="21"/>
                    <a:pt x="136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476" name="Freeform 320">
              <a:extLst>
                <a:ext uri="{FF2B5EF4-FFF2-40B4-BE49-F238E27FC236}">
                  <a16:creationId xmlns:a16="http://schemas.microsoft.com/office/drawing/2014/main" id="{5AC5C788-950E-49FD-8672-9D3B0982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524" y="5300423"/>
              <a:ext cx="38963" cy="34966"/>
            </a:xfrm>
            <a:custGeom>
              <a:avLst/>
              <a:gdLst>
                <a:gd name="T0" fmla="*/ 155 w 155"/>
                <a:gd name="T1" fmla="*/ 115 h 139"/>
                <a:gd name="T2" fmla="*/ 135 w 155"/>
                <a:gd name="T3" fmla="*/ 136 h 139"/>
                <a:gd name="T4" fmla="*/ 103 w 155"/>
                <a:gd name="T5" fmla="*/ 130 h 139"/>
                <a:gd name="T6" fmla="*/ 17 w 155"/>
                <a:gd name="T7" fmla="*/ 58 h 139"/>
                <a:gd name="T8" fmla="*/ 7 w 155"/>
                <a:gd name="T9" fmla="*/ 20 h 139"/>
                <a:gd name="T10" fmla="*/ 45 w 155"/>
                <a:gd name="T11" fmla="*/ 7 h 139"/>
                <a:gd name="T12" fmla="*/ 148 w 155"/>
                <a:gd name="T13" fmla="*/ 94 h 139"/>
                <a:gd name="T14" fmla="*/ 155 w 155"/>
                <a:gd name="T15" fmla="*/ 1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39">
                  <a:moveTo>
                    <a:pt x="155" y="115"/>
                  </a:moveTo>
                  <a:cubicBezTo>
                    <a:pt x="149" y="121"/>
                    <a:pt x="143" y="133"/>
                    <a:pt x="135" y="136"/>
                  </a:cubicBezTo>
                  <a:cubicBezTo>
                    <a:pt x="125" y="139"/>
                    <a:pt x="109" y="137"/>
                    <a:pt x="103" y="130"/>
                  </a:cubicBezTo>
                  <a:cubicBezTo>
                    <a:pt x="79" y="101"/>
                    <a:pt x="51" y="76"/>
                    <a:pt x="17" y="58"/>
                  </a:cubicBezTo>
                  <a:cubicBezTo>
                    <a:pt x="3" y="51"/>
                    <a:pt x="0" y="34"/>
                    <a:pt x="7" y="20"/>
                  </a:cubicBezTo>
                  <a:cubicBezTo>
                    <a:pt x="14" y="7"/>
                    <a:pt x="30" y="0"/>
                    <a:pt x="45" y="7"/>
                  </a:cubicBezTo>
                  <a:cubicBezTo>
                    <a:pt x="88" y="26"/>
                    <a:pt x="122" y="55"/>
                    <a:pt x="148" y="94"/>
                  </a:cubicBezTo>
                  <a:cubicBezTo>
                    <a:pt x="151" y="98"/>
                    <a:pt x="152" y="105"/>
                    <a:pt x="155" y="1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477" name="Freeform 321">
              <a:extLst>
                <a:ext uri="{FF2B5EF4-FFF2-40B4-BE49-F238E27FC236}">
                  <a16:creationId xmlns:a16="http://schemas.microsoft.com/office/drawing/2014/main" id="{733331BD-8EEA-4B12-9427-736A94D83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007" y="5207846"/>
              <a:ext cx="80423" cy="75094"/>
            </a:xfrm>
            <a:custGeom>
              <a:avLst/>
              <a:gdLst>
                <a:gd name="T0" fmla="*/ 247 w 320"/>
                <a:gd name="T1" fmla="*/ 0 h 299"/>
                <a:gd name="T2" fmla="*/ 270 w 320"/>
                <a:gd name="T3" fmla="*/ 22 h 299"/>
                <a:gd name="T4" fmla="*/ 318 w 320"/>
                <a:gd name="T5" fmla="*/ 166 h 299"/>
                <a:gd name="T6" fmla="*/ 316 w 320"/>
                <a:gd name="T7" fmla="*/ 182 h 299"/>
                <a:gd name="T8" fmla="*/ 264 w 320"/>
                <a:gd name="T9" fmla="*/ 288 h 299"/>
                <a:gd name="T10" fmla="*/ 243 w 320"/>
                <a:gd name="T11" fmla="*/ 296 h 299"/>
                <a:gd name="T12" fmla="*/ 102 w 320"/>
                <a:gd name="T13" fmla="*/ 248 h 299"/>
                <a:gd name="T14" fmla="*/ 84 w 320"/>
                <a:gd name="T15" fmla="*/ 233 h 299"/>
                <a:gd name="T16" fmla="*/ 11 w 320"/>
                <a:gd name="T17" fmla="*/ 107 h 299"/>
                <a:gd name="T18" fmla="*/ 19 w 320"/>
                <a:gd name="T19" fmla="*/ 60 h 299"/>
                <a:gd name="T20" fmla="*/ 63 w 320"/>
                <a:gd name="T21" fmla="*/ 77 h 299"/>
                <a:gd name="T22" fmla="*/ 124 w 320"/>
                <a:gd name="T23" fmla="*/ 182 h 299"/>
                <a:gd name="T24" fmla="*/ 146 w 320"/>
                <a:gd name="T25" fmla="*/ 200 h 299"/>
                <a:gd name="T26" fmla="*/ 215 w 320"/>
                <a:gd name="T27" fmla="*/ 223 h 299"/>
                <a:gd name="T28" fmla="*/ 233 w 320"/>
                <a:gd name="T29" fmla="*/ 216 h 299"/>
                <a:gd name="T30" fmla="*/ 252 w 320"/>
                <a:gd name="T31" fmla="*/ 176 h 299"/>
                <a:gd name="T32" fmla="*/ 252 w 320"/>
                <a:gd name="T33" fmla="*/ 156 h 299"/>
                <a:gd name="T34" fmla="*/ 215 w 320"/>
                <a:gd name="T35" fmla="*/ 42 h 299"/>
                <a:gd name="T36" fmla="*/ 247 w 320"/>
                <a:gd name="T3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299">
                  <a:moveTo>
                    <a:pt x="247" y="0"/>
                  </a:moveTo>
                  <a:cubicBezTo>
                    <a:pt x="255" y="7"/>
                    <a:pt x="267" y="13"/>
                    <a:pt x="270" y="22"/>
                  </a:cubicBezTo>
                  <a:cubicBezTo>
                    <a:pt x="288" y="69"/>
                    <a:pt x="303" y="118"/>
                    <a:pt x="318" y="166"/>
                  </a:cubicBezTo>
                  <a:cubicBezTo>
                    <a:pt x="320" y="170"/>
                    <a:pt x="318" y="177"/>
                    <a:pt x="316" y="182"/>
                  </a:cubicBezTo>
                  <a:cubicBezTo>
                    <a:pt x="299" y="218"/>
                    <a:pt x="281" y="252"/>
                    <a:pt x="264" y="288"/>
                  </a:cubicBezTo>
                  <a:cubicBezTo>
                    <a:pt x="259" y="299"/>
                    <a:pt x="254" y="299"/>
                    <a:pt x="243" y="296"/>
                  </a:cubicBezTo>
                  <a:cubicBezTo>
                    <a:pt x="196" y="280"/>
                    <a:pt x="149" y="265"/>
                    <a:pt x="102" y="248"/>
                  </a:cubicBezTo>
                  <a:cubicBezTo>
                    <a:pt x="95" y="246"/>
                    <a:pt x="87" y="240"/>
                    <a:pt x="84" y="233"/>
                  </a:cubicBezTo>
                  <a:cubicBezTo>
                    <a:pt x="59" y="191"/>
                    <a:pt x="35" y="149"/>
                    <a:pt x="11" y="107"/>
                  </a:cubicBezTo>
                  <a:cubicBezTo>
                    <a:pt x="0" y="87"/>
                    <a:pt x="3" y="69"/>
                    <a:pt x="19" y="60"/>
                  </a:cubicBezTo>
                  <a:cubicBezTo>
                    <a:pt x="36" y="51"/>
                    <a:pt x="52" y="57"/>
                    <a:pt x="63" y="77"/>
                  </a:cubicBezTo>
                  <a:cubicBezTo>
                    <a:pt x="84" y="112"/>
                    <a:pt x="103" y="147"/>
                    <a:pt x="124" y="182"/>
                  </a:cubicBezTo>
                  <a:cubicBezTo>
                    <a:pt x="128" y="190"/>
                    <a:pt x="137" y="196"/>
                    <a:pt x="146" y="200"/>
                  </a:cubicBezTo>
                  <a:cubicBezTo>
                    <a:pt x="168" y="209"/>
                    <a:pt x="192" y="215"/>
                    <a:pt x="215" y="223"/>
                  </a:cubicBezTo>
                  <a:cubicBezTo>
                    <a:pt x="224" y="226"/>
                    <a:pt x="229" y="225"/>
                    <a:pt x="233" y="216"/>
                  </a:cubicBezTo>
                  <a:cubicBezTo>
                    <a:pt x="239" y="202"/>
                    <a:pt x="247" y="190"/>
                    <a:pt x="252" y="176"/>
                  </a:cubicBezTo>
                  <a:cubicBezTo>
                    <a:pt x="254" y="170"/>
                    <a:pt x="254" y="162"/>
                    <a:pt x="252" y="156"/>
                  </a:cubicBezTo>
                  <a:cubicBezTo>
                    <a:pt x="240" y="118"/>
                    <a:pt x="227" y="80"/>
                    <a:pt x="215" y="42"/>
                  </a:cubicBezTo>
                  <a:cubicBezTo>
                    <a:pt x="208" y="21"/>
                    <a:pt x="222" y="3"/>
                    <a:pt x="24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0928EB-C873-EC23-8323-AB5C12BA672C}"/>
              </a:ext>
            </a:extLst>
          </p:cNvPr>
          <p:cNvSpPr/>
          <p:nvPr/>
        </p:nvSpPr>
        <p:spPr>
          <a:xfrm>
            <a:off x="3121074" y="5295050"/>
            <a:ext cx="1090354" cy="769864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 marL="0" marR="0" lvl="0" indent="0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53C9D6-BE90-68D5-DA09-D70218BBA3F2}"/>
              </a:ext>
            </a:extLst>
          </p:cNvPr>
          <p:cNvSpPr/>
          <p:nvPr/>
        </p:nvSpPr>
        <p:spPr>
          <a:xfrm>
            <a:off x="3111582" y="4831381"/>
            <a:ext cx="1090829" cy="461138"/>
          </a:xfrm>
          <a:prstGeom prst="rect">
            <a:avLst/>
          </a:prstGeom>
          <a:solidFill>
            <a:srgbClr val="2A918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SELECT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9C2C71-2A38-225F-17C7-FB58F63AE269}"/>
              </a:ext>
            </a:extLst>
          </p:cNvPr>
          <p:cNvSpPr txBox="1"/>
          <p:nvPr/>
        </p:nvSpPr>
        <p:spPr>
          <a:xfrm>
            <a:off x="3117948" y="5812069"/>
            <a:ext cx="658835" cy="13849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marL="358750" marR="0" lvl="0" indent="0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CVOT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pic>
        <p:nvPicPr>
          <p:cNvPr id="457" name="Picture 456" descr="A close up of a logo&#10;&#10;Description automatically generated">
            <a:extLst>
              <a:ext uri="{FF2B5EF4-FFF2-40B4-BE49-F238E27FC236}">
                <a16:creationId xmlns:a16="http://schemas.microsoft.com/office/drawing/2014/main" id="{025E934F-DC05-3C4A-B7D6-DE914D5416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95" y="5307574"/>
            <a:ext cx="446313" cy="535873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1F8C62-F699-AA8C-34D7-D3C2C923A27D}"/>
              </a:ext>
            </a:extLst>
          </p:cNvPr>
          <p:cNvGrpSpPr/>
          <p:nvPr/>
        </p:nvGrpSpPr>
        <p:grpSpPr>
          <a:xfrm>
            <a:off x="10353968" y="3316929"/>
            <a:ext cx="1092200" cy="1233534"/>
            <a:chOff x="10357929" y="1943066"/>
            <a:chExt cx="1092200" cy="12335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7E5CD1-550C-DD2E-19D5-F768BBD1CBE7}"/>
                </a:ext>
              </a:extLst>
            </p:cNvPr>
            <p:cNvSpPr/>
            <p:nvPr/>
          </p:nvSpPr>
          <p:spPr>
            <a:xfrm>
              <a:off x="10357929" y="2406736"/>
              <a:ext cx="1092200" cy="76986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0" rtlCol="0" anchor="ctr"/>
            <a:lstStyle/>
            <a:p>
              <a:pPr marL="0" marR="0" lvl="0" indent="0" algn="l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B627F2-87D8-9DB4-AC4E-77AE107DB162}"/>
                </a:ext>
              </a:extLst>
            </p:cNvPr>
            <p:cNvSpPr/>
            <p:nvPr/>
          </p:nvSpPr>
          <p:spPr>
            <a:xfrm>
              <a:off x="10357929" y="1943066"/>
              <a:ext cx="1090354" cy="495551"/>
            </a:xfrm>
            <a:prstGeom prst="rect">
              <a:avLst/>
            </a:prstGeom>
            <a:solidFill>
              <a:srgbClr val="939AA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Apis For Office"/>
                  <a:cs typeface="Apis For Office"/>
                </a:rPr>
                <a:t>STEP TEENS </a:t>
              </a:r>
            </a:p>
            <a:p>
              <a:pPr marL="0" marR="0" lvl="0" indent="0" algn="ctr" defTabSz="9136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Apis For Office"/>
                  <a:cs typeface="Apis For Office"/>
                </a:rPr>
                <a:t> </a:t>
              </a:r>
              <a:r>
                <a:rPr kumimoji="0" lang="pl-PL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Apis For Office"/>
                  <a:cs typeface="Apis For Office"/>
                </a:rPr>
                <a:t>utrzymanie</a:t>
              </a:r>
              <a:endParaRPr kumimoji="0" lang="en-CA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2973E43-638D-462E-7244-17FE0D1C1AFD}"/>
              </a:ext>
            </a:extLst>
          </p:cNvPr>
          <p:cNvSpPr txBox="1"/>
          <p:nvPr/>
        </p:nvSpPr>
        <p:spPr>
          <a:xfrm>
            <a:off x="10346331" y="4159457"/>
            <a:ext cx="1098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WM u nastolatków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pic>
        <p:nvPicPr>
          <p:cNvPr id="18" name="Graphic 17" descr="Children outline">
            <a:extLst>
              <a:ext uri="{FF2B5EF4-FFF2-40B4-BE49-F238E27FC236}">
                <a16:creationId xmlns:a16="http://schemas.microsoft.com/office/drawing/2014/main" id="{AE4DCEDC-14A1-106F-50E1-7E07FDAA6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76810" y="3726966"/>
            <a:ext cx="470204" cy="4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25F94-FAEE-7114-F181-2A9F44B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F093604-95B7-914F-6DE0-43E0FACB825E}"/>
              </a:ext>
            </a:extLst>
          </p:cNvPr>
          <p:cNvSpPr txBox="1">
            <a:spLocks/>
          </p:cNvSpPr>
          <p:nvPr/>
        </p:nvSpPr>
        <p:spPr>
          <a:xfrm>
            <a:off x="285474" y="6254578"/>
            <a:ext cx="8912154" cy="52918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761921" rtl="0" eaLnBrk="1" latinLnBrk="0" hangingPunct="1">
              <a:lnSpc>
                <a:spcPct val="100000"/>
              </a:lnSpc>
              <a:spcBef>
                <a:spcPts val="833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800" b="0" i="1" kern="1200">
                <a:solidFill>
                  <a:schemeClr val="accent6"/>
                </a:solidFill>
                <a:latin typeface="+mn-lt"/>
                <a:ea typeface="Apis For Office" panose="020B0504010101010104" pitchFamily="34" charset="0"/>
                <a:cs typeface="Apis For Office" panose="020B0504010101010104" pitchFamily="34" charset="0"/>
              </a:defRPr>
            </a:lvl1pPr>
            <a:lvl2pPr marL="394188" indent="-189158" algn="l" defTabSz="761921" rtl="0" eaLnBrk="1" latinLnBrk="0" hangingPunct="1">
              <a:lnSpc>
                <a:spcPct val="100000"/>
              </a:lnSpc>
              <a:spcBef>
                <a:spcPts val="4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333" b="0" i="0" kern="1200">
                <a:solidFill>
                  <a:srgbClr val="343433"/>
                </a:solidFill>
                <a:latin typeface="+mn-lt"/>
                <a:ea typeface="Apis For Office" panose="020B0504010101010104" pitchFamily="34" charset="0"/>
                <a:cs typeface="Apis For Office" panose="020B0504010101010104" pitchFamily="34" charset="0"/>
              </a:defRPr>
            </a:lvl2pPr>
            <a:lvl3pPr marL="529112" indent="-134924" algn="l" defTabSz="761921" rtl="0" eaLnBrk="1" latinLnBrk="0" hangingPunct="1">
              <a:lnSpc>
                <a:spcPct val="100000"/>
              </a:lnSpc>
              <a:spcBef>
                <a:spcPts val="417"/>
              </a:spcBef>
              <a:buClr>
                <a:schemeClr val="accent2"/>
              </a:buClr>
              <a:buSzPct val="120000"/>
              <a:buFont typeface="STIXGeneral-Regular" pitchFamily="2" charset="2"/>
              <a:buChar char="⎯"/>
              <a:tabLst/>
              <a:defRPr sz="1167" b="0" i="0" kern="1200">
                <a:solidFill>
                  <a:srgbClr val="343433"/>
                </a:solidFill>
                <a:latin typeface="+mn-lt"/>
                <a:ea typeface="Apis For Office" panose="020B0504010101010104" pitchFamily="34" charset="0"/>
                <a:cs typeface="Apis For Office" panose="020B0504010101010104" pitchFamily="34" charset="0"/>
              </a:defRPr>
            </a:lvl3pPr>
            <a:lvl4pPr marL="625674" indent="-96563" algn="l" defTabSz="761921" rtl="0" eaLnBrk="1" latinLnBrk="0" hangingPunct="1">
              <a:lnSpc>
                <a:spcPct val="100000"/>
              </a:lnSpc>
              <a:spcBef>
                <a:spcPts val="4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rgbClr val="343433"/>
                </a:solidFill>
                <a:latin typeface="+mn-lt"/>
                <a:ea typeface="Apis For Office" panose="020B0504010101010104" pitchFamily="34" charset="0"/>
                <a:cs typeface="Apis For Office" panose="020B0504010101010104" pitchFamily="34" charset="0"/>
              </a:defRPr>
            </a:lvl4pPr>
            <a:lvl5pPr marL="715625" indent="-89948" algn="l" defTabSz="761921" rtl="0" eaLnBrk="1" latinLnBrk="0" hangingPunct="1">
              <a:lnSpc>
                <a:spcPct val="100000"/>
              </a:lnSpc>
              <a:spcBef>
                <a:spcPts val="4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rgbClr val="343433"/>
                </a:solidFill>
                <a:latin typeface="+mn-lt"/>
                <a:ea typeface="Apis For Office" panose="020B0504010101010104" pitchFamily="34" charset="0"/>
                <a:cs typeface="Apis For Office" panose="020B0504010101010104" pitchFamily="34" charset="0"/>
              </a:defRPr>
            </a:lvl5pPr>
            <a:lvl6pPr marL="2095280" indent="-190479" algn="l" defTabSz="761921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240" indent="-190479" algn="l" defTabSz="761921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01" indent="-190479" algn="l" defTabSz="761921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160" indent="-190479" algn="l" defTabSz="761921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61921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>
                <a:srgbClr val="C431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*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Utrwalona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CVD: MI ≥60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dni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temu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,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udar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≥60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dni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temu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lub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objawowa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PAD,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klasa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NYHA IV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wykluczona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. </a:t>
            </a:r>
            <a:b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</a:b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CV, cardiovascular; CVD, CV disease; MACE, major adverse cardiovascular event; MI, myocardial infarction; NYHA, New York Heart Association; OW, once weekly; PAD, peripheral artery disease; </a:t>
            </a:r>
            <a:b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</a:b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s.c.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podskórnie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; SoC, standard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opieki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.</a:t>
            </a:r>
            <a:b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</a:b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1.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Lingvay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I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i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wsp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. Obesity (Silver Spring) 2023;31:111-22; 2. Ryan DH i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wsp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. Am Heart J 2020;229:61-9; 3. ClinicalTrials.gov. SELECT-LIFE.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Dostępne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pod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adresem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: https://clinicaltrials.gov/ct2/show/NCT04972721.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Dostęp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8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styczeń</a:t>
            </a:r>
            <a:r>
              <a:rPr kumimoji="0" lang="en-GB" sz="8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2023.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616978-546D-EB48-B561-6E5519FD474B}"/>
              </a:ext>
            </a:extLst>
          </p:cNvPr>
          <p:cNvGrpSpPr>
            <a:grpSpLocks noChangeAspect="1"/>
          </p:cNvGrpSpPr>
          <p:nvPr/>
        </p:nvGrpSpPr>
        <p:grpSpPr>
          <a:xfrm>
            <a:off x="973326" y="4022346"/>
            <a:ext cx="3902033" cy="1926285"/>
            <a:chOff x="141286" y="1341428"/>
            <a:chExt cx="8888441" cy="4387819"/>
          </a:xfrm>
          <a:solidFill>
            <a:srgbClr val="001965">
              <a:alpha val="20000"/>
            </a:srgbClr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41E7B09-178C-715B-C3B1-84BFA1599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29" y="2641582"/>
              <a:ext cx="374651" cy="300036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09F9948-1EC5-25EA-1B05-C68273D3F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038" y="4102071"/>
              <a:ext cx="361951" cy="398460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3D9709A-465B-F9F7-FE9D-A8EFF5DC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150" y="4056035"/>
              <a:ext cx="31750" cy="44450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4168E2-671C-01C9-D1B4-7EB2ACF11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38" y="2503469"/>
              <a:ext cx="49214" cy="100012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BE0329C-56AD-5E77-5F26-82F790038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53" y="3049565"/>
              <a:ext cx="134939" cy="117475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5BC617-3ACC-91FA-BE0B-890E3B0519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9331" y="4629117"/>
              <a:ext cx="449265" cy="1089016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10FCADC-363A-C577-E7F9-094971BA8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15" y="2551094"/>
              <a:ext cx="92075" cy="80962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0B35C92-EFA8-1309-1C14-81320E945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733" y="4260819"/>
              <a:ext cx="1160466" cy="1084255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D9AF76A-0065-0600-A61B-D47EFC500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50" y="2297096"/>
              <a:ext cx="190500" cy="85724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3DE8ED7-1AA4-5DA9-5183-8E546600D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90" y="2600307"/>
              <a:ext cx="41275" cy="31749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2C23934-A720-522B-BCA1-53732A459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228" y="2530458"/>
              <a:ext cx="150814" cy="117475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BF2A04-99D7-BF53-2C91-8334621FA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15" y="3986185"/>
              <a:ext cx="49214" cy="71437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EF66AC-4B82-F34B-2FC3-F0A8D6E54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987" y="2219310"/>
              <a:ext cx="92075" cy="63500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C24A391-CC4E-EF8D-EEBB-735165E3C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12" y="3505176"/>
              <a:ext cx="88901" cy="201611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2DA69A9-F02A-F248-6FAC-539E52D77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37" y="3409925"/>
              <a:ext cx="222251" cy="182562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759D7BD-930B-F693-DE78-BEA35CE8B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45" y="3036866"/>
              <a:ext cx="153989" cy="190499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DC2C613-6022-822D-9913-4CE31CF0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38" y="2452670"/>
              <a:ext cx="161925" cy="98425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9CABC86-63E7-9C56-87FA-2C8CC07A0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91" y="3078140"/>
              <a:ext cx="23813" cy="49213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11083D-E7A4-4C21-DAC4-48BED93F3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30" y="3022579"/>
              <a:ext cx="33338" cy="15875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149677E-074F-2D46-562D-1A9DEB3AB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555" y="3017816"/>
              <a:ext cx="20639" cy="38100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667F84A-7381-365C-B3FC-E1015F15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38" y="2420920"/>
              <a:ext cx="103188" cy="84137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A01FC3E-C232-BD45-48ED-A06E553A1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39" y="2071673"/>
              <a:ext cx="231776" cy="152398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15F200D-0A3F-9327-6A35-45C3BDF79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141" y="3298801"/>
              <a:ext cx="41275" cy="85724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0ED8239-B649-06A5-A0A4-8D971D7D7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7" y="4230657"/>
              <a:ext cx="365126" cy="433385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EDE8D84-5E98-B932-A788-02895B653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30" y="3735362"/>
              <a:ext cx="1143004" cy="1287453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E128995-F0ED-993D-9474-9432A04DC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84" y="3729011"/>
              <a:ext cx="34925" cy="47624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87C4845-859F-7AC6-E707-BE550CF00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4982" y="2976541"/>
              <a:ext cx="93663" cy="50799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723427F-8CE6-C44E-6FC7-E38FB22BE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39" y="4491005"/>
              <a:ext cx="274639" cy="303211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4826849-55E7-6804-AE6C-5153C458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63" y="3541688"/>
              <a:ext cx="376239" cy="292099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4E11ADD-13BE-C796-249C-5E81F65DC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607" y="2362183"/>
              <a:ext cx="58739" cy="34925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17F6671-F8EC-1836-8F5C-03BE5DD7AC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763" y="1347778"/>
              <a:ext cx="2208220" cy="1189030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BC93B76-BC93-B1CC-ECB4-29AF00B3E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49" y="2336784"/>
              <a:ext cx="112714" cy="66674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EB8C595-5649-1F9E-5519-2B8EFF5D5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9005" y="4489418"/>
              <a:ext cx="387352" cy="1239829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08CACA-8A55-66B3-596E-030E96A5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47" y="3246413"/>
              <a:ext cx="65088" cy="61912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27B3605-5DFB-ADA9-73BD-D5AE51E81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455" y="2157397"/>
              <a:ext cx="1493843" cy="1082667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6199B74-8E76-9580-A7A5-AD9780F74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48" y="3562325"/>
              <a:ext cx="174626" cy="203199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D2F6B27-6CBF-831D-F39E-32B2C09E4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7" y="3484537"/>
              <a:ext cx="220664" cy="366710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543C579-C8E9-2A7B-1D10-387F4551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88" y="3735361"/>
              <a:ext cx="554040" cy="611183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EAB4027-A56F-231A-D204-3E51AE80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38" y="3786160"/>
              <a:ext cx="214313" cy="288923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FE2D81A-2AC0-6862-7C53-F5AA364CE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017" y="3498825"/>
              <a:ext cx="354014" cy="552446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D59F2BF-8F97-673F-F532-5EB3FC14B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516" y="3538513"/>
              <a:ext cx="95250" cy="100012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BA9F6C3-D7FC-FEDD-B4EB-EA45D78B0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9" y="3144814"/>
              <a:ext cx="301625" cy="109537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7E51E25-E177-CA63-3A52-679AA2457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14" y="2733656"/>
              <a:ext cx="49214" cy="22224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ED1F114-A3CC-C4AF-76F1-D4F7B52E6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15" y="2749530"/>
              <a:ext cx="49214" cy="19050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DA043BA-6CE2-524B-94DE-0D1D1F75F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50" y="2230422"/>
              <a:ext cx="169864" cy="82550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D6537B8-B987-EDD4-E3EA-EE13E9080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300" y="2108185"/>
              <a:ext cx="227014" cy="246061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72BD0AB-F6E4-21A2-9B0A-47604E3F3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77" y="3490887"/>
              <a:ext cx="47625" cy="57149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2E706EF8-ECF8-3B37-232D-579A1406E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600" y="2073260"/>
              <a:ext cx="42863" cy="41274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BC80E70-BA4D-57CE-E743-F821735A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749" y="2022461"/>
              <a:ext cx="68264" cy="90487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78037134-A82B-9174-7368-7305B824D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6" y="3252764"/>
              <a:ext cx="104775" cy="76199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9F4063C3-13BA-9BA2-931A-7386C1EA8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10" y="2686031"/>
              <a:ext cx="585789" cy="595309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DF6AAA0-9AB8-5961-6FED-80992B7C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7" y="3863947"/>
              <a:ext cx="166688" cy="207962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7E708A0D-FA29-B20B-7085-920C83A4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2867005"/>
              <a:ext cx="361951" cy="315910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80A7D325-FC5B-465B-A1AF-75F90F4BD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27" y="3316263"/>
              <a:ext cx="198439" cy="182562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72496975-5362-47B5-0DB4-300AD52DA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36" y="2468545"/>
              <a:ext cx="328614" cy="255586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11C6D2E-208C-BD30-354E-BC1950C1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64" y="1963723"/>
              <a:ext cx="112714" cy="66674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51A6495-56E0-CD47-F5FF-37A09F0C0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340" y="3416275"/>
              <a:ext cx="431801" cy="379410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9D525D79-8C4F-6CEC-89F0-400A5267E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50" y="1657338"/>
              <a:ext cx="279401" cy="300036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44183050-9255-D103-A9DD-11EBE4096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2" y="5586374"/>
              <a:ext cx="84138" cy="38100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BE8D899-ABEF-E024-115B-2FD4A041E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94" y="3719486"/>
              <a:ext cx="84138" cy="122238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9394515-3B62-A297-DCE2-6A79DB792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500" y="2493944"/>
              <a:ext cx="26988" cy="52388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A31E8A1-562D-F8DE-2813-26281904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11" y="2230422"/>
              <a:ext cx="323851" cy="284161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8D30922-20E8-C39B-D8A7-665DFE2C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62" y="3832198"/>
              <a:ext cx="163514" cy="207962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593372D5-9B33-BB47-7512-927469D3D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48" y="2101835"/>
              <a:ext cx="47625" cy="41274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5ADD44D-EF16-0F7E-D8FB-F1FAA3FC3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848" y="1995474"/>
              <a:ext cx="190500" cy="273047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EDBB2A2-A970-36A2-6EFC-822BF7CF6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77" y="2474894"/>
              <a:ext cx="190500" cy="82550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BB2DB350-858F-7488-070C-74704592A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23" y="3543275"/>
              <a:ext cx="125414" cy="209549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55B7BB14-A246-D66C-72C0-457E4DDDB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36" y="3494062"/>
              <a:ext cx="211139" cy="174624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26B64FD-975A-FDEE-0E96-3DCDB568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22" y="3451201"/>
              <a:ext cx="87314" cy="25400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2681E87A-18E5-3EAE-ED1A-A5614BF8F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85" y="3492475"/>
              <a:ext cx="85725" cy="52388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523FF38-6E46-488A-C24C-A55BC400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50" y="3833786"/>
              <a:ext cx="58739" cy="41274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B612B2FB-6FBC-0DCC-A038-BA5C587AF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601" y="2732068"/>
              <a:ext cx="76200" cy="25400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EA1595D0-1E97-5147-E1FC-C5F595828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13" y="2532044"/>
              <a:ext cx="166688" cy="176211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DD0561B-614D-BB67-D5ED-5EFFD4528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82" y="1341428"/>
              <a:ext cx="1154116" cy="609596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8ECC89F-9452-5540-79F3-7224CC8F4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066" y="3321027"/>
              <a:ext cx="119063" cy="134937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F75C233C-DCF5-EF8A-E4CF-9FAE719D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7" y="3633762"/>
              <a:ext cx="139700" cy="233362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45EC2040-B930-1B59-E9B4-D64FF092A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6" y="3381351"/>
              <a:ext cx="180975" cy="100012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2B7275E8-D17C-65A1-4ABB-3624A1673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75" y="2379645"/>
              <a:ext cx="149225" cy="130174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4D195C3-8D57-3D1B-AEF8-D048303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30" y="3252764"/>
              <a:ext cx="85725" cy="61912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C0717971-47B1-A5B1-F5C1-9A9424A57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88" y="2311384"/>
              <a:ext cx="165101" cy="92074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D5470E3-F842-503C-2BCA-6D9DC867C9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8033" y="3729011"/>
              <a:ext cx="1335092" cy="522285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4B87ECF-3E44-0AA6-2497-82FBE7AB2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17" y="2738418"/>
              <a:ext cx="800102" cy="908044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60D0592-9E1E-35F8-D5EE-618D87B51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48" y="2103422"/>
              <a:ext cx="100013" cy="109537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DD00C520-DC23-1010-2043-44419B2D2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27" y="2600307"/>
              <a:ext cx="598490" cy="481009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654108C7-4495-340A-BFB2-8B3495AA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640" y="2676506"/>
              <a:ext cx="285751" cy="273047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C1F1D637-4385-AFDD-92BD-55089A455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497" y="1758937"/>
              <a:ext cx="234950" cy="88900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2C9F3EF5-01E5-F8D8-CD36-367D3C875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577" y="2811443"/>
              <a:ext cx="38100" cy="125412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36E25892-D509-812E-B850-1E300A4E5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25" y="2649518"/>
              <a:ext cx="82550" cy="52388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1D00F02-237B-7CAE-9763-DB4CF8982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62" y="2551093"/>
              <a:ext cx="44450" cy="76199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168024A4-DCFC-8A98-5656-7B97B17D0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87" y="2360596"/>
              <a:ext cx="319089" cy="298448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100103A4-8350-ED86-E067-5B4FB1F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5" y="3298801"/>
              <a:ext cx="60325" cy="26987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A9C31E5-C82F-46FE-3A03-D8491D78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90" y="2808267"/>
              <a:ext cx="111125" cy="138112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9E8291A-0F13-3DEE-FE26-7E95D2DB0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98" y="2776518"/>
              <a:ext cx="60325" cy="53975"/>
            </a:xfrm>
            <a:custGeom>
              <a:avLst/>
              <a:gdLst>
                <a:gd name="T0" fmla="*/ 33 w 38"/>
                <a:gd name="T1" fmla="*/ 4 h 34"/>
                <a:gd name="T2" fmla="*/ 38 w 38"/>
                <a:gd name="T3" fmla="*/ 11 h 34"/>
                <a:gd name="T4" fmla="*/ 34 w 38"/>
                <a:gd name="T5" fmla="*/ 24 h 34"/>
                <a:gd name="T6" fmla="*/ 24 w 38"/>
                <a:gd name="T7" fmla="*/ 17 h 34"/>
                <a:gd name="T8" fmla="*/ 17 w 38"/>
                <a:gd name="T9" fmla="*/ 22 h 34"/>
                <a:gd name="T10" fmla="*/ 17 w 38"/>
                <a:gd name="T11" fmla="*/ 34 h 34"/>
                <a:gd name="T12" fmla="*/ 4 w 38"/>
                <a:gd name="T13" fmla="*/ 28 h 34"/>
                <a:gd name="T14" fmla="*/ 0 w 38"/>
                <a:gd name="T15" fmla="*/ 18 h 34"/>
                <a:gd name="T16" fmla="*/ 4 w 38"/>
                <a:gd name="T17" fmla="*/ 6 h 34"/>
                <a:gd name="T18" fmla="*/ 15 w 38"/>
                <a:gd name="T19" fmla="*/ 8 h 34"/>
                <a:gd name="T20" fmla="*/ 19 w 38"/>
                <a:gd name="T21" fmla="*/ 0 h 34"/>
                <a:gd name="T22" fmla="*/ 33 w 38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573834C-4B50-25E3-E33D-6A0F569EE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722" y="2546332"/>
              <a:ext cx="276226" cy="339723"/>
            </a:xfrm>
            <a:custGeom>
              <a:avLst/>
              <a:gdLst>
                <a:gd name="T0" fmla="*/ 164 w 174"/>
                <a:gd name="T1" fmla="*/ 87 h 214"/>
                <a:gd name="T2" fmla="*/ 166 w 174"/>
                <a:gd name="T3" fmla="*/ 104 h 214"/>
                <a:gd name="T4" fmla="*/ 174 w 174"/>
                <a:gd name="T5" fmla="*/ 114 h 214"/>
                <a:gd name="T6" fmla="*/ 171 w 174"/>
                <a:gd name="T7" fmla="*/ 129 h 214"/>
                <a:gd name="T8" fmla="*/ 154 w 174"/>
                <a:gd name="T9" fmla="*/ 139 h 214"/>
                <a:gd name="T10" fmla="*/ 124 w 174"/>
                <a:gd name="T11" fmla="*/ 140 h 214"/>
                <a:gd name="T12" fmla="*/ 109 w 174"/>
                <a:gd name="T13" fmla="*/ 163 h 214"/>
                <a:gd name="T14" fmla="*/ 94 w 174"/>
                <a:gd name="T15" fmla="*/ 155 h 214"/>
                <a:gd name="T16" fmla="*/ 87 w 174"/>
                <a:gd name="T17" fmla="*/ 140 h 214"/>
                <a:gd name="T18" fmla="*/ 59 w 174"/>
                <a:gd name="T19" fmla="*/ 145 h 214"/>
                <a:gd name="T20" fmla="*/ 42 w 174"/>
                <a:gd name="T21" fmla="*/ 154 h 214"/>
                <a:gd name="T22" fmla="*/ 22 w 174"/>
                <a:gd name="T23" fmla="*/ 155 h 214"/>
                <a:gd name="T24" fmla="*/ 46 w 174"/>
                <a:gd name="T25" fmla="*/ 170 h 214"/>
                <a:gd name="T26" fmla="*/ 48 w 174"/>
                <a:gd name="T27" fmla="*/ 205 h 214"/>
                <a:gd name="T28" fmla="*/ 40 w 174"/>
                <a:gd name="T29" fmla="*/ 214 h 214"/>
                <a:gd name="T30" fmla="*/ 28 w 174"/>
                <a:gd name="T31" fmla="*/ 206 h 214"/>
                <a:gd name="T32" fmla="*/ 26 w 174"/>
                <a:gd name="T33" fmla="*/ 187 h 214"/>
                <a:gd name="T34" fmla="*/ 12 w 174"/>
                <a:gd name="T35" fmla="*/ 181 h 214"/>
                <a:gd name="T36" fmla="*/ 0 w 174"/>
                <a:gd name="T37" fmla="*/ 167 h 214"/>
                <a:gd name="T38" fmla="*/ 14 w 174"/>
                <a:gd name="T39" fmla="*/ 160 h 214"/>
                <a:gd name="T40" fmla="*/ 17 w 174"/>
                <a:gd name="T41" fmla="*/ 148 h 214"/>
                <a:gd name="T42" fmla="*/ 30 w 174"/>
                <a:gd name="T43" fmla="*/ 137 h 214"/>
                <a:gd name="T44" fmla="*/ 37 w 174"/>
                <a:gd name="T45" fmla="*/ 123 h 214"/>
                <a:gd name="T46" fmla="*/ 68 w 174"/>
                <a:gd name="T47" fmla="*/ 117 h 214"/>
                <a:gd name="T48" fmla="*/ 89 w 174"/>
                <a:gd name="T49" fmla="*/ 121 h 214"/>
                <a:gd name="T50" fmla="*/ 89 w 174"/>
                <a:gd name="T51" fmla="*/ 84 h 214"/>
                <a:gd name="T52" fmla="*/ 106 w 174"/>
                <a:gd name="T53" fmla="*/ 94 h 214"/>
                <a:gd name="T54" fmla="*/ 120 w 174"/>
                <a:gd name="T55" fmla="*/ 73 h 214"/>
                <a:gd name="T56" fmla="*/ 126 w 174"/>
                <a:gd name="T57" fmla="*/ 65 h 214"/>
                <a:gd name="T58" fmla="*/ 123 w 174"/>
                <a:gd name="T59" fmla="*/ 40 h 214"/>
                <a:gd name="T60" fmla="*/ 108 w 174"/>
                <a:gd name="T61" fmla="*/ 17 h 214"/>
                <a:gd name="T62" fmla="*/ 107 w 174"/>
                <a:gd name="T63" fmla="*/ 4 h 214"/>
                <a:gd name="T64" fmla="*/ 123 w 174"/>
                <a:gd name="T65" fmla="*/ 0 h 214"/>
                <a:gd name="T66" fmla="*/ 149 w 174"/>
                <a:gd name="T67" fmla="*/ 29 h 214"/>
                <a:gd name="T68" fmla="*/ 157 w 174"/>
                <a:gd name="T69" fmla="*/ 45 h 214"/>
                <a:gd name="T70" fmla="*/ 153 w 174"/>
                <a:gd name="T71" fmla="*/ 66 h 214"/>
                <a:gd name="T72" fmla="*/ 164 w 174"/>
                <a:gd name="T7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C592B9CE-B56A-1A27-B96E-892989118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36" y="2409809"/>
              <a:ext cx="142875" cy="130174"/>
            </a:xfrm>
            <a:custGeom>
              <a:avLst/>
              <a:gdLst>
                <a:gd name="T0" fmla="*/ 51 w 90"/>
                <a:gd name="T1" fmla="*/ 29 h 82"/>
                <a:gd name="T2" fmla="*/ 65 w 90"/>
                <a:gd name="T3" fmla="*/ 33 h 82"/>
                <a:gd name="T4" fmla="*/ 71 w 90"/>
                <a:gd name="T5" fmla="*/ 24 h 82"/>
                <a:gd name="T6" fmla="*/ 90 w 90"/>
                <a:gd name="T7" fmla="*/ 47 h 82"/>
                <a:gd name="T8" fmla="*/ 69 w 90"/>
                <a:gd name="T9" fmla="*/ 53 h 82"/>
                <a:gd name="T10" fmla="*/ 67 w 90"/>
                <a:gd name="T11" fmla="*/ 73 h 82"/>
                <a:gd name="T12" fmla="*/ 32 w 90"/>
                <a:gd name="T13" fmla="*/ 59 h 82"/>
                <a:gd name="T14" fmla="*/ 36 w 90"/>
                <a:gd name="T15" fmla="*/ 82 h 82"/>
                <a:gd name="T16" fmla="*/ 18 w 90"/>
                <a:gd name="T17" fmla="*/ 82 h 82"/>
                <a:gd name="T18" fmla="*/ 3 w 90"/>
                <a:gd name="T19" fmla="*/ 62 h 82"/>
                <a:gd name="T20" fmla="*/ 2 w 90"/>
                <a:gd name="T21" fmla="*/ 46 h 82"/>
                <a:gd name="T22" fmla="*/ 19 w 90"/>
                <a:gd name="T23" fmla="*/ 45 h 82"/>
                <a:gd name="T24" fmla="*/ 6 w 90"/>
                <a:gd name="T25" fmla="*/ 16 h 82"/>
                <a:gd name="T26" fmla="*/ 0 w 90"/>
                <a:gd name="T27" fmla="*/ 0 h 82"/>
                <a:gd name="T28" fmla="*/ 33 w 90"/>
                <a:gd name="T29" fmla="*/ 22 h 82"/>
                <a:gd name="T30" fmla="*/ 51 w 90"/>
                <a:gd name="T31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5396A8B-4655-6F55-C58A-649EB865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16" y="2095486"/>
              <a:ext cx="1035053" cy="474660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635052E-FB14-EFE7-688F-2148214D9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502" y="3727424"/>
              <a:ext cx="231776" cy="336547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D07B60A0-1D30-A94A-86AB-A47150750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79" y="2484419"/>
              <a:ext cx="263525" cy="130174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24B1804B-EB1D-26C9-83F2-B42135BF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3771" y="3428976"/>
              <a:ext cx="153989" cy="134937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9356BE76-7A84-961A-AF25-C8E0F1EE3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22" y="2636819"/>
              <a:ext cx="122239" cy="138112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404FF4A-68FD-7AA1-EFCC-1462FD25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88" y="2484419"/>
              <a:ext cx="44450" cy="46037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A751107-6F84-77B4-E584-B1DCD7A7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003" y="2917804"/>
              <a:ext cx="53975" cy="50799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24E04406-F5B1-F3F3-EB81-5344573A3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521" y="3168627"/>
              <a:ext cx="239714" cy="282572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6AEF5B-6306-B3BB-1966-67D6A366C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40" y="2766993"/>
              <a:ext cx="38100" cy="50799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C354A69F-06C3-A67F-270F-67A5554A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698" y="3627412"/>
              <a:ext cx="112714" cy="138112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E18D5AC-07DC-3EC7-AEC6-661E05280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12" y="2816205"/>
              <a:ext cx="454027" cy="447671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B715237-73AC-9C59-0972-8090E2D1B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31" y="3584549"/>
              <a:ext cx="61913" cy="126999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E72953B5-DD3B-1CB4-D682-1A6724BB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39" y="4854540"/>
              <a:ext cx="66675" cy="65087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6844A34B-41A6-5A40-FEAA-0F04BCD02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75" y="2065322"/>
              <a:ext cx="139700" cy="76199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225C37A9-F213-3768-981E-6A02969BB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49" y="2262171"/>
              <a:ext cx="14288" cy="22224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261EC419-825D-1B30-C7FB-ECC2EA3E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88" y="2014523"/>
              <a:ext cx="173039" cy="74612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E750B1FA-7FFA-DC84-2B25-DDB9E99B3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11" y="2730481"/>
              <a:ext cx="455614" cy="471484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297">
                  <a:moveTo>
                    <a:pt x="217" y="0"/>
                  </a:moveTo>
                  <a:lnTo>
                    <a:pt x="227" y="9"/>
                  </a:lnTo>
                  <a:lnTo>
                    <a:pt x="244" y="7"/>
                  </a:lnTo>
                  <a:lnTo>
                    <a:pt x="261" y="12"/>
                  </a:lnTo>
                  <a:lnTo>
                    <a:pt x="269" y="12"/>
                  </a:lnTo>
                  <a:lnTo>
                    <a:pt x="275" y="25"/>
                  </a:lnTo>
                  <a:lnTo>
                    <a:pt x="276" y="38"/>
                  </a:lnTo>
                  <a:lnTo>
                    <a:pt x="282" y="60"/>
                  </a:lnTo>
                  <a:lnTo>
                    <a:pt x="287" y="64"/>
                  </a:lnTo>
                  <a:lnTo>
                    <a:pt x="284" y="72"/>
                  </a:lnTo>
                  <a:lnTo>
                    <a:pt x="261" y="76"/>
                  </a:lnTo>
                  <a:lnTo>
                    <a:pt x="253" y="84"/>
                  </a:lnTo>
                  <a:lnTo>
                    <a:pt x="242" y="85"/>
                  </a:lnTo>
                  <a:lnTo>
                    <a:pt x="242" y="101"/>
                  </a:lnTo>
                  <a:lnTo>
                    <a:pt x="221" y="109"/>
                  </a:lnTo>
                  <a:lnTo>
                    <a:pt x="214" y="119"/>
                  </a:lnTo>
                  <a:lnTo>
                    <a:pt x="200" y="125"/>
                  </a:lnTo>
                  <a:lnTo>
                    <a:pt x="182" y="128"/>
                  </a:lnTo>
                  <a:lnTo>
                    <a:pt x="153" y="143"/>
                  </a:lnTo>
                  <a:lnTo>
                    <a:pt x="153" y="168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9"/>
                  </a:lnTo>
                  <a:lnTo>
                    <a:pt x="139" y="180"/>
                  </a:lnTo>
                  <a:lnTo>
                    <a:pt x="133" y="184"/>
                  </a:lnTo>
                  <a:lnTo>
                    <a:pt x="125" y="184"/>
                  </a:lnTo>
                  <a:lnTo>
                    <a:pt x="119" y="182"/>
                  </a:lnTo>
                  <a:lnTo>
                    <a:pt x="104" y="184"/>
                  </a:lnTo>
                  <a:lnTo>
                    <a:pt x="98" y="200"/>
                  </a:lnTo>
                  <a:lnTo>
                    <a:pt x="92" y="202"/>
                  </a:lnTo>
                  <a:lnTo>
                    <a:pt x="83" y="228"/>
                  </a:lnTo>
                  <a:lnTo>
                    <a:pt x="58" y="250"/>
                  </a:lnTo>
                  <a:lnTo>
                    <a:pt x="51" y="279"/>
                  </a:lnTo>
                  <a:lnTo>
                    <a:pt x="43" y="288"/>
                  </a:lnTo>
                  <a:lnTo>
                    <a:pt x="41" y="296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288"/>
                  </a:lnTo>
                  <a:lnTo>
                    <a:pt x="8" y="282"/>
                  </a:lnTo>
                  <a:lnTo>
                    <a:pt x="14" y="271"/>
                  </a:lnTo>
                  <a:lnTo>
                    <a:pt x="13" y="264"/>
                  </a:lnTo>
                  <a:lnTo>
                    <a:pt x="20" y="249"/>
                  </a:lnTo>
                  <a:lnTo>
                    <a:pt x="30" y="236"/>
                  </a:lnTo>
                  <a:lnTo>
                    <a:pt x="37" y="233"/>
                  </a:lnTo>
                  <a:lnTo>
                    <a:pt x="42" y="221"/>
                  </a:lnTo>
                  <a:lnTo>
                    <a:pt x="42" y="210"/>
                  </a:lnTo>
                  <a:lnTo>
                    <a:pt x="49" y="197"/>
                  </a:lnTo>
                  <a:lnTo>
                    <a:pt x="61" y="189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83" y="160"/>
                  </a:lnTo>
                  <a:lnTo>
                    <a:pt x="99" y="158"/>
                  </a:lnTo>
                  <a:lnTo>
                    <a:pt x="114" y="144"/>
                  </a:lnTo>
                  <a:lnTo>
                    <a:pt x="123" y="138"/>
                  </a:lnTo>
                  <a:lnTo>
                    <a:pt x="138" y="121"/>
                  </a:lnTo>
                  <a:lnTo>
                    <a:pt x="134" y="95"/>
                  </a:lnTo>
                  <a:lnTo>
                    <a:pt x="141" y="77"/>
                  </a:lnTo>
                  <a:lnTo>
                    <a:pt x="144" y="66"/>
                  </a:lnTo>
                  <a:lnTo>
                    <a:pt x="156" y="52"/>
                  </a:lnTo>
                  <a:lnTo>
                    <a:pt x="173" y="43"/>
                  </a:lnTo>
                  <a:lnTo>
                    <a:pt x="186" y="34"/>
                  </a:lnTo>
                  <a:lnTo>
                    <a:pt x="198" y="13"/>
                  </a:lnTo>
                  <a:lnTo>
                    <a:pt x="204" y="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CD8ADC58-AB0E-DA96-941F-E8D9CBC9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701" y="2316146"/>
              <a:ext cx="95250" cy="96838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60E893A0-A6B0-A3A7-7A86-DF76B2B4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66" y="4306858"/>
              <a:ext cx="223838" cy="446085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30716467-538A-F2DE-6540-2FC859095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38" y="2830493"/>
              <a:ext cx="765177" cy="598484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E1225E1E-2742-0544-05E2-89275852B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588" y="2516170"/>
              <a:ext cx="66675" cy="47624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A58850E9-8371-5E56-C9FB-489427FA6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648" y="3086079"/>
              <a:ext cx="474664" cy="490534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467C194-83DE-7E51-F6CD-F27E7BBDD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20" y="2974955"/>
              <a:ext cx="254000" cy="606420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C8906FE-ACAF-B26C-7F7B-5F2CF3832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25" y="2476483"/>
              <a:ext cx="49214" cy="53975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B7034F11-AE7D-A90A-E739-6AF340A16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694" y="2201847"/>
              <a:ext cx="865190" cy="338136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8D9A364C-88FF-CF76-E31C-B39FB1726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15" y="4249707"/>
              <a:ext cx="306389" cy="541334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FD2224A-0236-40CC-0BA5-47C26F947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22" y="3005115"/>
              <a:ext cx="347664" cy="422273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5C09B8E6-D89E-858B-5B78-6B9128FF6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39" y="4213195"/>
              <a:ext cx="85725" cy="249236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0A3848BD-B4A3-6166-258F-4ABA32EA9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6146" y="3681387"/>
              <a:ext cx="557214" cy="201611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1BB109E2-796B-1874-4A02-EDBAE7A6C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25" y="4467193"/>
              <a:ext cx="384176" cy="400047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AD14232F-CA24-9571-B693-D7C0B677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089" y="4571968"/>
              <a:ext cx="68264" cy="76199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91758E2-02DB-F4B0-0788-06DE6E03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12" y="3135289"/>
              <a:ext cx="446089" cy="388935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E2802AC7-92F0-8939-285E-AF05EFF65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62" y="3451201"/>
              <a:ext cx="342901" cy="317497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4643405-9034-0A2D-08C3-6B91BCCAA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065" y="3413101"/>
              <a:ext cx="136526" cy="142873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8FFED433-41A5-0A4F-D2CF-825C7F16E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623" y="2155810"/>
              <a:ext cx="92075" cy="85724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9F81FC8A-F0D2-8C70-59AD-90236871C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87" y="1628763"/>
              <a:ext cx="539752" cy="382586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2FA2C395-4822-29FA-9812-2CE8CE3CE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25" y="1447790"/>
              <a:ext cx="76200" cy="23813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60CA51E-9252-B6C1-80D9-77BA1FCAD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74" y="1412865"/>
              <a:ext cx="206375" cy="74612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76FBA67-9FD9-ACBF-0F67-D1F47A13D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13" y="1400166"/>
              <a:ext cx="184151" cy="26987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5498B669-2238-B436-CE9C-70BA3DBA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93" y="2906692"/>
              <a:ext cx="241301" cy="131763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867804B3-9E2C-EE6C-6DEB-6418009AC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2200" y="5045039"/>
              <a:ext cx="517527" cy="398460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0CCE6C24-7A20-08C0-E842-FB0758FE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328" y="3087665"/>
              <a:ext cx="212726" cy="273047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3923999A-3088-99AA-FF91-97370883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4880" y="2686030"/>
              <a:ext cx="430215" cy="441322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DF1FB0D7-E603-1B61-0E56-A1FBD1EC2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9" y="3592488"/>
              <a:ext cx="166688" cy="77788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A0E49A78-2037-2C6E-2488-7F320ACAD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55" y="3911573"/>
              <a:ext cx="384176" cy="603246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FCD5523B-FE83-FA0B-70C1-6E053F306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9860" y="3298801"/>
              <a:ext cx="274639" cy="425447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6751081C-E830-9A8A-0388-AE22CC3AA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3651" y="4075084"/>
              <a:ext cx="41275" cy="61912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5C9394A-5EA7-05F6-4D5E-FFA2DAA0B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75" y="4046510"/>
              <a:ext cx="119063" cy="71437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A9E77297-FA78-A41C-284E-1964580C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2011" y="3994121"/>
              <a:ext cx="279401" cy="266698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25884454-627B-3AB0-4957-75C3347C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5700" y="3990946"/>
              <a:ext cx="69851" cy="74612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D997698A-8201-4802-A2D5-ED181A715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37" y="2112947"/>
              <a:ext cx="257176" cy="185736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C72E92B5-368A-BBDB-1DC1-9E220BA31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93" y="3298801"/>
              <a:ext cx="47625" cy="17463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9D3C18EB-FA75-DA37-1A2B-9880D1705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97" y="2493944"/>
              <a:ext cx="134939" cy="174624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7BAE8779-0AEF-8050-FED7-F812A867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11" y="2516170"/>
              <a:ext cx="87314" cy="179387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AF559BEA-E594-0CD6-FD37-E172CE90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957" y="4546567"/>
              <a:ext cx="247651" cy="271461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3B96529D-E585-6E33-5D42-9C514BF18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40" y="2836842"/>
              <a:ext cx="17463" cy="38100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79EA8C02-7C39-FAC1-4765-73CEC05E9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78" y="3047978"/>
              <a:ext cx="26988" cy="50799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76EEA76E-1555-4DBF-3B57-5AE45FB21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51" y="2324083"/>
              <a:ext cx="250826" cy="147637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5ECD57CD-7068-D880-20B1-82F233F86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97" y="2127235"/>
              <a:ext cx="238126" cy="269873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DBDF3A0D-EB40-0BFB-662B-90DBACAF3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89" y="2101835"/>
              <a:ext cx="76200" cy="26987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530ED41-57D4-AEF0-5B5F-9CE725FEB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57" y="1558914"/>
              <a:ext cx="80963" cy="17463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C6D871BF-1EA9-E032-BE8F-B9E3A04A3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708" y="1517639"/>
              <a:ext cx="101600" cy="20638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A314D90D-C7E0-1FD3-E2CA-12D5DEE3C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95" y="1501765"/>
              <a:ext cx="176213" cy="38100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92B732AF-12DA-4391-226F-AF19149F0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27" y="1482715"/>
              <a:ext cx="268289" cy="160337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57D027D-45CC-0E85-B54D-306BFBC09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30" y="1427152"/>
              <a:ext cx="98426" cy="33338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17EDBE00-140C-520B-FD60-FB7AB874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26" y="1393815"/>
              <a:ext cx="119063" cy="19050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3F48C702-423D-D3E0-9A02-689D0982F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904" y="1387465"/>
              <a:ext cx="198439" cy="53975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86E0D7C7-E7C9-EA5D-08E8-E53466E5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15" y="3946496"/>
              <a:ext cx="52388" cy="58738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67827E62-3EA5-5077-16DE-A85ABBB09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22" y="2997179"/>
              <a:ext cx="244475" cy="219074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FD91B800-CB1A-4754-7AAC-0E6EB3738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15" y="2849542"/>
              <a:ext cx="614364" cy="520696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17024DAA-3776-9126-91EF-25A3746D0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76" y="3182915"/>
              <a:ext cx="468315" cy="441322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EC0522C4-50FA-5100-0F65-85094EC3C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15" y="3505175"/>
              <a:ext cx="333376" cy="288923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7006E287-274A-BCE8-C99C-66671529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98" y="3362300"/>
              <a:ext cx="177800" cy="139699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41DC6F68-0DA4-7ADE-AF3A-40CDE83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213" y="4246532"/>
              <a:ext cx="28575" cy="19050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847128A8-3243-4503-02AD-CE6AFDF6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0176" y="4214783"/>
              <a:ext cx="34925" cy="20638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B05E1C5C-1354-AAC9-C613-AC6073F64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927" y="4183033"/>
              <a:ext cx="26988" cy="49213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5EDFFA14-CCBA-9B88-17A8-D6ACA994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838" y="4151283"/>
              <a:ext cx="46038" cy="39688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D4239237-BD9E-130D-C70C-5792F3F77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27" y="4125883"/>
              <a:ext cx="28575" cy="26987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25612CE3-4FF3-3B2B-FC3B-8452AA71D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310" y="3578200"/>
              <a:ext cx="87314" cy="107950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1A734D75-0A26-723D-D9EA-1DBD490F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804" y="3433738"/>
              <a:ext cx="69851" cy="41274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D937408A-38A8-FCF6-69C5-1291CF4DB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52" y="3530574"/>
              <a:ext cx="185738" cy="114299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6C740A3B-5430-89CA-7BE0-B248F7742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78" y="3513112"/>
              <a:ext cx="287339" cy="450847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14AF1504-1F21-EEA0-A898-E9C30815B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25" y="2390758"/>
              <a:ext cx="117476" cy="126999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04FA6009-B2BD-B0A1-7B34-3CA40F8E3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794" y="3709961"/>
              <a:ext cx="119063" cy="139699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37AC3A9F-784D-F736-36D5-7A686E9F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75" y="2281220"/>
              <a:ext cx="142875" cy="57149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539EC604-C13A-0E88-ED36-3A9C19B7F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75" y="2368533"/>
              <a:ext cx="73025" cy="46037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7135014B-EFE8-986D-509A-B53BD19FA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38" y="1685913"/>
              <a:ext cx="263525" cy="411160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E6FFFDA8-403C-72A0-B252-B63826D2D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65" y="4754529"/>
              <a:ext cx="38100" cy="53975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83478458-D4A6-5A80-14AE-D6D24CFB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40" y="2682856"/>
              <a:ext cx="168275" cy="160337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1A55BAE8-FFC1-FA3E-F30B-1F690DB2F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601" y="3136877"/>
              <a:ext cx="298451" cy="527046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43FDA034-73D0-3194-E9DF-E7FFF3293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98" y="3544862"/>
              <a:ext cx="55563" cy="168274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24E0103B-EA0B-B4B9-B402-8BEC1D0F7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57" y="3235302"/>
              <a:ext cx="252414" cy="485771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E03AB7C6-2C6B-F045-9595-86E87096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54" y="2559032"/>
              <a:ext cx="219076" cy="139699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CC1AE083-73BC-BF5F-B88E-68FB15E1F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78" y="2501883"/>
              <a:ext cx="411165" cy="244473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F92D9980-B32C-D488-9BD9-494ECC0E8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85" y="4181445"/>
              <a:ext cx="69851" cy="36512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D0F9BE17-BE68-A102-5D30-FD40A30A3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843" y="3549625"/>
              <a:ext cx="31750" cy="30163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239C8815-0EDE-AED2-6A2E-F5F213E0A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50" y="2678093"/>
              <a:ext cx="111125" cy="231773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74AB6A7E-E10C-AE7B-5218-038055C55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40" y="2524107"/>
              <a:ext cx="514351" cy="204786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C69F7DF1-FF7E-3CF5-DBBE-25E4845D1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15" y="2520932"/>
              <a:ext cx="79376" cy="65087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B59789AE-7CB9-08D7-9562-EBFDD05E1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385" y="3074965"/>
              <a:ext cx="39689" cy="109537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F09F335C-E238-3478-894C-B60847ABE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51" y="3940147"/>
              <a:ext cx="315914" cy="355597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4CD23732-A340-C4E3-B8D5-89266F999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90" y="3768698"/>
              <a:ext cx="158750" cy="187323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2C660A7A-B5EE-1D12-F876-58632519E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225" y="2192322"/>
              <a:ext cx="457201" cy="257173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FC26BE7E-9EFA-AC6F-7CBF-5C5FFBDAC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994" y="4902164"/>
              <a:ext cx="142875" cy="158749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264AF0B6-F8D3-BAFA-3DCF-6D8A568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" y="2014523"/>
              <a:ext cx="76200" cy="39688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07" name="Freeform 207">
              <a:extLst>
                <a:ext uri="{FF2B5EF4-FFF2-40B4-BE49-F238E27FC236}">
                  <a16:creationId xmlns:a16="http://schemas.microsoft.com/office/drawing/2014/main" id="{F019FB89-7FB5-DC29-0295-0B0696A29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6" y="1941498"/>
              <a:ext cx="44450" cy="19050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08" name="Freeform 208">
              <a:extLst>
                <a:ext uri="{FF2B5EF4-FFF2-40B4-BE49-F238E27FC236}">
                  <a16:creationId xmlns:a16="http://schemas.microsoft.com/office/drawing/2014/main" id="{BD6A93D0-E3B9-D42A-D2C4-114B355FA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4" y="1838312"/>
              <a:ext cx="65088" cy="23813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09" name="Freeform 209">
              <a:extLst>
                <a:ext uri="{FF2B5EF4-FFF2-40B4-BE49-F238E27FC236}">
                  <a16:creationId xmlns:a16="http://schemas.microsoft.com/office/drawing/2014/main" id="{60CD4146-06AC-E673-EA3D-3F086E79A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6" y="1624000"/>
              <a:ext cx="1082678" cy="503235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10" name="Freeform 210">
              <a:extLst>
                <a:ext uri="{FF2B5EF4-FFF2-40B4-BE49-F238E27FC236}">
                  <a16:creationId xmlns:a16="http://schemas.microsoft.com/office/drawing/2014/main" id="{5277EF7E-D1D5-90D9-3AC4-B93AD196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7" y="2285983"/>
              <a:ext cx="1589093" cy="795332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11" name="Freeform 211">
              <a:extLst>
                <a:ext uri="{FF2B5EF4-FFF2-40B4-BE49-F238E27FC236}">
                  <a16:creationId xmlns:a16="http://schemas.microsoft.com/office/drawing/2014/main" id="{39177B4A-9B3D-1C8F-DE0C-4460C957A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66" y="2409808"/>
              <a:ext cx="492127" cy="274636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12" name="Freeform 212">
              <a:extLst>
                <a:ext uri="{FF2B5EF4-FFF2-40B4-BE49-F238E27FC236}">
                  <a16:creationId xmlns:a16="http://schemas.microsoft.com/office/drawing/2014/main" id="{4527A01D-8CA3-F539-B04C-50B46F7C7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056" y="3508350"/>
              <a:ext cx="393701" cy="376235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13" name="Freeform 213">
              <a:extLst>
                <a:ext uri="{FF2B5EF4-FFF2-40B4-BE49-F238E27FC236}">
                  <a16:creationId xmlns:a16="http://schemas.microsoft.com/office/drawing/2014/main" id="{0FEE80AE-5405-0C25-70A3-636A5DA1E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46" y="3138465"/>
              <a:ext cx="252414" cy="487360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14" name="Freeform 214">
              <a:extLst>
                <a:ext uri="{FF2B5EF4-FFF2-40B4-BE49-F238E27FC236}">
                  <a16:creationId xmlns:a16="http://schemas.microsoft.com/office/drawing/2014/main" id="{23EF78D9-49DE-9FFD-0F45-0748729F8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27" y="4433856"/>
              <a:ext cx="15875" cy="22224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15" name="Freeform 215">
              <a:extLst>
                <a:ext uri="{FF2B5EF4-FFF2-40B4-BE49-F238E27FC236}">
                  <a16:creationId xmlns:a16="http://schemas.microsoft.com/office/drawing/2014/main" id="{15EE0CF9-DD0E-8BA6-C1EB-FA796B9FC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3215" y="4390993"/>
              <a:ext cx="15875" cy="36512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16" name="Freeform 216">
              <a:extLst>
                <a:ext uri="{FF2B5EF4-FFF2-40B4-BE49-F238E27FC236}">
                  <a16:creationId xmlns:a16="http://schemas.microsoft.com/office/drawing/2014/main" id="{5D8FEB72-74EC-6CBA-EC5C-A73A02828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803" y="3282927"/>
              <a:ext cx="300039" cy="211136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17" name="Freeform 217">
              <a:extLst>
                <a:ext uri="{FF2B5EF4-FFF2-40B4-BE49-F238E27FC236}">
                  <a16:creationId xmlns:a16="http://schemas.microsoft.com/office/drawing/2014/main" id="{E7F1F1E0-6B7E-DDD2-D59B-8E3ECBF70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76" y="4637054"/>
              <a:ext cx="468315" cy="419097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18" name="Freeform 218">
              <a:extLst>
                <a:ext uri="{FF2B5EF4-FFF2-40B4-BE49-F238E27FC236}">
                  <a16:creationId xmlns:a16="http://schemas.microsoft.com/office/drawing/2014/main" id="{87B3FCC7-57D2-E2C4-9807-2EDF754FE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39" y="4854539"/>
              <a:ext cx="66675" cy="65087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19" name="Freeform 219">
              <a:extLst>
                <a:ext uri="{FF2B5EF4-FFF2-40B4-BE49-F238E27FC236}">
                  <a16:creationId xmlns:a16="http://schemas.microsoft.com/office/drawing/2014/main" id="{7051027B-9B5C-BA9D-358C-4D3C0B7D8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314" y="4181445"/>
              <a:ext cx="341314" cy="320673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20" name="Freeform 220">
              <a:extLst>
                <a:ext uri="{FF2B5EF4-FFF2-40B4-BE49-F238E27FC236}">
                  <a16:creationId xmlns:a16="http://schemas.microsoft.com/office/drawing/2014/main" id="{A3155BBD-EF26-48CD-D1A7-1222396D8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64" y="4421156"/>
              <a:ext cx="220664" cy="222248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21" name="Freeform 221">
              <a:extLst>
                <a:ext uri="{FF2B5EF4-FFF2-40B4-BE49-F238E27FC236}">
                  <a16:creationId xmlns:a16="http://schemas.microsoft.com/office/drawing/2014/main" id="{8D35BC90-0D92-484A-FE84-6520E225E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28" y="1465251"/>
              <a:ext cx="3484574" cy="1089016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22" name="Freeform 222">
              <a:extLst>
                <a:ext uri="{FF2B5EF4-FFF2-40B4-BE49-F238E27FC236}">
                  <a16:creationId xmlns:a16="http://schemas.microsoft.com/office/drawing/2014/main" id="{CFA5F7EB-0C96-07A6-C4E3-3CA6C5C75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5" y="4854575"/>
              <a:ext cx="66675" cy="65087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6350" cap="flat" cmpd="sng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hu-HU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B45ABE8-B6A5-7346-A00D-41ABB805D4C9}"/>
              </a:ext>
            </a:extLst>
          </p:cNvPr>
          <p:cNvGrpSpPr/>
          <p:nvPr/>
        </p:nvGrpSpPr>
        <p:grpSpPr>
          <a:xfrm>
            <a:off x="6420962" y="1904916"/>
            <a:ext cx="4921346" cy="1787243"/>
            <a:chOff x="1483971" y="952203"/>
            <a:chExt cx="4198368" cy="1415765"/>
          </a:xfrm>
        </p:grpSpPr>
        <p:sp>
          <p:nvSpPr>
            <p:cNvPr id="224" name="Rounded Rectangle 13">
              <a:extLst>
                <a:ext uri="{FF2B5EF4-FFF2-40B4-BE49-F238E27FC236}">
                  <a16:creationId xmlns:a16="http://schemas.microsoft.com/office/drawing/2014/main" id="{9BCB822D-4DD6-3E7E-9134-62331A960666}"/>
                </a:ext>
              </a:extLst>
            </p:cNvPr>
            <p:cNvSpPr/>
            <p:nvPr/>
          </p:nvSpPr>
          <p:spPr>
            <a:xfrm>
              <a:off x="3493753" y="963940"/>
              <a:ext cx="2188586" cy="367748"/>
            </a:xfrm>
            <a:prstGeom prst="roundRect">
              <a:avLst/>
            </a:prstGeom>
            <a:solidFill>
              <a:srgbClr val="0019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000" rIns="48000" anchor="ctr">
              <a:normAutofit fontScale="92500"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Semaglutyd</a:t>
              </a:r>
              <a:r>
                <a: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 2,4 mg </a:t>
              </a:r>
              <a:r>
                <a:rPr kumimoji="0" lang="pl-PL" sz="14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1xtydz.</a:t>
              </a:r>
              <a:endParaRPr kumimoji="0" lang="en-US" sz="1467" b="1" i="0" u="none" strike="sng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25" name="Rounded Rectangle 14">
              <a:extLst>
                <a:ext uri="{FF2B5EF4-FFF2-40B4-BE49-F238E27FC236}">
                  <a16:creationId xmlns:a16="http://schemas.microsoft.com/office/drawing/2014/main" id="{65162A85-B83F-8B36-4945-2D8C32EB36F2}"/>
                </a:ext>
              </a:extLst>
            </p:cNvPr>
            <p:cNvSpPr/>
            <p:nvPr/>
          </p:nvSpPr>
          <p:spPr>
            <a:xfrm>
              <a:off x="3493753" y="1561551"/>
              <a:ext cx="2188586" cy="367748"/>
            </a:xfrm>
            <a:prstGeom prst="roundRect">
              <a:avLst/>
            </a:prstGeom>
            <a:solidFill>
              <a:srgbClr val="939AA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000" rIns="48000" anchor="ctr">
              <a:norm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Placebo</a:t>
              </a:r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A45F83E5-E3E6-E3DB-1EAA-8C99AA389E78}"/>
                </a:ext>
              </a:extLst>
            </p:cNvPr>
            <p:cNvCxnSpPr>
              <a:cxnSpLocks/>
            </p:cNvCxnSpPr>
            <p:nvPr/>
          </p:nvCxnSpPr>
          <p:spPr>
            <a:xfrm>
              <a:off x="3315098" y="1141251"/>
              <a:ext cx="0" cy="597756"/>
            </a:xfrm>
            <a:prstGeom prst="line">
              <a:avLst/>
            </a:prstGeom>
            <a:noFill/>
            <a:ln w="19050" cap="flat" cmpd="sng" algn="ctr">
              <a:solidFill>
                <a:srgbClr val="001965"/>
              </a:solidFill>
              <a:prstDash val="solid"/>
              <a:miter lim="800000"/>
            </a:ln>
            <a:effectLst/>
          </p:spPr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7BA94F50-8849-2D3F-DDA5-CDB6F061D818}"/>
                </a:ext>
              </a:extLst>
            </p:cNvPr>
            <p:cNvCxnSpPr>
              <a:cxnSpLocks/>
            </p:cNvCxnSpPr>
            <p:nvPr/>
          </p:nvCxnSpPr>
          <p:spPr>
            <a:xfrm>
              <a:off x="3311363" y="1147814"/>
              <a:ext cx="18238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196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B644017C-36DC-9634-2DB2-0FE83B0B39DB}"/>
                </a:ext>
              </a:extLst>
            </p:cNvPr>
            <p:cNvCxnSpPr>
              <a:cxnSpLocks/>
            </p:cNvCxnSpPr>
            <p:nvPr/>
          </p:nvCxnSpPr>
          <p:spPr>
            <a:xfrm>
              <a:off x="3310346" y="1745425"/>
              <a:ext cx="18340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196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100F8282-6932-CAED-089D-21C46BC306E1}"/>
                </a:ext>
              </a:extLst>
            </p:cNvPr>
            <p:cNvCxnSpPr>
              <a:cxnSpLocks/>
            </p:cNvCxnSpPr>
            <p:nvPr/>
          </p:nvCxnSpPr>
          <p:spPr>
            <a:xfrm>
              <a:off x="3052548" y="1435098"/>
              <a:ext cx="255354" cy="0"/>
            </a:xfrm>
            <a:prstGeom prst="line">
              <a:avLst/>
            </a:prstGeom>
            <a:noFill/>
            <a:ln w="19050" cap="flat" cmpd="sng" algn="ctr">
              <a:solidFill>
                <a:srgbClr val="001965"/>
              </a:solidFill>
              <a:prstDash val="solid"/>
              <a:miter lim="800000"/>
            </a:ln>
            <a:effectLst/>
          </p:spPr>
        </p:cxnSp>
        <p:sp>
          <p:nvSpPr>
            <p:cNvPr id="230" name="Rectangle: Rounded Corners 43">
              <a:extLst>
                <a:ext uri="{FF2B5EF4-FFF2-40B4-BE49-F238E27FC236}">
                  <a16:creationId xmlns:a16="http://schemas.microsoft.com/office/drawing/2014/main" id="{C7EBEFE8-8535-44BB-3914-4C751508AD7F}"/>
                </a:ext>
              </a:extLst>
            </p:cNvPr>
            <p:cNvSpPr/>
            <p:nvPr/>
          </p:nvSpPr>
          <p:spPr>
            <a:xfrm>
              <a:off x="1483971" y="952203"/>
              <a:ext cx="1561343" cy="1162876"/>
            </a:xfrm>
            <a:prstGeom prst="roundRect">
              <a:avLst>
                <a:gd name="adj" fmla="val 10702"/>
              </a:avLst>
            </a:prstGeom>
            <a:solidFill>
              <a:srgbClr val="FFFFFF"/>
            </a:solidFill>
            <a:ln w="19050">
              <a:solidFill>
                <a:srgbClr val="001965"/>
              </a:solidFill>
              <a:miter lim="800000"/>
              <a:headEnd/>
              <a:tailEnd/>
            </a:ln>
            <a:effectLst/>
          </p:spPr>
          <p:txBody>
            <a:bodyPr wrap="square" lIns="91439" tIns="81225" rIns="91439" bIns="81225" anchor="ctr">
              <a:noAutofit/>
            </a:bodyPr>
            <a:lstStyle/>
            <a:p>
              <a:pPr marL="228600" marR="0" lvl="1" indent="-228600" defTabSz="91367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Nadwaga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lub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otyłość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228600" marR="0" lvl="1" indent="-228600" defTabSz="91367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Stwierdzone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CVD*</a:t>
              </a:r>
            </a:p>
            <a:p>
              <a:pPr marL="228600" marR="0" lvl="1" indent="-228600" defTabSz="913674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Brak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wcześniejszej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historii</a:t>
              </a: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cukrzycy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  <p:sp>
          <p:nvSpPr>
            <p:cNvPr id="231" name="Rectangle 103">
              <a:extLst>
                <a:ext uri="{FF2B5EF4-FFF2-40B4-BE49-F238E27FC236}">
                  <a16:creationId xmlns:a16="http://schemas.microsoft.com/office/drawing/2014/main" id="{4FD9B87B-90FE-3A8F-7986-93F141844355}"/>
                </a:ext>
              </a:extLst>
            </p:cNvPr>
            <p:cNvSpPr/>
            <p:nvPr/>
          </p:nvSpPr>
          <p:spPr>
            <a:xfrm>
              <a:off x="3500944" y="2006027"/>
              <a:ext cx="2170561" cy="36194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9050">
              <a:noFill/>
            </a:ln>
          </p:spPr>
          <p:txBody>
            <a:bodyPr wrap="square" lIns="121920" tIns="121920" rIns="121920" bIns="1219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Wywołane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zdarzeniem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(≥1 225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pierwszych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 MACE)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~5 </a:t>
              </a:r>
              <a:r>
                <a:rPr kumimoji="0" lang="en-GB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ea typeface="Apis For Office" panose="020B0504010101010104" pitchFamily="34" charset="0"/>
                  <a:cs typeface="Apis For Office" panose="020B0504010101010104" pitchFamily="34" charset="0"/>
                </a:rPr>
                <a:t>lat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ea typeface="Apis For Office" panose="020B0504010101010104" pitchFamily="34" charset="0"/>
                <a:cs typeface="Apis For Office" panose="020B0504010101010104" pitchFamily="34" charset="0"/>
              </a:endParaRPr>
            </a:p>
          </p:txBody>
        </p:sp>
      </p:grpSp>
      <p:sp>
        <p:nvSpPr>
          <p:cNvPr id="232" name="Rounded Rectangle 5">
            <a:extLst>
              <a:ext uri="{FF2B5EF4-FFF2-40B4-BE49-F238E27FC236}">
                <a16:creationId xmlns:a16="http://schemas.microsoft.com/office/drawing/2014/main" id="{F82A3F21-CE28-AB5F-2246-604386AFF3E7}"/>
              </a:ext>
            </a:extLst>
          </p:cNvPr>
          <p:cNvSpPr/>
          <p:nvPr/>
        </p:nvSpPr>
        <p:spPr>
          <a:xfrm>
            <a:off x="536225" y="1725976"/>
            <a:ext cx="4996738" cy="1684234"/>
          </a:xfrm>
          <a:prstGeom prst="roundRect">
            <a:avLst>
              <a:gd name="adj" fmla="val 0"/>
            </a:avLst>
          </a:prstGeom>
          <a:solidFill>
            <a:srgbClr val="939AA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108000" rIns="540000" bIns="45720" rtlCol="0" anchor="t"/>
          <a:lstStyle/>
          <a:p>
            <a:pPr>
              <a:defRPr/>
            </a:pP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Wykazanie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,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że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pl-PL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semaglutyd</a:t>
            </a:r>
            <a:r>
              <a:rPr lang="pl-PL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pl-PL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s.c</a:t>
            </a:r>
            <a:r>
              <a:rPr lang="pl-PL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1xtyg.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w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dawce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2,4 mg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zmniejsza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częstość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występowania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MACE w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porównaniu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z placebo, </a:t>
            </a:r>
            <a:r>
              <a:rPr lang="pl-PL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po dodaniu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do SoC, </a:t>
            </a:r>
          </a:p>
          <a:p>
            <a:pPr>
              <a:defRPr/>
            </a:pP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u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osób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z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ustaloną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CVD i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nadwagą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lub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otyłością</a:t>
            </a:r>
            <a:endParaRPr lang="en-GB" sz="1600" kern="0">
              <a:solidFill>
                <a:srgbClr val="001965"/>
              </a:solidFill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33" name="Rounded Rectangle 12">
            <a:extLst>
              <a:ext uri="{FF2B5EF4-FFF2-40B4-BE49-F238E27FC236}">
                <a16:creationId xmlns:a16="http://schemas.microsoft.com/office/drawing/2014/main" id="{2FD86180-DCC9-A07D-895D-FB6F764996CB}"/>
              </a:ext>
            </a:extLst>
          </p:cNvPr>
          <p:cNvSpPr/>
          <p:nvPr/>
        </p:nvSpPr>
        <p:spPr>
          <a:xfrm>
            <a:off x="536225" y="1390910"/>
            <a:ext cx="5004000" cy="360000"/>
          </a:xfrm>
          <a:prstGeom prst="rect">
            <a:avLst/>
          </a:prstGeom>
          <a:solidFill>
            <a:srgbClr val="3B97DE"/>
          </a:solidFill>
        </p:spPr>
        <p:txBody>
          <a:bodyPr wrap="square" lIns="720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Cel główny</a:t>
            </a:r>
            <a:r>
              <a:rPr kumimoji="0" lang="en-GB" sz="20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34" name="Rounded Rectangle 12">
            <a:extLst>
              <a:ext uri="{FF2B5EF4-FFF2-40B4-BE49-F238E27FC236}">
                <a16:creationId xmlns:a16="http://schemas.microsoft.com/office/drawing/2014/main" id="{A9820C23-E612-7AF3-1772-BF8FCEF5D240}"/>
              </a:ext>
            </a:extLst>
          </p:cNvPr>
          <p:cNvSpPr/>
          <p:nvPr/>
        </p:nvSpPr>
        <p:spPr>
          <a:xfrm>
            <a:off x="6420962" y="1390910"/>
            <a:ext cx="5004000" cy="360000"/>
          </a:xfrm>
          <a:prstGeom prst="rect">
            <a:avLst/>
          </a:prstGeom>
          <a:solidFill>
            <a:srgbClr val="3B97DE"/>
          </a:solidFill>
        </p:spPr>
        <p:txBody>
          <a:bodyPr wrap="square" lIns="720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Projekt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badania</a:t>
            </a:r>
            <a:r>
              <a:rPr kumimoji="0" lang="en-GB" sz="20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1,2</a:t>
            </a:r>
          </a:p>
        </p:txBody>
      </p:sp>
      <p:sp>
        <p:nvSpPr>
          <p:cNvPr id="235" name="Rounded Rectangle 12">
            <a:extLst>
              <a:ext uri="{FF2B5EF4-FFF2-40B4-BE49-F238E27FC236}">
                <a16:creationId xmlns:a16="http://schemas.microsoft.com/office/drawing/2014/main" id="{7E7EE2A4-D51C-4C75-B5DA-76EF82B9C188}"/>
              </a:ext>
            </a:extLst>
          </p:cNvPr>
          <p:cNvSpPr/>
          <p:nvPr/>
        </p:nvSpPr>
        <p:spPr>
          <a:xfrm>
            <a:off x="536225" y="3545034"/>
            <a:ext cx="5004000" cy="360000"/>
          </a:xfrm>
          <a:prstGeom prst="rect">
            <a:avLst/>
          </a:prstGeom>
          <a:solidFill>
            <a:srgbClr val="3B97DE"/>
          </a:solidFill>
        </p:spPr>
        <p:txBody>
          <a:bodyPr wrap="square" lIns="720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Kluczowe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GB" sz="20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dane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GB" sz="20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dotyczące</a:t>
            </a: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pl-PL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badania</a:t>
            </a:r>
            <a:r>
              <a:rPr kumimoji="0" lang="en-GB" sz="20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8F8B1D19-1AED-25B6-72F6-CB7C79382EA4}"/>
              </a:ext>
            </a:extLst>
          </p:cNvPr>
          <p:cNvSpPr/>
          <p:nvPr/>
        </p:nvSpPr>
        <p:spPr>
          <a:xfrm>
            <a:off x="851864" y="4575456"/>
            <a:ext cx="1200639" cy="7304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196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</a:rPr>
              <a:t>41 </a:t>
            </a:r>
            <a:br>
              <a:rPr kumimoji="0" lang="en-CA" sz="28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</a:rPr>
            </a:b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</a:rPr>
              <a:t>państw</a:t>
            </a:r>
            <a:endParaRPr kumimoji="0" lang="en-CA" sz="1400" b="0" i="0" u="none" strike="noStrike" kern="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</a:endParaRPr>
          </a:p>
        </p:txBody>
      </p:sp>
      <p:sp>
        <p:nvSpPr>
          <p:cNvPr id="237" name="Rounded Rectangle 5">
            <a:extLst>
              <a:ext uri="{FF2B5EF4-FFF2-40B4-BE49-F238E27FC236}">
                <a16:creationId xmlns:a16="http://schemas.microsoft.com/office/drawing/2014/main" id="{529989C6-AD1D-ABEF-4B0A-465DD810DF91}"/>
              </a:ext>
            </a:extLst>
          </p:cNvPr>
          <p:cNvSpPr/>
          <p:nvPr/>
        </p:nvSpPr>
        <p:spPr>
          <a:xfrm>
            <a:off x="6420962" y="3878932"/>
            <a:ext cx="5004000" cy="1559229"/>
          </a:xfrm>
          <a:prstGeom prst="roundRect">
            <a:avLst>
              <a:gd name="adj" fmla="val 0"/>
            </a:avLst>
          </a:prstGeom>
          <a:solidFill>
            <a:srgbClr val="939AA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45720" rIns="960000" bIns="45720" rtlCol="0" anchor="t"/>
          <a:lstStyle/>
          <a:p>
            <a:pPr algn="ctr">
              <a:defRPr/>
            </a:pPr>
            <a:endParaRPr lang="en-US" sz="1600" kern="0">
              <a:solidFill>
                <a:srgbClr val="000000"/>
              </a:solidFill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pPr>
              <a:defRPr/>
            </a:pPr>
            <a:endParaRPr lang="en-US" sz="1600" kern="0">
              <a:solidFill>
                <a:srgbClr val="000000"/>
              </a:solidFill>
              <a:ea typeface="Apis For Office" panose="020B0504010101010104" pitchFamily="34" charset="0"/>
              <a:cs typeface="Apis For Office" panose="020B0504010101010104" pitchFamily="34" charset="0"/>
            </a:endParaRPr>
          </a:p>
          <a:p>
            <a:pPr>
              <a:defRPr/>
            </a:pP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10-letnia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obserwacja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po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badaniu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w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celu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oceny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potencjalnych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długoterminowych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skutków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stosowania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lek</a:t>
            </a:r>
            <a:r>
              <a:rPr lang="pl-PL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u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przeciw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lang="en-US" sz="1600" kern="0" err="1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otyłości</a:t>
            </a:r>
            <a:r>
              <a:rPr lang="en-US" sz="1600" kern="0">
                <a:solidFill>
                  <a:srgbClr val="001965"/>
                </a:solidFill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endParaRPr lang="en-GB" sz="1600" kern="0">
              <a:solidFill>
                <a:srgbClr val="001965"/>
              </a:solidFill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38" name="Rounded Rectangle 12">
            <a:extLst>
              <a:ext uri="{FF2B5EF4-FFF2-40B4-BE49-F238E27FC236}">
                <a16:creationId xmlns:a16="http://schemas.microsoft.com/office/drawing/2014/main" id="{6CDE657B-E5D8-3841-8A62-D4592A3D68E4}"/>
              </a:ext>
            </a:extLst>
          </p:cNvPr>
          <p:cNvSpPr/>
          <p:nvPr/>
        </p:nvSpPr>
        <p:spPr>
          <a:xfrm>
            <a:off x="6420962" y="3833698"/>
            <a:ext cx="5004000" cy="360000"/>
          </a:xfrm>
          <a:prstGeom prst="rect">
            <a:avLst/>
          </a:prstGeom>
          <a:solidFill>
            <a:srgbClr val="3B97DE"/>
          </a:solidFill>
        </p:spPr>
        <p:txBody>
          <a:bodyPr wrap="square" lIns="72000" tIns="0" rIns="0" bIns="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SELECT-LIFE</a:t>
            </a:r>
            <a:r>
              <a:rPr kumimoji="0" lang="en-GB" sz="2000" b="0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25D299E-690B-B0E0-D360-D9F17A51B831}"/>
              </a:ext>
            </a:extLst>
          </p:cNvPr>
          <p:cNvSpPr/>
          <p:nvPr/>
        </p:nvSpPr>
        <p:spPr>
          <a:xfrm>
            <a:off x="2324027" y="4575456"/>
            <a:ext cx="1200639" cy="7304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196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</a:rPr>
              <a:t>&gt;800 </a:t>
            </a:r>
            <a:br>
              <a:rPr kumimoji="0" lang="en-CA" sz="28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</a:rPr>
            </a:br>
            <a:r>
              <a: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</a:rPr>
              <a:t>ośrodków</a:t>
            </a:r>
            <a:endParaRPr kumimoji="0" lang="en-CA" sz="1400" b="0" i="0" u="none" strike="noStrike" kern="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76B2FD9-85B8-2A9F-85D0-036FDB7782EC}"/>
              </a:ext>
            </a:extLst>
          </p:cNvPr>
          <p:cNvSpPr/>
          <p:nvPr/>
        </p:nvSpPr>
        <p:spPr>
          <a:xfrm>
            <a:off x="3796190" y="4575456"/>
            <a:ext cx="1352990" cy="73048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196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</a:rPr>
              <a:t>17,605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</a:rPr>
              <a:t>pacjen</a:t>
            </a:r>
            <a:r>
              <a:rPr kumimoji="0" lang="pl-PL" sz="1400" b="0" i="0" u="none" strike="noStrike" kern="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</a:rPr>
              <a:t>tów</a:t>
            </a:r>
            <a:endParaRPr kumimoji="0" lang="en-CA" sz="1400" b="0" i="0" u="none" strike="noStrike" kern="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</a:endParaRPr>
          </a:p>
        </p:txBody>
      </p:sp>
      <p:sp>
        <p:nvSpPr>
          <p:cNvPr id="241" name="Graphic 27">
            <a:extLst>
              <a:ext uri="{FF2B5EF4-FFF2-40B4-BE49-F238E27FC236}">
                <a16:creationId xmlns:a16="http://schemas.microsoft.com/office/drawing/2014/main" id="{CEC8FF8A-8D84-0C31-118C-9AC53505CCEA}"/>
              </a:ext>
            </a:extLst>
          </p:cNvPr>
          <p:cNvSpPr/>
          <p:nvPr/>
        </p:nvSpPr>
        <p:spPr>
          <a:xfrm>
            <a:off x="10632140" y="4427466"/>
            <a:ext cx="643534" cy="599129"/>
          </a:xfrm>
          <a:custGeom>
            <a:avLst/>
            <a:gdLst>
              <a:gd name="connsiteX0" fmla="*/ 96068 w 425101"/>
              <a:gd name="connsiteY0" fmla="*/ 282568 h 395768"/>
              <a:gd name="connsiteX1" fmla="*/ 44348 w 425101"/>
              <a:gd name="connsiteY1" fmla="*/ 282568 h 395768"/>
              <a:gd name="connsiteX2" fmla="*/ 31489 w 425101"/>
              <a:gd name="connsiteY2" fmla="*/ 295427 h 395768"/>
              <a:gd name="connsiteX3" fmla="*/ 31489 w 425101"/>
              <a:gd name="connsiteY3" fmla="*/ 347338 h 395768"/>
              <a:gd name="connsiteX4" fmla="*/ 44348 w 425101"/>
              <a:gd name="connsiteY4" fmla="*/ 360197 h 395768"/>
              <a:gd name="connsiteX5" fmla="*/ 96259 w 425101"/>
              <a:gd name="connsiteY5" fmla="*/ 360197 h 395768"/>
              <a:gd name="connsiteX6" fmla="*/ 109118 w 425101"/>
              <a:gd name="connsiteY6" fmla="*/ 347528 h 395768"/>
              <a:gd name="connsiteX7" fmla="*/ 109118 w 425101"/>
              <a:gd name="connsiteY7" fmla="*/ 347338 h 395768"/>
              <a:gd name="connsiteX8" fmla="*/ 109118 w 425101"/>
              <a:gd name="connsiteY8" fmla="*/ 295427 h 395768"/>
              <a:gd name="connsiteX9" fmla="*/ 96450 w 425101"/>
              <a:gd name="connsiteY9" fmla="*/ 282568 h 395768"/>
              <a:gd name="connsiteX10" fmla="*/ 96068 w 425101"/>
              <a:gd name="connsiteY10" fmla="*/ 282568 h 395768"/>
              <a:gd name="connsiteX11" fmla="*/ 91782 w 425101"/>
              <a:gd name="connsiteY11" fmla="*/ 343052 h 395768"/>
              <a:gd name="connsiteX12" fmla="*/ 48443 w 425101"/>
              <a:gd name="connsiteY12" fmla="*/ 343052 h 395768"/>
              <a:gd name="connsiteX13" fmla="*/ 48443 w 425101"/>
              <a:gd name="connsiteY13" fmla="*/ 299713 h 395768"/>
              <a:gd name="connsiteX14" fmla="*/ 91973 w 425101"/>
              <a:gd name="connsiteY14" fmla="*/ 299713 h 395768"/>
              <a:gd name="connsiteX15" fmla="*/ 183699 w 425101"/>
              <a:gd name="connsiteY15" fmla="*/ 282568 h 395768"/>
              <a:gd name="connsiteX16" fmla="*/ 131787 w 425101"/>
              <a:gd name="connsiteY16" fmla="*/ 282568 h 395768"/>
              <a:gd name="connsiteX17" fmla="*/ 118929 w 425101"/>
              <a:gd name="connsiteY17" fmla="*/ 295236 h 395768"/>
              <a:gd name="connsiteX18" fmla="*/ 118929 w 425101"/>
              <a:gd name="connsiteY18" fmla="*/ 295427 h 395768"/>
              <a:gd name="connsiteX19" fmla="*/ 118929 w 425101"/>
              <a:gd name="connsiteY19" fmla="*/ 347338 h 395768"/>
              <a:gd name="connsiteX20" fmla="*/ 131597 w 425101"/>
              <a:gd name="connsiteY20" fmla="*/ 360197 h 395768"/>
              <a:gd name="connsiteX21" fmla="*/ 131787 w 425101"/>
              <a:gd name="connsiteY21" fmla="*/ 360197 h 395768"/>
              <a:gd name="connsiteX22" fmla="*/ 183699 w 425101"/>
              <a:gd name="connsiteY22" fmla="*/ 360197 h 395768"/>
              <a:gd name="connsiteX23" fmla="*/ 196748 w 425101"/>
              <a:gd name="connsiteY23" fmla="*/ 347719 h 395768"/>
              <a:gd name="connsiteX24" fmla="*/ 196748 w 425101"/>
              <a:gd name="connsiteY24" fmla="*/ 347338 h 395768"/>
              <a:gd name="connsiteX25" fmla="*/ 196748 w 425101"/>
              <a:gd name="connsiteY25" fmla="*/ 295427 h 395768"/>
              <a:gd name="connsiteX26" fmla="*/ 184080 w 425101"/>
              <a:gd name="connsiteY26" fmla="*/ 282568 h 395768"/>
              <a:gd name="connsiteX27" fmla="*/ 183699 w 425101"/>
              <a:gd name="connsiteY27" fmla="*/ 282568 h 395768"/>
              <a:gd name="connsiteX28" fmla="*/ 179412 w 425101"/>
              <a:gd name="connsiteY28" fmla="*/ 343052 h 395768"/>
              <a:gd name="connsiteX29" fmla="*/ 136074 w 425101"/>
              <a:gd name="connsiteY29" fmla="*/ 343052 h 395768"/>
              <a:gd name="connsiteX30" fmla="*/ 136074 w 425101"/>
              <a:gd name="connsiteY30" fmla="*/ 299713 h 395768"/>
              <a:gd name="connsiteX31" fmla="*/ 179412 w 425101"/>
              <a:gd name="connsiteY31" fmla="*/ 299713 h 395768"/>
              <a:gd name="connsiteX32" fmla="*/ 271328 w 425101"/>
              <a:gd name="connsiteY32" fmla="*/ 282568 h 395768"/>
              <a:gd name="connsiteX33" fmla="*/ 219417 w 425101"/>
              <a:gd name="connsiteY33" fmla="*/ 282568 h 395768"/>
              <a:gd name="connsiteX34" fmla="*/ 206559 w 425101"/>
              <a:gd name="connsiteY34" fmla="*/ 295236 h 395768"/>
              <a:gd name="connsiteX35" fmla="*/ 206559 w 425101"/>
              <a:gd name="connsiteY35" fmla="*/ 295427 h 395768"/>
              <a:gd name="connsiteX36" fmla="*/ 206559 w 425101"/>
              <a:gd name="connsiteY36" fmla="*/ 347338 h 395768"/>
              <a:gd name="connsiteX37" fmla="*/ 219227 w 425101"/>
              <a:gd name="connsiteY37" fmla="*/ 360197 h 395768"/>
              <a:gd name="connsiteX38" fmla="*/ 219417 w 425101"/>
              <a:gd name="connsiteY38" fmla="*/ 360197 h 395768"/>
              <a:gd name="connsiteX39" fmla="*/ 271328 w 425101"/>
              <a:gd name="connsiteY39" fmla="*/ 360197 h 395768"/>
              <a:gd name="connsiteX40" fmla="*/ 284187 w 425101"/>
              <a:gd name="connsiteY40" fmla="*/ 347338 h 395768"/>
              <a:gd name="connsiteX41" fmla="*/ 284187 w 425101"/>
              <a:gd name="connsiteY41" fmla="*/ 295427 h 395768"/>
              <a:gd name="connsiteX42" fmla="*/ 271328 w 425101"/>
              <a:gd name="connsiteY42" fmla="*/ 282568 h 395768"/>
              <a:gd name="connsiteX43" fmla="*/ 267042 w 425101"/>
              <a:gd name="connsiteY43" fmla="*/ 343052 h 395768"/>
              <a:gd name="connsiteX44" fmla="*/ 223704 w 425101"/>
              <a:gd name="connsiteY44" fmla="*/ 343052 h 395768"/>
              <a:gd name="connsiteX45" fmla="*/ 223704 w 425101"/>
              <a:gd name="connsiteY45" fmla="*/ 299713 h 395768"/>
              <a:gd name="connsiteX46" fmla="*/ 267042 w 425101"/>
              <a:gd name="connsiteY46" fmla="*/ 299713 h 395768"/>
              <a:gd name="connsiteX47" fmla="*/ 271328 w 425101"/>
              <a:gd name="connsiteY47" fmla="*/ 194938 h 395768"/>
              <a:gd name="connsiteX48" fmla="*/ 219417 w 425101"/>
              <a:gd name="connsiteY48" fmla="*/ 194938 h 395768"/>
              <a:gd name="connsiteX49" fmla="*/ 206559 w 425101"/>
              <a:gd name="connsiteY49" fmla="*/ 207797 h 395768"/>
              <a:gd name="connsiteX50" fmla="*/ 206559 w 425101"/>
              <a:gd name="connsiteY50" fmla="*/ 259708 h 395768"/>
              <a:gd name="connsiteX51" fmla="*/ 219227 w 425101"/>
              <a:gd name="connsiteY51" fmla="*/ 272567 h 395768"/>
              <a:gd name="connsiteX52" fmla="*/ 219417 w 425101"/>
              <a:gd name="connsiteY52" fmla="*/ 272567 h 395768"/>
              <a:gd name="connsiteX53" fmla="*/ 271328 w 425101"/>
              <a:gd name="connsiteY53" fmla="*/ 272567 h 395768"/>
              <a:gd name="connsiteX54" fmla="*/ 284187 w 425101"/>
              <a:gd name="connsiteY54" fmla="*/ 259708 h 395768"/>
              <a:gd name="connsiteX55" fmla="*/ 284187 w 425101"/>
              <a:gd name="connsiteY55" fmla="*/ 207797 h 395768"/>
              <a:gd name="connsiteX56" fmla="*/ 271328 w 425101"/>
              <a:gd name="connsiteY56" fmla="*/ 194938 h 395768"/>
              <a:gd name="connsiteX57" fmla="*/ 267042 w 425101"/>
              <a:gd name="connsiteY57" fmla="*/ 255422 h 395768"/>
              <a:gd name="connsiteX58" fmla="*/ 223704 w 425101"/>
              <a:gd name="connsiteY58" fmla="*/ 255422 h 395768"/>
              <a:gd name="connsiteX59" fmla="*/ 223704 w 425101"/>
              <a:gd name="connsiteY59" fmla="*/ 212083 h 395768"/>
              <a:gd name="connsiteX60" fmla="*/ 267042 w 425101"/>
              <a:gd name="connsiteY60" fmla="*/ 212083 h 395768"/>
              <a:gd name="connsiteX61" fmla="*/ 96068 w 425101"/>
              <a:gd name="connsiteY61" fmla="*/ 194938 h 395768"/>
              <a:gd name="connsiteX62" fmla="*/ 44348 w 425101"/>
              <a:gd name="connsiteY62" fmla="*/ 194938 h 395768"/>
              <a:gd name="connsiteX63" fmla="*/ 31489 w 425101"/>
              <a:gd name="connsiteY63" fmla="*/ 207797 h 395768"/>
              <a:gd name="connsiteX64" fmla="*/ 31489 w 425101"/>
              <a:gd name="connsiteY64" fmla="*/ 259708 h 395768"/>
              <a:gd name="connsiteX65" fmla="*/ 44348 w 425101"/>
              <a:gd name="connsiteY65" fmla="*/ 272567 h 395768"/>
              <a:gd name="connsiteX66" fmla="*/ 96259 w 425101"/>
              <a:gd name="connsiteY66" fmla="*/ 272567 h 395768"/>
              <a:gd name="connsiteX67" fmla="*/ 109118 w 425101"/>
              <a:gd name="connsiteY67" fmla="*/ 259899 h 395768"/>
              <a:gd name="connsiteX68" fmla="*/ 109118 w 425101"/>
              <a:gd name="connsiteY68" fmla="*/ 259708 h 395768"/>
              <a:gd name="connsiteX69" fmla="*/ 109118 w 425101"/>
              <a:gd name="connsiteY69" fmla="*/ 207797 h 395768"/>
              <a:gd name="connsiteX70" fmla="*/ 96259 w 425101"/>
              <a:gd name="connsiteY70" fmla="*/ 194938 h 395768"/>
              <a:gd name="connsiteX71" fmla="*/ 96068 w 425101"/>
              <a:gd name="connsiteY71" fmla="*/ 194938 h 395768"/>
              <a:gd name="connsiteX72" fmla="*/ 91782 w 425101"/>
              <a:gd name="connsiteY72" fmla="*/ 255422 h 395768"/>
              <a:gd name="connsiteX73" fmla="*/ 48443 w 425101"/>
              <a:gd name="connsiteY73" fmla="*/ 255422 h 395768"/>
              <a:gd name="connsiteX74" fmla="*/ 48443 w 425101"/>
              <a:gd name="connsiteY74" fmla="*/ 212083 h 395768"/>
              <a:gd name="connsiteX75" fmla="*/ 91973 w 425101"/>
              <a:gd name="connsiteY75" fmla="*/ 212083 h 395768"/>
              <a:gd name="connsiteX76" fmla="*/ 183699 w 425101"/>
              <a:gd name="connsiteY76" fmla="*/ 194938 h 395768"/>
              <a:gd name="connsiteX77" fmla="*/ 131787 w 425101"/>
              <a:gd name="connsiteY77" fmla="*/ 194938 h 395768"/>
              <a:gd name="connsiteX78" fmla="*/ 118929 w 425101"/>
              <a:gd name="connsiteY78" fmla="*/ 207797 h 395768"/>
              <a:gd name="connsiteX79" fmla="*/ 118929 w 425101"/>
              <a:gd name="connsiteY79" fmla="*/ 259708 h 395768"/>
              <a:gd name="connsiteX80" fmla="*/ 131597 w 425101"/>
              <a:gd name="connsiteY80" fmla="*/ 272567 h 395768"/>
              <a:gd name="connsiteX81" fmla="*/ 131787 w 425101"/>
              <a:gd name="connsiteY81" fmla="*/ 272567 h 395768"/>
              <a:gd name="connsiteX82" fmla="*/ 183699 w 425101"/>
              <a:gd name="connsiteY82" fmla="*/ 272567 h 395768"/>
              <a:gd name="connsiteX83" fmla="*/ 196748 w 425101"/>
              <a:gd name="connsiteY83" fmla="*/ 260089 h 395768"/>
              <a:gd name="connsiteX84" fmla="*/ 196748 w 425101"/>
              <a:gd name="connsiteY84" fmla="*/ 259708 h 395768"/>
              <a:gd name="connsiteX85" fmla="*/ 196748 w 425101"/>
              <a:gd name="connsiteY85" fmla="*/ 207797 h 395768"/>
              <a:gd name="connsiteX86" fmla="*/ 183889 w 425101"/>
              <a:gd name="connsiteY86" fmla="*/ 194938 h 395768"/>
              <a:gd name="connsiteX87" fmla="*/ 183699 w 425101"/>
              <a:gd name="connsiteY87" fmla="*/ 194938 h 395768"/>
              <a:gd name="connsiteX88" fmla="*/ 179412 w 425101"/>
              <a:gd name="connsiteY88" fmla="*/ 255422 h 395768"/>
              <a:gd name="connsiteX89" fmla="*/ 136074 w 425101"/>
              <a:gd name="connsiteY89" fmla="*/ 255422 h 395768"/>
              <a:gd name="connsiteX90" fmla="*/ 136074 w 425101"/>
              <a:gd name="connsiteY90" fmla="*/ 212083 h 395768"/>
              <a:gd name="connsiteX91" fmla="*/ 179412 w 425101"/>
              <a:gd name="connsiteY91" fmla="*/ 212083 h 395768"/>
              <a:gd name="connsiteX92" fmla="*/ 411727 w 425101"/>
              <a:gd name="connsiteY92" fmla="*/ 30156 h 395768"/>
              <a:gd name="connsiteX93" fmla="*/ 322097 w 425101"/>
              <a:gd name="connsiteY93" fmla="*/ 30156 h 395768"/>
              <a:gd name="connsiteX94" fmla="*/ 322097 w 425101"/>
              <a:gd name="connsiteY94" fmla="*/ 8534 h 395768"/>
              <a:gd name="connsiteX95" fmla="*/ 313524 w 425101"/>
              <a:gd name="connsiteY95" fmla="*/ -39 h 395768"/>
              <a:gd name="connsiteX96" fmla="*/ 304952 w 425101"/>
              <a:gd name="connsiteY96" fmla="*/ 8534 h 395768"/>
              <a:gd name="connsiteX97" fmla="*/ 304952 w 425101"/>
              <a:gd name="connsiteY97" fmla="*/ 30156 h 395768"/>
              <a:gd name="connsiteX98" fmla="*/ 120548 w 425101"/>
              <a:gd name="connsiteY98" fmla="*/ 30156 h 395768"/>
              <a:gd name="connsiteX99" fmla="*/ 120548 w 425101"/>
              <a:gd name="connsiteY99" fmla="*/ 8534 h 395768"/>
              <a:gd name="connsiteX100" fmla="*/ 111975 w 425101"/>
              <a:gd name="connsiteY100" fmla="*/ -39 h 395768"/>
              <a:gd name="connsiteX101" fmla="*/ 103403 w 425101"/>
              <a:gd name="connsiteY101" fmla="*/ 8534 h 395768"/>
              <a:gd name="connsiteX102" fmla="*/ 103403 w 425101"/>
              <a:gd name="connsiteY102" fmla="*/ 30156 h 395768"/>
              <a:gd name="connsiteX103" fmla="*/ 12820 w 425101"/>
              <a:gd name="connsiteY103" fmla="*/ 30156 h 395768"/>
              <a:gd name="connsiteX104" fmla="*/ -39 w 425101"/>
              <a:gd name="connsiteY104" fmla="*/ 43014 h 395768"/>
              <a:gd name="connsiteX105" fmla="*/ -39 w 425101"/>
              <a:gd name="connsiteY105" fmla="*/ 382866 h 395768"/>
              <a:gd name="connsiteX106" fmla="*/ 12820 w 425101"/>
              <a:gd name="connsiteY106" fmla="*/ 395725 h 395768"/>
              <a:gd name="connsiteX107" fmla="*/ 307143 w 425101"/>
              <a:gd name="connsiteY107" fmla="*/ 395725 h 395768"/>
              <a:gd name="connsiteX108" fmla="*/ 316668 w 425101"/>
              <a:gd name="connsiteY108" fmla="*/ 391820 h 395768"/>
              <a:gd name="connsiteX109" fmla="*/ 421443 w 425101"/>
              <a:gd name="connsiteY109" fmla="*/ 285521 h 395768"/>
              <a:gd name="connsiteX110" fmla="*/ 425062 w 425101"/>
              <a:gd name="connsiteY110" fmla="*/ 276567 h 395768"/>
              <a:gd name="connsiteX111" fmla="*/ 425062 w 425101"/>
              <a:gd name="connsiteY111" fmla="*/ 43014 h 395768"/>
              <a:gd name="connsiteX112" fmla="*/ 412403 w 425101"/>
              <a:gd name="connsiteY112" fmla="*/ 30146 h 395768"/>
              <a:gd name="connsiteX113" fmla="*/ 411727 w 425101"/>
              <a:gd name="connsiteY113" fmla="*/ 30156 h 395768"/>
              <a:gd name="connsiteX114" fmla="*/ 103689 w 425101"/>
              <a:gd name="connsiteY114" fmla="*/ 47301 h 395768"/>
              <a:gd name="connsiteX115" fmla="*/ 103689 w 425101"/>
              <a:gd name="connsiteY115" fmla="*/ 63684 h 395768"/>
              <a:gd name="connsiteX116" fmla="*/ 72408 w 425101"/>
              <a:gd name="connsiteY116" fmla="*/ 112109 h 395768"/>
              <a:gd name="connsiteX117" fmla="*/ 120834 w 425101"/>
              <a:gd name="connsiteY117" fmla="*/ 143398 h 395768"/>
              <a:gd name="connsiteX118" fmla="*/ 152114 w 425101"/>
              <a:gd name="connsiteY118" fmla="*/ 94964 h 395768"/>
              <a:gd name="connsiteX119" fmla="*/ 120834 w 425101"/>
              <a:gd name="connsiteY119" fmla="*/ 63684 h 395768"/>
              <a:gd name="connsiteX120" fmla="*/ 120834 w 425101"/>
              <a:gd name="connsiteY120" fmla="*/ 47301 h 395768"/>
              <a:gd name="connsiteX121" fmla="*/ 304952 w 425101"/>
              <a:gd name="connsiteY121" fmla="*/ 47301 h 395768"/>
              <a:gd name="connsiteX122" fmla="*/ 304952 w 425101"/>
              <a:gd name="connsiteY122" fmla="*/ 63684 h 395768"/>
              <a:gd name="connsiteX123" fmla="*/ 273767 w 425101"/>
              <a:gd name="connsiteY123" fmla="*/ 112013 h 395768"/>
              <a:gd name="connsiteX124" fmla="*/ 322097 w 425101"/>
              <a:gd name="connsiteY124" fmla="*/ 143198 h 395768"/>
              <a:gd name="connsiteX125" fmla="*/ 353282 w 425101"/>
              <a:gd name="connsiteY125" fmla="*/ 94868 h 395768"/>
              <a:gd name="connsiteX126" fmla="*/ 322097 w 425101"/>
              <a:gd name="connsiteY126" fmla="*/ 63684 h 395768"/>
              <a:gd name="connsiteX127" fmla="*/ 322097 w 425101"/>
              <a:gd name="connsiteY127" fmla="*/ 47301 h 395768"/>
              <a:gd name="connsiteX128" fmla="*/ 407822 w 425101"/>
              <a:gd name="connsiteY128" fmla="*/ 47301 h 395768"/>
              <a:gd name="connsiteX129" fmla="*/ 407822 w 425101"/>
              <a:gd name="connsiteY129" fmla="*/ 159886 h 395768"/>
              <a:gd name="connsiteX130" fmla="*/ 17297 w 425101"/>
              <a:gd name="connsiteY130" fmla="*/ 159886 h 395768"/>
              <a:gd name="connsiteX131" fmla="*/ 17297 w 425101"/>
              <a:gd name="connsiteY131" fmla="*/ 47301 h 395768"/>
              <a:gd name="connsiteX132" fmla="*/ 112261 w 425101"/>
              <a:gd name="connsiteY132" fmla="*/ 106927 h 395768"/>
              <a:gd name="connsiteX133" fmla="*/ 120834 w 425101"/>
              <a:gd name="connsiteY133" fmla="*/ 98355 h 395768"/>
              <a:gd name="connsiteX134" fmla="*/ 120834 w 425101"/>
              <a:gd name="connsiteY134" fmla="*/ 81591 h 395768"/>
              <a:gd name="connsiteX135" fmla="*/ 134169 w 425101"/>
              <a:gd name="connsiteY135" fmla="*/ 112071 h 395768"/>
              <a:gd name="connsiteX136" fmla="*/ 103689 w 425101"/>
              <a:gd name="connsiteY136" fmla="*/ 125406 h 395768"/>
              <a:gd name="connsiteX137" fmla="*/ 90354 w 425101"/>
              <a:gd name="connsiteY137" fmla="*/ 94926 h 395768"/>
              <a:gd name="connsiteX138" fmla="*/ 103689 w 425101"/>
              <a:gd name="connsiteY138" fmla="*/ 81591 h 395768"/>
              <a:gd name="connsiteX139" fmla="*/ 103689 w 425101"/>
              <a:gd name="connsiteY139" fmla="*/ 98355 h 395768"/>
              <a:gd name="connsiteX140" fmla="*/ 112261 w 425101"/>
              <a:gd name="connsiteY140" fmla="*/ 106927 h 395768"/>
              <a:gd name="connsiteX141" fmla="*/ 313524 w 425101"/>
              <a:gd name="connsiteY141" fmla="*/ 106927 h 395768"/>
              <a:gd name="connsiteX142" fmla="*/ 322097 w 425101"/>
              <a:gd name="connsiteY142" fmla="*/ 98355 h 395768"/>
              <a:gd name="connsiteX143" fmla="*/ 322097 w 425101"/>
              <a:gd name="connsiteY143" fmla="*/ 81591 h 395768"/>
              <a:gd name="connsiteX144" fmla="*/ 335537 w 425101"/>
              <a:gd name="connsiteY144" fmla="*/ 112175 h 395768"/>
              <a:gd name="connsiteX145" fmla="*/ 304952 w 425101"/>
              <a:gd name="connsiteY145" fmla="*/ 125615 h 395768"/>
              <a:gd name="connsiteX146" fmla="*/ 291512 w 425101"/>
              <a:gd name="connsiteY146" fmla="*/ 95030 h 395768"/>
              <a:gd name="connsiteX147" fmla="*/ 304952 w 425101"/>
              <a:gd name="connsiteY147" fmla="*/ 81591 h 395768"/>
              <a:gd name="connsiteX148" fmla="*/ 304952 w 425101"/>
              <a:gd name="connsiteY148" fmla="*/ 98355 h 395768"/>
              <a:gd name="connsiteX149" fmla="*/ 313524 w 425101"/>
              <a:gd name="connsiteY149" fmla="*/ 106927 h 395768"/>
              <a:gd name="connsiteX150" fmla="*/ 17392 w 425101"/>
              <a:gd name="connsiteY150" fmla="*/ 177031 h 395768"/>
              <a:gd name="connsiteX151" fmla="*/ 407917 w 425101"/>
              <a:gd name="connsiteY151" fmla="*/ 177031 h 395768"/>
              <a:gd name="connsiteX152" fmla="*/ 407917 w 425101"/>
              <a:gd name="connsiteY152" fmla="*/ 269519 h 395768"/>
              <a:gd name="connsiteX153" fmla="*/ 311048 w 425101"/>
              <a:gd name="connsiteY153" fmla="*/ 269519 h 395768"/>
              <a:gd name="connsiteX154" fmla="*/ 298189 w 425101"/>
              <a:gd name="connsiteY154" fmla="*/ 282377 h 395768"/>
              <a:gd name="connsiteX155" fmla="*/ 298189 w 425101"/>
              <a:gd name="connsiteY155" fmla="*/ 378580 h 395768"/>
              <a:gd name="connsiteX156" fmla="*/ 17392 w 425101"/>
              <a:gd name="connsiteY156" fmla="*/ 378580 h 395768"/>
              <a:gd name="connsiteX157" fmla="*/ 315620 w 425101"/>
              <a:gd name="connsiteY157" fmla="*/ 368388 h 395768"/>
              <a:gd name="connsiteX158" fmla="*/ 315620 w 425101"/>
              <a:gd name="connsiteY158" fmla="*/ 286664 h 395768"/>
              <a:gd name="connsiteX159" fmla="*/ 395820 w 425101"/>
              <a:gd name="connsiteY159" fmla="*/ 286664 h 39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425101" h="395768">
                <a:moveTo>
                  <a:pt x="96068" y="282568"/>
                </a:moveTo>
                <a:lnTo>
                  <a:pt x="44348" y="282568"/>
                </a:lnTo>
                <a:cubicBezTo>
                  <a:pt x="37242" y="282568"/>
                  <a:pt x="31489" y="288321"/>
                  <a:pt x="31489" y="295427"/>
                </a:cubicBezTo>
                <a:lnTo>
                  <a:pt x="31489" y="347338"/>
                </a:lnTo>
                <a:cubicBezTo>
                  <a:pt x="31489" y="354444"/>
                  <a:pt x="37242" y="360197"/>
                  <a:pt x="44348" y="360197"/>
                </a:cubicBezTo>
                <a:lnTo>
                  <a:pt x="96259" y="360197"/>
                </a:lnTo>
                <a:cubicBezTo>
                  <a:pt x="103308" y="360254"/>
                  <a:pt x="109061" y="354577"/>
                  <a:pt x="109118" y="347528"/>
                </a:cubicBezTo>
                <a:cubicBezTo>
                  <a:pt x="109118" y="347462"/>
                  <a:pt x="109118" y="347405"/>
                  <a:pt x="109118" y="347338"/>
                </a:cubicBezTo>
                <a:lnTo>
                  <a:pt x="109118" y="295427"/>
                </a:lnTo>
                <a:cubicBezTo>
                  <a:pt x="109175" y="288378"/>
                  <a:pt x="103498" y="282616"/>
                  <a:pt x="96450" y="282568"/>
                </a:cubicBezTo>
                <a:cubicBezTo>
                  <a:pt x="96326" y="282568"/>
                  <a:pt x="96192" y="282568"/>
                  <a:pt x="96068" y="282568"/>
                </a:cubicBezTo>
                <a:close/>
                <a:moveTo>
                  <a:pt x="91782" y="343052"/>
                </a:moveTo>
                <a:lnTo>
                  <a:pt x="48443" y="343052"/>
                </a:lnTo>
                <a:lnTo>
                  <a:pt x="48443" y="299713"/>
                </a:lnTo>
                <a:lnTo>
                  <a:pt x="91973" y="299713"/>
                </a:lnTo>
                <a:close/>
                <a:moveTo>
                  <a:pt x="183699" y="282568"/>
                </a:moveTo>
                <a:lnTo>
                  <a:pt x="131787" y="282568"/>
                </a:lnTo>
                <a:cubicBezTo>
                  <a:pt x="124739" y="282511"/>
                  <a:pt x="118986" y="288188"/>
                  <a:pt x="118929" y="295236"/>
                </a:cubicBezTo>
                <a:cubicBezTo>
                  <a:pt x="118929" y="295303"/>
                  <a:pt x="118929" y="295360"/>
                  <a:pt x="118929" y="295427"/>
                </a:cubicBezTo>
                <a:lnTo>
                  <a:pt x="118929" y="347338"/>
                </a:lnTo>
                <a:cubicBezTo>
                  <a:pt x="118871" y="354386"/>
                  <a:pt x="124548" y="360140"/>
                  <a:pt x="131597" y="360197"/>
                </a:cubicBezTo>
                <a:cubicBezTo>
                  <a:pt x="131664" y="360197"/>
                  <a:pt x="131721" y="360197"/>
                  <a:pt x="131787" y="360197"/>
                </a:cubicBezTo>
                <a:lnTo>
                  <a:pt x="183699" y="360197"/>
                </a:lnTo>
                <a:cubicBezTo>
                  <a:pt x="190747" y="360359"/>
                  <a:pt x="196586" y="354768"/>
                  <a:pt x="196748" y="347719"/>
                </a:cubicBezTo>
                <a:cubicBezTo>
                  <a:pt x="196748" y="347595"/>
                  <a:pt x="196748" y="347462"/>
                  <a:pt x="196748" y="347338"/>
                </a:cubicBezTo>
                <a:lnTo>
                  <a:pt x="196748" y="295427"/>
                </a:lnTo>
                <a:cubicBezTo>
                  <a:pt x="196805" y="288378"/>
                  <a:pt x="191128" y="282616"/>
                  <a:pt x="184080" y="282568"/>
                </a:cubicBezTo>
                <a:cubicBezTo>
                  <a:pt x="183956" y="282568"/>
                  <a:pt x="183822" y="282568"/>
                  <a:pt x="183699" y="282568"/>
                </a:cubicBezTo>
                <a:close/>
                <a:moveTo>
                  <a:pt x="179412" y="343052"/>
                </a:moveTo>
                <a:lnTo>
                  <a:pt x="136074" y="343052"/>
                </a:lnTo>
                <a:lnTo>
                  <a:pt x="136074" y="299713"/>
                </a:lnTo>
                <a:lnTo>
                  <a:pt x="179412" y="299713"/>
                </a:lnTo>
                <a:close/>
                <a:moveTo>
                  <a:pt x="271328" y="282568"/>
                </a:moveTo>
                <a:lnTo>
                  <a:pt x="219417" y="282568"/>
                </a:lnTo>
                <a:cubicBezTo>
                  <a:pt x="212369" y="282511"/>
                  <a:pt x="206616" y="288188"/>
                  <a:pt x="206559" y="295236"/>
                </a:cubicBezTo>
                <a:cubicBezTo>
                  <a:pt x="206559" y="295303"/>
                  <a:pt x="206559" y="295360"/>
                  <a:pt x="206559" y="295427"/>
                </a:cubicBezTo>
                <a:lnTo>
                  <a:pt x="206559" y="347338"/>
                </a:lnTo>
                <a:cubicBezTo>
                  <a:pt x="206501" y="354386"/>
                  <a:pt x="212178" y="360140"/>
                  <a:pt x="219227" y="360197"/>
                </a:cubicBezTo>
                <a:cubicBezTo>
                  <a:pt x="219294" y="360197"/>
                  <a:pt x="219351" y="360197"/>
                  <a:pt x="219417" y="360197"/>
                </a:cubicBezTo>
                <a:lnTo>
                  <a:pt x="271328" y="360197"/>
                </a:lnTo>
                <a:cubicBezTo>
                  <a:pt x="278434" y="360197"/>
                  <a:pt x="284187" y="354444"/>
                  <a:pt x="284187" y="347338"/>
                </a:cubicBezTo>
                <a:lnTo>
                  <a:pt x="284187" y="295427"/>
                </a:lnTo>
                <a:cubicBezTo>
                  <a:pt x="284187" y="288321"/>
                  <a:pt x="278434" y="282568"/>
                  <a:pt x="271328" y="282568"/>
                </a:cubicBezTo>
                <a:close/>
                <a:moveTo>
                  <a:pt x="267042" y="343052"/>
                </a:moveTo>
                <a:lnTo>
                  <a:pt x="223704" y="343052"/>
                </a:lnTo>
                <a:lnTo>
                  <a:pt x="223704" y="299713"/>
                </a:lnTo>
                <a:lnTo>
                  <a:pt x="267042" y="299713"/>
                </a:lnTo>
                <a:close/>
                <a:moveTo>
                  <a:pt x="271328" y="194938"/>
                </a:moveTo>
                <a:lnTo>
                  <a:pt x="219417" y="194938"/>
                </a:lnTo>
                <a:cubicBezTo>
                  <a:pt x="212312" y="194938"/>
                  <a:pt x="206559" y="200691"/>
                  <a:pt x="206559" y="207797"/>
                </a:cubicBezTo>
                <a:lnTo>
                  <a:pt x="206559" y="259708"/>
                </a:lnTo>
                <a:cubicBezTo>
                  <a:pt x="206501" y="266756"/>
                  <a:pt x="212178" y="272510"/>
                  <a:pt x="219227" y="272567"/>
                </a:cubicBezTo>
                <a:cubicBezTo>
                  <a:pt x="219294" y="272567"/>
                  <a:pt x="219351" y="272567"/>
                  <a:pt x="219417" y="272567"/>
                </a:cubicBezTo>
                <a:lnTo>
                  <a:pt x="271328" y="272567"/>
                </a:lnTo>
                <a:cubicBezTo>
                  <a:pt x="278434" y="272567"/>
                  <a:pt x="284187" y="266814"/>
                  <a:pt x="284187" y="259708"/>
                </a:cubicBezTo>
                <a:lnTo>
                  <a:pt x="284187" y="207797"/>
                </a:lnTo>
                <a:cubicBezTo>
                  <a:pt x="284140" y="200720"/>
                  <a:pt x="278406" y="194986"/>
                  <a:pt x="271328" y="194938"/>
                </a:cubicBezTo>
                <a:close/>
                <a:moveTo>
                  <a:pt x="267042" y="255422"/>
                </a:moveTo>
                <a:lnTo>
                  <a:pt x="223704" y="255422"/>
                </a:lnTo>
                <a:lnTo>
                  <a:pt x="223704" y="212083"/>
                </a:lnTo>
                <a:lnTo>
                  <a:pt x="267042" y="212083"/>
                </a:lnTo>
                <a:close/>
                <a:moveTo>
                  <a:pt x="96068" y="194938"/>
                </a:moveTo>
                <a:lnTo>
                  <a:pt x="44348" y="194938"/>
                </a:lnTo>
                <a:cubicBezTo>
                  <a:pt x="37271" y="194986"/>
                  <a:pt x="31537" y="200720"/>
                  <a:pt x="31489" y="207797"/>
                </a:cubicBezTo>
                <a:lnTo>
                  <a:pt x="31489" y="259708"/>
                </a:lnTo>
                <a:cubicBezTo>
                  <a:pt x="31489" y="266814"/>
                  <a:pt x="37242" y="272567"/>
                  <a:pt x="44348" y="272567"/>
                </a:cubicBezTo>
                <a:lnTo>
                  <a:pt x="96259" y="272567"/>
                </a:lnTo>
                <a:cubicBezTo>
                  <a:pt x="103308" y="272624"/>
                  <a:pt x="109061" y="266947"/>
                  <a:pt x="109118" y="259899"/>
                </a:cubicBezTo>
                <a:cubicBezTo>
                  <a:pt x="109118" y="259832"/>
                  <a:pt x="109118" y="259775"/>
                  <a:pt x="109118" y="259708"/>
                </a:cubicBezTo>
                <a:lnTo>
                  <a:pt x="109118" y="207797"/>
                </a:lnTo>
                <a:cubicBezTo>
                  <a:pt x="109118" y="200691"/>
                  <a:pt x="103365" y="194938"/>
                  <a:pt x="96259" y="194938"/>
                </a:cubicBezTo>
                <a:cubicBezTo>
                  <a:pt x="96192" y="194938"/>
                  <a:pt x="96135" y="194938"/>
                  <a:pt x="96068" y="194938"/>
                </a:cubicBezTo>
                <a:close/>
                <a:moveTo>
                  <a:pt x="91782" y="255422"/>
                </a:moveTo>
                <a:lnTo>
                  <a:pt x="48443" y="255422"/>
                </a:lnTo>
                <a:lnTo>
                  <a:pt x="48443" y="212083"/>
                </a:lnTo>
                <a:lnTo>
                  <a:pt x="91973" y="212083"/>
                </a:lnTo>
                <a:close/>
                <a:moveTo>
                  <a:pt x="183699" y="194938"/>
                </a:moveTo>
                <a:lnTo>
                  <a:pt x="131787" y="194938"/>
                </a:lnTo>
                <a:cubicBezTo>
                  <a:pt x="124682" y="194938"/>
                  <a:pt x="118929" y="200691"/>
                  <a:pt x="118929" y="207797"/>
                </a:cubicBezTo>
                <a:lnTo>
                  <a:pt x="118929" y="259708"/>
                </a:lnTo>
                <a:cubicBezTo>
                  <a:pt x="118871" y="266756"/>
                  <a:pt x="124548" y="272510"/>
                  <a:pt x="131597" y="272567"/>
                </a:cubicBezTo>
                <a:cubicBezTo>
                  <a:pt x="131664" y="272567"/>
                  <a:pt x="131721" y="272567"/>
                  <a:pt x="131787" y="272567"/>
                </a:cubicBezTo>
                <a:lnTo>
                  <a:pt x="183699" y="272567"/>
                </a:lnTo>
                <a:cubicBezTo>
                  <a:pt x="190747" y="272729"/>
                  <a:pt x="196586" y="267138"/>
                  <a:pt x="196748" y="260089"/>
                </a:cubicBezTo>
                <a:cubicBezTo>
                  <a:pt x="196748" y="259965"/>
                  <a:pt x="196748" y="259832"/>
                  <a:pt x="196748" y="259708"/>
                </a:cubicBezTo>
                <a:lnTo>
                  <a:pt x="196748" y="207797"/>
                </a:lnTo>
                <a:cubicBezTo>
                  <a:pt x="196748" y="200691"/>
                  <a:pt x="190995" y="194938"/>
                  <a:pt x="183889" y="194938"/>
                </a:cubicBezTo>
                <a:cubicBezTo>
                  <a:pt x="183822" y="194938"/>
                  <a:pt x="183765" y="194938"/>
                  <a:pt x="183699" y="194938"/>
                </a:cubicBezTo>
                <a:close/>
                <a:moveTo>
                  <a:pt x="179412" y="255422"/>
                </a:moveTo>
                <a:lnTo>
                  <a:pt x="136074" y="255422"/>
                </a:lnTo>
                <a:lnTo>
                  <a:pt x="136074" y="212083"/>
                </a:lnTo>
                <a:lnTo>
                  <a:pt x="179412" y="212083"/>
                </a:lnTo>
                <a:close/>
                <a:moveTo>
                  <a:pt x="411727" y="30156"/>
                </a:moveTo>
                <a:lnTo>
                  <a:pt x="322097" y="30156"/>
                </a:lnTo>
                <a:lnTo>
                  <a:pt x="322097" y="8534"/>
                </a:lnTo>
                <a:cubicBezTo>
                  <a:pt x="322097" y="3800"/>
                  <a:pt x="318258" y="-39"/>
                  <a:pt x="313524" y="-39"/>
                </a:cubicBezTo>
                <a:cubicBezTo>
                  <a:pt x="308790" y="-39"/>
                  <a:pt x="304952" y="3800"/>
                  <a:pt x="304952" y="8534"/>
                </a:cubicBezTo>
                <a:lnTo>
                  <a:pt x="304952" y="30156"/>
                </a:lnTo>
                <a:lnTo>
                  <a:pt x="120548" y="30156"/>
                </a:lnTo>
                <a:lnTo>
                  <a:pt x="120548" y="8534"/>
                </a:lnTo>
                <a:cubicBezTo>
                  <a:pt x="120548" y="3800"/>
                  <a:pt x="116709" y="-39"/>
                  <a:pt x="111975" y="-39"/>
                </a:cubicBezTo>
                <a:cubicBezTo>
                  <a:pt x="107241" y="-39"/>
                  <a:pt x="103403" y="3800"/>
                  <a:pt x="103403" y="8534"/>
                </a:cubicBezTo>
                <a:lnTo>
                  <a:pt x="103403" y="30156"/>
                </a:lnTo>
                <a:lnTo>
                  <a:pt x="12820" y="30156"/>
                </a:lnTo>
                <a:cubicBezTo>
                  <a:pt x="5714" y="30156"/>
                  <a:pt x="-39" y="35909"/>
                  <a:pt x="-39" y="43014"/>
                </a:cubicBezTo>
                <a:lnTo>
                  <a:pt x="-39" y="382866"/>
                </a:lnTo>
                <a:cubicBezTo>
                  <a:pt x="9" y="389943"/>
                  <a:pt x="5743" y="395678"/>
                  <a:pt x="12820" y="395725"/>
                </a:cubicBezTo>
                <a:lnTo>
                  <a:pt x="307143" y="395725"/>
                </a:lnTo>
                <a:cubicBezTo>
                  <a:pt x="310724" y="395820"/>
                  <a:pt x="314182" y="394401"/>
                  <a:pt x="316668" y="391820"/>
                </a:cubicBezTo>
                <a:lnTo>
                  <a:pt x="421443" y="285521"/>
                </a:lnTo>
                <a:cubicBezTo>
                  <a:pt x="423795" y="283139"/>
                  <a:pt x="425100" y="279911"/>
                  <a:pt x="425062" y="276567"/>
                </a:cubicBezTo>
                <a:lnTo>
                  <a:pt x="425062" y="43014"/>
                </a:lnTo>
                <a:cubicBezTo>
                  <a:pt x="425119" y="35966"/>
                  <a:pt x="419452" y="30203"/>
                  <a:pt x="412403" y="30146"/>
                </a:cubicBezTo>
                <a:cubicBezTo>
                  <a:pt x="412184" y="30146"/>
                  <a:pt x="411956" y="30146"/>
                  <a:pt x="411727" y="30156"/>
                </a:cubicBezTo>
                <a:close/>
                <a:moveTo>
                  <a:pt x="103689" y="47301"/>
                </a:moveTo>
                <a:lnTo>
                  <a:pt x="103689" y="63684"/>
                </a:lnTo>
                <a:cubicBezTo>
                  <a:pt x="81676" y="68417"/>
                  <a:pt x="67675" y="90096"/>
                  <a:pt x="72408" y="112109"/>
                </a:cubicBezTo>
                <a:cubicBezTo>
                  <a:pt x="77142" y="134121"/>
                  <a:pt x="98821" y="148132"/>
                  <a:pt x="120834" y="143398"/>
                </a:cubicBezTo>
                <a:cubicBezTo>
                  <a:pt x="142846" y="138664"/>
                  <a:pt x="156848" y="116976"/>
                  <a:pt x="152114" y="94964"/>
                </a:cubicBezTo>
                <a:cubicBezTo>
                  <a:pt x="148742" y="79295"/>
                  <a:pt x="136502" y="67055"/>
                  <a:pt x="120834" y="63684"/>
                </a:cubicBezTo>
                <a:lnTo>
                  <a:pt x="120834" y="47301"/>
                </a:lnTo>
                <a:lnTo>
                  <a:pt x="304952" y="47301"/>
                </a:lnTo>
                <a:lnTo>
                  <a:pt x="304952" y="63684"/>
                </a:lnTo>
                <a:cubicBezTo>
                  <a:pt x="282997" y="68417"/>
                  <a:pt x="269033" y="90058"/>
                  <a:pt x="273767" y="112013"/>
                </a:cubicBezTo>
                <a:cubicBezTo>
                  <a:pt x="278501" y="133969"/>
                  <a:pt x="300142" y="147932"/>
                  <a:pt x="322097" y="143198"/>
                </a:cubicBezTo>
                <a:cubicBezTo>
                  <a:pt x="344052" y="138464"/>
                  <a:pt x="358016" y="116823"/>
                  <a:pt x="353282" y="94868"/>
                </a:cubicBezTo>
                <a:cubicBezTo>
                  <a:pt x="349919" y="79247"/>
                  <a:pt x="337718" y="67055"/>
                  <a:pt x="322097" y="63684"/>
                </a:cubicBezTo>
                <a:lnTo>
                  <a:pt x="322097" y="47301"/>
                </a:lnTo>
                <a:lnTo>
                  <a:pt x="407822" y="47301"/>
                </a:lnTo>
                <a:lnTo>
                  <a:pt x="407822" y="159886"/>
                </a:lnTo>
                <a:lnTo>
                  <a:pt x="17297" y="159886"/>
                </a:lnTo>
                <a:lnTo>
                  <a:pt x="17297" y="47301"/>
                </a:lnTo>
                <a:close/>
                <a:moveTo>
                  <a:pt x="112261" y="106927"/>
                </a:moveTo>
                <a:cubicBezTo>
                  <a:pt x="116995" y="106927"/>
                  <a:pt x="120834" y="103088"/>
                  <a:pt x="120834" y="98355"/>
                </a:cubicBezTo>
                <a:lnTo>
                  <a:pt x="120834" y="81591"/>
                </a:lnTo>
                <a:cubicBezTo>
                  <a:pt x="132930" y="86324"/>
                  <a:pt x="138903" y="99974"/>
                  <a:pt x="134169" y="112071"/>
                </a:cubicBezTo>
                <a:cubicBezTo>
                  <a:pt x="129435" y="124177"/>
                  <a:pt x="115785" y="130140"/>
                  <a:pt x="103689" y="125406"/>
                </a:cubicBezTo>
                <a:cubicBezTo>
                  <a:pt x="91592" y="120672"/>
                  <a:pt x="85620" y="107032"/>
                  <a:pt x="90354" y="94926"/>
                </a:cubicBezTo>
                <a:cubicBezTo>
                  <a:pt x="92744" y="88820"/>
                  <a:pt x="97573" y="83981"/>
                  <a:pt x="103689" y="81591"/>
                </a:cubicBezTo>
                <a:lnTo>
                  <a:pt x="103689" y="98355"/>
                </a:lnTo>
                <a:cubicBezTo>
                  <a:pt x="103689" y="103088"/>
                  <a:pt x="107527" y="106927"/>
                  <a:pt x="112261" y="106927"/>
                </a:cubicBezTo>
                <a:close/>
                <a:moveTo>
                  <a:pt x="313524" y="106927"/>
                </a:moveTo>
                <a:cubicBezTo>
                  <a:pt x="318239" y="106879"/>
                  <a:pt x="322049" y="103069"/>
                  <a:pt x="322097" y="98355"/>
                </a:cubicBezTo>
                <a:lnTo>
                  <a:pt x="322097" y="81591"/>
                </a:lnTo>
                <a:cubicBezTo>
                  <a:pt x="334251" y="86324"/>
                  <a:pt x="340270" y="100021"/>
                  <a:pt x="335537" y="112175"/>
                </a:cubicBezTo>
                <a:cubicBezTo>
                  <a:pt x="330803" y="124329"/>
                  <a:pt x="317106" y="130349"/>
                  <a:pt x="304952" y="125615"/>
                </a:cubicBezTo>
                <a:cubicBezTo>
                  <a:pt x="292798" y="120881"/>
                  <a:pt x="286778" y="107184"/>
                  <a:pt x="291512" y="95030"/>
                </a:cubicBezTo>
                <a:cubicBezTo>
                  <a:pt x="293912" y="88868"/>
                  <a:pt x="298789" y="83991"/>
                  <a:pt x="304952" y="81591"/>
                </a:cubicBezTo>
                <a:lnTo>
                  <a:pt x="304952" y="98355"/>
                </a:lnTo>
                <a:cubicBezTo>
                  <a:pt x="304952" y="103088"/>
                  <a:pt x="308790" y="106927"/>
                  <a:pt x="313524" y="106927"/>
                </a:cubicBezTo>
                <a:close/>
                <a:moveTo>
                  <a:pt x="17392" y="177031"/>
                </a:moveTo>
                <a:lnTo>
                  <a:pt x="407917" y="177031"/>
                </a:lnTo>
                <a:lnTo>
                  <a:pt x="407917" y="269519"/>
                </a:lnTo>
                <a:lnTo>
                  <a:pt x="311048" y="269519"/>
                </a:lnTo>
                <a:cubicBezTo>
                  <a:pt x="303942" y="269519"/>
                  <a:pt x="298189" y="275272"/>
                  <a:pt x="298189" y="282377"/>
                </a:cubicBezTo>
                <a:lnTo>
                  <a:pt x="298189" y="378580"/>
                </a:lnTo>
                <a:lnTo>
                  <a:pt x="17392" y="378580"/>
                </a:lnTo>
                <a:close/>
                <a:moveTo>
                  <a:pt x="315620" y="368388"/>
                </a:moveTo>
                <a:lnTo>
                  <a:pt x="315620" y="286664"/>
                </a:lnTo>
                <a:lnTo>
                  <a:pt x="395820" y="286664"/>
                </a:ln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2" name="Heart CVD Icon">
            <a:extLst>
              <a:ext uri="{FF2B5EF4-FFF2-40B4-BE49-F238E27FC236}">
                <a16:creationId xmlns:a16="http://schemas.microsoft.com/office/drawing/2014/main" id="{F86BDA87-EC6F-5D8C-11D4-AF410AE65190}"/>
              </a:ext>
            </a:extLst>
          </p:cNvPr>
          <p:cNvSpPr/>
          <p:nvPr/>
        </p:nvSpPr>
        <p:spPr>
          <a:xfrm>
            <a:off x="4470220" y="2359625"/>
            <a:ext cx="654170" cy="769446"/>
          </a:xfrm>
          <a:custGeom>
            <a:avLst/>
            <a:gdLst>
              <a:gd name="connsiteX0" fmla="*/ 85792 w 351099"/>
              <a:gd name="connsiteY0" fmla="*/ 31454 h 412969"/>
              <a:gd name="connsiteX1" fmla="*/ 89326 w 351099"/>
              <a:gd name="connsiteY1" fmla="*/ 18452 h 412969"/>
              <a:gd name="connsiteX2" fmla="*/ 89411 w 351099"/>
              <a:gd name="connsiteY2" fmla="*/ 18405 h 412969"/>
              <a:gd name="connsiteX3" fmla="*/ 102365 w 351099"/>
              <a:gd name="connsiteY3" fmla="*/ 22024 h 412969"/>
              <a:gd name="connsiteX4" fmla="*/ 125035 w 351099"/>
              <a:gd name="connsiteY4" fmla="*/ 61839 h 412969"/>
              <a:gd name="connsiteX5" fmla="*/ 155991 w 351099"/>
              <a:gd name="connsiteY5" fmla="*/ 72030 h 412969"/>
              <a:gd name="connsiteX6" fmla="*/ 165516 w 351099"/>
              <a:gd name="connsiteY6" fmla="*/ 52980 h 412969"/>
              <a:gd name="connsiteX7" fmla="*/ 152086 w 351099"/>
              <a:gd name="connsiteY7" fmla="*/ 12499 h 412969"/>
              <a:gd name="connsiteX8" fmla="*/ 158134 w 351099"/>
              <a:gd name="connsiteY8" fmla="*/ 450 h 412969"/>
              <a:gd name="connsiteX9" fmla="*/ 170183 w 351099"/>
              <a:gd name="connsiteY9" fmla="*/ 6498 h 412969"/>
              <a:gd name="connsiteX10" fmla="*/ 186090 w 351099"/>
              <a:gd name="connsiteY10" fmla="*/ 54123 h 412969"/>
              <a:gd name="connsiteX11" fmla="*/ 165707 w 351099"/>
              <a:gd name="connsiteY11" fmla="*/ 95557 h 412969"/>
              <a:gd name="connsiteX12" fmla="*/ 112081 w 351099"/>
              <a:gd name="connsiteY12" fmla="*/ 77936 h 412969"/>
              <a:gd name="connsiteX13" fmla="*/ 289341 w 351099"/>
              <a:gd name="connsiteY13" fmla="*/ 136896 h 412969"/>
              <a:gd name="connsiteX14" fmla="*/ 314487 w 351099"/>
              <a:gd name="connsiteY14" fmla="*/ 158232 h 412969"/>
              <a:gd name="connsiteX15" fmla="*/ 322202 w 351099"/>
              <a:gd name="connsiteY15" fmla="*/ 162232 h 412969"/>
              <a:gd name="connsiteX16" fmla="*/ 327727 w 351099"/>
              <a:gd name="connsiteY16" fmla="*/ 160518 h 412969"/>
              <a:gd name="connsiteX17" fmla="*/ 330061 w 351099"/>
              <a:gd name="connsiteY17" fmla="*/ 147249 h 412969"/>
              <a:gd name="connsiteX18" fmla="*/ 330013 w 351099"/>
              <a:gd name="connsiteY18" fmla="*/ 147183 h 412969"/>
              <a:gd name="connsiteX19" fmla="*/ 297628 w 351099"/>
              <a:gd name="connsiteY19" fmla="*/ 119846 h 412969"/>
              <a:gd name="connsiteX20" fmla="*/ 285398 w 351099"/>
              <a:gd name="connsiteY20" fmla="*/ 125485 h 412969"/>
              <a:gd name="connsiteX21" fmla="*/ 289341 w 351099"/>
              <a:gd name="connsiteY21" fmla="*/ 136896 h 412969"/>
              <a:gd name="connsiteX22" fmla="*/ 328013 w 351099"/>
              <a:gd name="connsiteY22" fmla="*/ 189664 h 412969"/>
              <a:gd name="connsiteX23" fmla="*/ 332013 w 351099"/>
              <a:gd name="connsiteY23" fmla="*/ 225288 h 412969"/>
              <a:gd name="connsiteX24" fmla="*/ 341538 w 351099"/>
              <a:gd name="connsiteY24" fmla="*/ 234813 h 412969"/>
              <a:gd name="connsiteX25" fmla="*/ 341538 w 351099"/>
              <a:gd name="connsiteY25" fmla="*/ 234813 h 412969"/>
              <a:gd name="connsiteX26" fmla="*/ 351063 w 351099"/>
              <a:gd name="connsiteY26" fmla="*/ 225288 h 412969"/>
              <a:gd name="connsiteX27" fmla="*/ 346586 w 351099"/>
              <a:gd name="connsiteY27" fmla="*/ 185378 h 412969"/>
              <a:gd name="connsiteX28" fmla="*/ 334871 w 351099"/>
              <a:gd name="connsiteY28" fmla="*/ 178044 h 412969"/>
              <a:gd name="connsiteX29" fmla="*/ 327536 w 351099"/>
              <a:gd name="connsiteY29" fmla="*/ 189760 h 412969"/>
              <a:gd name="connsiteX30" fmla="*/ 340300 w 351099"/>
              <a:gd name="connsiteY30" fmla="*/ 253767 h 412969"/>
              <a:gd name="connsiteX31" fmla="*/ 329641 w 351099"/>
              <a:gd name="connsiteY31" fmla="*/ 261997 h 412969"/>
              <a:gd name="connsiteX32" fmla="*/ 329632 w 351099"/>
              <a:gd name="connsiteY32" fmla="*/ 262054 h 412969"/>
              <a:gd name="connsiteX33" fmla="*/ 322869 w 351099"/>
              <a:gd name="connsiteY33" fmla="*/ 298535 h 412969"/>
              <a:gd name="connsiteX34" fmla="*/ 329889 w 351099"/>
              <a:gd name="connsiteY34" fmla="*/ 310032 h 412969"/>
              <a:gd name="connsiteX35" fmla="*/ 330013 w 351099"/>
              <a:gd name="connsiteY35" fmla="*/ 310060 h 412969"/>
              <a:gd name="connsiteX36" fmla="*/ 332204 w 351099"/>
              <a:gd name="connsiteY36" fmla="*/ 310060 h 412969"/>
              <a:gd name="connsiteX37" fmla="*/ 341729 w 351099"/>
              <a:gd name="connsiteY37" fmla="*/ 302726 h 412969"/>
              <a:gd name="connsiteX38" fmla="*/ 348777 w 351099"/>
              <a:gd name="connsiteY38" fmla="*/ 264626 h 412969"/>
              <a:gd name="connsiteX39" fmla="*/ 340738 w 351099"/>
              <a:gd name="connsiteY39" fmla="*/ 253825 h 412969"/>
              <a:gd name="connsiteX40" fmla="*/ 340300 w 351099"/>
              <a:gd name="connsiteY40" fmla="*/ 253767 h 412969"/>
              <a:gd name="connsiteX41" fmla="*/ 324488 w 351099"/>
              <a:gd name="connsiteY41" fmla="*/ 328348 h 412969"/>
              <a:gd name="connsiteX42" fmla="*/ 312677 w 351099"/>
              <a:gd name="connsiteY42" fmla="*/ 334730 h 412969"/>
              <a:gd name="connsiteX43" fmla="*/ 297152 w 351099"/>
              <a:gd name="connsiteY43" fmla="*/ 365591 h 412969"/>
              <a:gd name="connsiteX44" fmla="*/ 297152 w 351099"/>
              <a:gd name="connsiteY44" fmla="*/ 365591 h 412969"/>
              <a:gd name="connsiteX45" fmla="*/ 238763 w 351099"/>
              <a:gd name="connsiteY45" fmla="*/ 394166 h 412969"/>
              <a:gd name="connsiteX46" fmla="*/ 72933 w 351099"/>
              <a:gd name="connsiteY46" fmla="*/ 273008 h 412969"/>
              <a:gd name="connsiteX47" fmla="*/ 64456 w 351099"/>
              <a:gd name="connsiteY47" fmla="*/ 168233 h 412969"/>
              <a:gd name="connsiteX48" fmla="*/ 151991 w 351099"/>
              <a:gd name="connsiteY48" fmla="*/ 139658 h 412969"/>
              <a:gd name="connsiteX49" fmla="*/ 171041 w 351099"/>
              <a:gd name="connsiteY49" fmla="*/ 144992 h 412969"/>
              <a:gd name="connsiteX50" fmla="*/ 175422 w 351099"/>
              <a:gd name="connsiteY50" fmla="*/ 144992 h 412969"/>
              <a:gd name="connsiteX51" fmla="*/ 177994 w 351099"/>
              <a:gd name="connsiteY51" fmla="*/ 141563 h 412969"/>
              <a:gd name="connsiteX52" fmla="*/ 199901 w 351099"/>
              <a:gd name="connsiteY52" fmla="*/ 102129 h 412969"/>
              <a:gd name="connsiteX53" fmla="*/ 250860 w 351099"/>
              <a:gd name="connsiteY53" fmla="*/ 22977 h 412969"/>
              <a:gd name="connsiteX54" fmla="*/ 262671 w 351099"/>
              <a:gd name="connsiteY54" fmla="*/ 32502 h 412969"/>
              <a:gd name="connsiteX55" fmla="*/ 252384 w 351099"/>
              <a:gd name="connsiteY55" fmla="*/ 44313 h 412969"/>
              <a:gd name="connsiteX56" fmla="*/ 230953 w 351099"/>
              <a:gd name="connsiteY56" fmla="*/ 109178 h 412969"/>
              <a:gd name="connsiteX57" fmla="*/ 230953 w 351099"/>
              <a:gd name="connsiteY57" fmla="*/ 110702 h 412969"/>
              <a:gd name="connsiteX58" fmla="*/ 235239 w 351099"/>
              <a:gd name="connsiteY58" fmla="*/ 158327 h 412969"/>
              <a:gd name="connsiteX59" fmla="*/ 235239 w 351099"/>
              <a:gd name="connsiteY59" fmla="*/ 158327 h 412969"/>
              <a:gd name="connsiteX60" fmla="*/ 230762 w 351099"/>
              <a:gd name="connsiteY60" fmla="*/ 188236 h 412969"/>
              <a:gd name="connsiteX61" fmla="*/ 237620 w 351099"/>
              <a:gd name="connsiteY61" fmla="*/ 199827 h 412969"/>
              <a:gd name="connsiteX62" fmla="*/ 237716 w 351099"/>
              <a:gd name="connsiteY62" fmla="*/ 199856 h 412969"/>
              <a:gd name="connsiteX63" fmla="*/ 240002 w 351099"/>
              <a:gd name="connsiteY63" fmla="*/ 199856 h 412969"/>
              <a:gd name="connsiteX64" fmla="*/ 249527 w 351099"/>
              <a:gd name="connsiteY64" fmla="*/ 192617 h 412969"/>
              <a:gd name="connsiteX65" fmla="*/ 254575 w 351099"/>
              <a:gd name="connsiteY65" fmla="*/ 158994 h 412969"/>
              <a:gd name="connsiteX66" fmla="*/ 254575 w 351099"/>
              <a:gd name="connsiteY66" fmla="*/ 158994 h 412969"/>
              <a:gd name="connsiteX67" fmla="*/ 253908 w 351099"/>
              <a:gd name="connsiteY67" fmla="*/ 130419 h 412969"/>
              <a:gd name="connsiteX68" fmla="*/ 256861 w 351099"/>
              <a:gd name="connsiteY68" fmla="*/ 130419 h 412969"/>
              <a:gd name="connsiteX69" fmla="*/ 265814 w 351099"/>
              <a:gd name="connsiteY69" fmla="*/ 120322 h 412969"/>
              <a:gd name="connsiteX70" fmla="*/ 255718 w 351099"/>
              <a:gd name="connsiteY70" fmla="*/ 111369 h 412969"/>
              <a:gd name="connsiteX71" fmla="*/ 251146 w 351099"/>
              <a:gd name="connsiteY71" fmla="*/ 111369 h 412969"/>
              <a:gd name="connsiteX72" fmla="*/ 250003 w 351099"/>
              <a:gd name="connsiteY72" fmla="*/ 105844 h 412969"/>
              <a:gd name="connsiteX73" fmla="*/ 266862 w 351099"/>
              <a:gd name="connsiteY73" fmla="*/ 55552 h 412969"/>
              <a:gd name="connsiteX74" fmla="*/ 280292 w 351099"/>
              <a:gd name="connsiteY74" fmla="*/ 40027 h 412969"/>
              <a:gd name="connsiteX75" fmla="*/ 278854 w 351099"/>
              <a:gd name="connsiteY75" fmla="*/ 19871 h 412969"/>
              <a:gd name="connsiteX76" fmla="*/ 278578 w 351099"/>
              <a:gd name="connsiteY76" fmla="*/ 19643 h 412969"/>
              <a:gd name="connsiteX77" fmla="*/ 259528 w 351099"/>
              <a:gd name="connsiteY77" fmla="*/ 3831 h 412969"/>
              <a:gd name="connsiteX78" fmla="*/ 239525 w 351099"/>
              <a:gd name="connsiteY78" fmla="*/ 5451 h 412969"/>
              <a:gd name="connsiteX79" fmla="*/ 182375 w 351099"/>
              <a:gd name="connsiteY79" fmla="*/ 94128 h 412969"/>
              <a:gd name="connsiteX80" fmla="*/ 166564 w 351099"/>
              <a:gd name="connsiteY80" fmla="*/ 123846 h 412969"/>
              <a:gd name="connsiteX81" fmla="*/ 159325 w 351099"/>
              <a:gd name="connsiteY81" fmla="*/ 120989 h 412969"/>
              <a:gd name="connsiteX82" fmla="*/ 47311 w 351099"/>
              <a:gd name="connsiteY82" fmla="*/ 159089 h 412969"/>
              <a:gd name="connsiteX83" fmla="*/ 56360 w 351099"/>
              <a:gd name="connsiteY83" fmla="*/ 282342 h 412969"/>
              <a:gd name="connsiteX84" fmla="*/ 237335 w 351099"/>
              <a:gd name="connsiteY84" fmla="*/ 412930 h 412969"/>
              <a:gd name="connsiteX85" fmla="*/ 241907 w 351099"/>
              <a:gd name="connsiteY85" fmla="*/ 412930 h 412969"/>
              <a:gd name="connsiteX86" fmla="*/ 311915 w 351099"/>
              <a:gd name="connsiteY86" fmla="*/ 376830 h 412969"/>
              <a:gd name="connsiteX87" fmla="*/ 311915 w 351099"/>
              <a:gd name="connsiteY87" fmla="*/ 376830 h 412969"/>
              <a:gd name="connsiteX88" fmla="*/ 330489 w 351099"/>
              <a:gd name="connsiteY88" fmla="*/ 339969 h 412969"/>
              <a:gd name="connsiteX89" fmla="*/ 324488 w 351099"/>
              <a:gd name="connsiteY89" fmla="*/ 328348 h 412969"/>
              <a:gd name="connsiteX90" fmla="*/ 231239 w 351099"/>
              <a:gd name="connsiteY90" fmla="*/ 217191 h 412969"/>
              <a:gd name="connsiteX91" fmla="*/ 218285 w 351099"/>
              <a:gd name="connsiteY91" fmla="*/ 220897 h 412969"/>
              <a:gd name="connsiteX92" fmla="*/ 218285 w 351099"/>
              <a:gd name="connsiteY92" fmla="*/ 220906 h 412969"/>
              <a:gd name="connsiteX93" fmla="*/ 197330 w 351099"/>
              <a:gd name="connsiteY93" fmla="*/ 249481 h 412969"/>
              <a:gd name="connsiteX94" fmla="*/ 197758 w 351099"/>
              <a:gd name="connsiteY94" fmla="*/ 262959 h 412969"/>
              <a:gd name="connsiteX95" fmla="*/ 211236 w 351099"/>
              <a:gd name="connsiteY95" fmla="*/ 262530 h 412969"/>
              <a:gd name="connsiteX96" fmla="*/ 234953 w 351099"/>
              <a:gd name="connsiteY96" fmla="*/ 229860 h 412969"/>
              <a:gd name="connsiteX97" fmla="*/ 231239 w 351099"/>
              <a:gd name="connsiteY97" fmla="*/ 217191 h 412969"/>
              <a:gd name="connsiteX98" fmla="*/ 89411 w 351099"/>
              <a:gd name="connsiteY98" fmla="*/ 101748 h 412969"/>
              <a:gd name="connsiteX99" fmla="*/ 97317 w 351099"/>
              <a:gd name="connsiteY99" fmla="*/ 105939 h 412969"/>
              <a:gd name="connsiteX100" fmla="*/ 102651 w 351099"/>
              <a:gd name="connsiteY100" fmla="*/ 104320 h 412969"/>
              <a:gd name="connsiteX101" fmla="*/ 105128 w 351099"/>
              <a:gd name="connsiteY101" fmla="*/ 91080 h 412969"/>
              <a:gd name="connsiteX102" fmla="*/ 76553 w 351099"/>
              <a:gd name="connsiteY102" fmla="*/ 48408 h 412969"/>
              <a:gd name="connsiteX103" fmla="*/ 8163 w 351099"/>
              <a:gd name="connsiteY103" fmla="*/ 62791 h 412969"/>
              <a:gd name="connsiteX104" fmla="*/ 57 w 351099"/>
              <a:gd name="connsiteY104" fmla="*/ 73545 h 412969"/>
              <a:gd name="connsiteX105" fmla="*/ 10811 w 351099"/>
              <a:gd name="connsiteY105" fmla="*/ 81660 h 412969"/>
              <a:gd name="connsiteX106" fmla="*/ 12164 w 351099"/>
              <a:gd name="connsiteY106" fmla="*/ 81365 h 412969"/>
              <a:gd name="connsiteX107" fmla="*/ 67980 w 351099"/>
              <a:gd name="connsiteY107" fmla="*/ 69649 h 41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51099" h="412969">
                <a:moveTo>
                  <a:pt x="85792" y="31454"/>
                </a:moveTo>
                <a:cubicBezTo>
                  <a:pt x="83182" y="26891"/>
                  <a:pt x="84754" y="21072"/>
                  <a:pt x="89326" y="18452"/>
                </a:cubicBezTo>
                <a:cubicBezTo>
                  <a:pt x="89354" y="18433"/>
                  <a:pt x="89383" y="18424"/>
                  <a:pt x="89411" y="18405"/>
                </a:cubicBezTo>
                <a:cubicBezTo>
                  <a:pt x="93993" y="15833"/>
                  <a:pt x="99784" y="17452"/>
                  <a:pt x="102365" y="22024"/>
                </a:cubicBezTo>
                <a:lnTo>
                  <a:pt x="125035" y="61839"/>
                </a:lnTo>
                <a:lnTo>
                  <a:pt x="155991" y="72030"/>
                </a:lnTo>
                <a:lnTo>
                  <a:pt x="165516" y="52980"/>
                </a:lnTo>
                <a:lnTo>
                  <a:pt x="152086" y="12499"/>
                </a:lnTo>
                <a:cubicBezTo>
                  <a:pt x="150429" y="7499"/>
                  <a:pt x="153134" y="2107"/>
                  <a:pt x="158134" y="450"/>
                </a:cubicBezTo>
                <a:cubicBezTo>
                  <a:pt x="163135" y="-1207"/>
                  <a:pt x="168526" y="1498"/>
                  <a:pt x="170183" y="6498"/>
                </a:cubicBezTo>
                <a:lnTo>
                  <a:pt x="186090" y="54123"/>
                </a:lnTo>
                <a:lnTo>
                  <a:pt x="165707" y="95557"/>
                </a:lnTo>
                <a:lnTo>
                  <a:pt x="112081" y="77936"/>
                </a:lnTo>
                <a:close/>
                <a:moveTo>
                  <a:pt x="289341" y="136896"/>
                </a:moveTo>
                <a:cubicBezTo>
                  <a:pt x="299380" y="141792"/>
                  <a:pt x="308020" y="149126"/>
                  <a:pt x="314487" y="158232"/>
                </a:cubicBezTo>
                <a:cubicBezTo>
                  <a:pt x="316268" y="160727"/>
                  <a:pt x="319135" y="162223"/>
                  <a:pt x="322202" y="162232"/>
                </a:cubicBezTo>
                <a:cubicBezTo>
                  <a:pt x="324174" y="162251"/>
                  <a:pt x="326108" y="161651"/>
                  <a:pt x="327727" y="160518"/>
                </a:cubicBezTo>
                <a:cubicBezTo>
                  <a:pt x="332032" y="157498"/>
                  <a:pt x="333080" y="151555"/>
                  <a:pt x="330061" y="147249"/>
                </a:cubicBezTo>
                <a:cubicBezTo>
                  <a:pt x="330042" y="147230"/>
                  <a:pt x="330032" y="147202"/>
                  <a:pt x="330013" y="147183"/>
                </a:cubicBezTo>
                <a:cubicBezTo>
                  <a:pt x="321726" y="135457"/>
                  <a:pt x="310572" y="126056"/>
                  <a:pt x="297628" y="119846"/>
                </a:cubicBezTo>
                <a:cubicBezTo>
                  <a:pt x="292694" y="118027"/>
                  <a:pt x="287217" y="120551"/>
                  <a:pt x="285398" y="125485"/>
                </a:cubicBezTo>
                <a:cubicBezTo>
                  <a:pt x="283826" y="129742"/>
                  <a:pt x="285474" y="134514"/>
                  <a:pt x="289341" y="136896"/>
                </a:cubicBezTo>
                <a:close/>
                <a:moveTo>
                  <a:pt x="328013" y="189664"/>
                </a:moveTo>
                <a:cubicBezTo>
                  <a:pt x="330661" y="201351"/>
                  <a:pt x="332004" y="213305"/>
                  <a:pt x="332013" y="225288"/>
                </a:cubicBezTo>
                <a:cubicBezTo>
                  <a:pt x="332013" y="230545"/>
                  <a:pt x="336280" y="234813"/>
                  <a:pt x="341538" y="234813"/>
                </a:cubicBezTo>
                <a:lnTo>
                  <a:pt x="341538" y="234813"/>
                </a:lnTo>
                <a:cubicBezTo>
                  <a:pt x="346796" y="234813"/>
                  <a:pt x="351063" y="230545"/>
                  <a:pt x="351063" y="225288"/>
                </a:cubicBezTo>
                <a:cubicBezTo>
                  <a:pt x="351044" y="211857"/>
                  <a:pt x="349539" y="198475"/>
                  <a:pt x="346586" y="185378"/>
                </a:cubicBezTo>
                <a:cubicBezTo>
                  <a:pt x="345377" y="180120"/>
                  <a:pt x="340128" y="176834"/>
                  <a:pt x="334871" y="178044"/>
                </a:cubicBezTo>
                <a:cubicBezTo>
                  <a:pt x="329613" y="179253"/>
                  <a:pt x="326327" y="184502"/>
                  <a:pt x="327536" y="189760"/>
                </a:cubicBezTo>
                <a:close/>
                <a:moveTo>
                  <a:pt x="340300" y="253767"/>
                </a:moveTo>
                <a:cubicBezTo>
                  <a:pt x="335080" y="253101"/>
                  <a:pt x="330308" y="256787"/>
                  <a:pt x="329641" y="261997"/>
                </a:cubicBezTo>
                <a:cubicBezTo>
                  <a:pt x="329632" y="262016"/>
                  <a:pt x="329632" y="262035"/>
                  <a:pt x="329632" y="262054"/>
                </a:cubicBezTo>
                <a:cubicBezTo>
                  <a:pt x="328013" y="274322"/>
                  <a:pt x="325755" y="286495"/>
                  <a:pt x="322869" y="298535"/>
                </a:cubicBezTo>
                <a:cubicBezTo>
                  <a:pt x="321631" y="303650"/>
                  <a:pt x="324774" y="308793"/>
                  <a:pt x="329889" y="310032"/>
                </a:cubicBezTo>
                <a:cubicBezTo>
                  <a:pt x="329927" y="310041"/>
                  <a:pt x="329975" y="310051"/>
                  <a:pt x="330013" y="310060"/>
                </a:cubicBezTo>
                <a:lnTo>
                  <a:pt x="332204" y="310060"/>
                </a:lnTo>
                <a:cubicBezTo>
                  <a:pt x="336718" y="310184"/>
                  <a:pt x="340690" y="307117"/>
                  <a:pt x="341729" y="302726"/>
                </a:cubicBezTo>
                <a:cubicBezTo>
                  <a:pt x="344777" y="289677"/>
                  <a:pt x="347158" y="276723"/>
                  <a:pt x="348777" y="264626"/>
                </a:cubicBezTo>
                <a:cubicBezTo>
                  <a:pt x="349539" y="259425"/>
                  <a:pt x="345939" y="254587"/>
                  <a:pt x="340738" y="253825"/>
                </a:cubicBezTo>
                <a:cubicBezTo>
                  <a:pt x="340586" y="253796"/>
                  <a:pt x="340443" y="253786"/>
                  <a:pt x="340300" y="253767"/>
                </a:cubicBezTo>
                <a:close/>
                <a:moveTo>
                  <a:pt x="324488" y="328348"/>
                </a:moveTo>
                <a:cubicBezTo>
                  <a:pt x="319469" y="326872"/>
                  <a:pt x="314192" y="329720"/>
                  <a:pt x="312677" y="334730"/>
                </a:cubicBezTo>
                <a:cubicBezTo>
                  <a:pt x="309287" y="345817"/>
                  <a:pt x="304038" y="356256"/>
                  <a:pt x="297152" y="365591"/>
                </a:cubicBezTo>
                <a:lnTo>
                  <a:pt x="297152" y="365591"/>
                </a:lnTo>
                <a:cubicBezTo>
                  <a:pt x="284122" y="384774"/>
                  <a:pt x="261909" y="395642"/>
                  <a:pt x="238763" y="394166"/>
                </a:cubicBezTo>
                <a:cubicBezTo>
                  <a:pt x="199330" y="392356"/>
                  <a:pt x="112271" y="340636"/>
                  <a:pt x="72933" y="273008"/>
                </a:cubicBezTo>
                <a:cubicBezTo>
                  <a:pt x="51026" y="234908"/>
                  <a:pt x="48168" y="199951"/>
                  <a:pt x="64456" y="168233"/>
                </a:cubicBezTo>
                <a:cubicBezTo>
                  <a:pt x="87792" y="122322"/>
                  <a:pt x="129702" y="130609"/>
                  <a:pt x="151991" y="139658"/>
                </a:cubicBezTo>
                <a:cubicBezTo>
                  <a:pt x="157858" y="142858"/>
                  <a:pt x="164364" y="144687"/>
                  <a:pt x="171041" y="144992"/>
                </a:cubicBezTo>
                <a:lnTo>
                  <a:pt x="175422" y="144992"/>
                </a:lnTo>
                <a:lnTo>
                  <a:pt x="177994" y="141563"/>
                </a:lnTo>
                <a:cubicBezTo>
                  <a:pt x="187214" y="129580"/>
                  <a:pt x="194596" y="116284"/>
                  <a:pt x="199901" y="102129"/>
                </a:cubicBezTo>
                <a:cubicBezTo>
                  <a:pt x="213313" y="73602"/>
                  <a:pt x="230448" y="46989"/>
                  <a:pt x="250860" y="22977"/>
                </a:cubicBezTo>
                <a:lnTo>
                  <a:pt x="262671" y="32502"/>
                </a:lnTo>
                <a:lnTo>
                  <a:pt x="252384" y="44313"/>
                </a:lnTo>
                <a:cubicBezTo>
                  <a:pt x="236954" y="62258"/>
                  <a:pt x="229257" y="85575"/>
                  <a:pt x="230953" y="109178"/>
                </a:cubicBezTo>
                <a:lnTo>
                  <a:pt x="230953" y="110702"/>
                </a:lnTo>
                <a:cubicBezTo>
                  <a:pt x="234601" y="126294"/>
                  <a:pt x="236039" y="142325"/>
                  <a:pt x="235239" y="158327"/>
                </a:cubicBezTo>
                <a:lnTo>
                  <a:pt x="235239" y="158327"/>
                </a:lnTo>
                <a:cubicBezTo>
                  <a:pt x="234782" y="168423"/>
                  <a:pt x="233277" y="178444"/>
                  <a:pt x="230762" y="188236"/>
                </a:cubicBezTo>
                <a:cubicBezTo>
                  <a:pt x="229458" y="193331"/>
                  <a:pt x="232525" y="198522"/>
                  <a:pt x="237620" y="199827"/>
                </a:cubicBezTo>
                <a:cubicBezTo>
                  <a:pt x="237649" y="199837"/>
                  <a:pt x="237687" y="199846"/>
                  <a:pt x="237716" y="199856"/>
                </a:cubicBezTo>
                <a:lnTo>
                  <a:pt x="240002" y="199856"/>
                </a:lnTo>
                <a:cubicBezTo>
                  <a:pt x="244488" y="199989"/>
                  <a:pt x="248450" y="196970"/>
                  <a:pt x="249527" y="192617"/>
                </a:cubicBezTo>
                <a:cubicBezTo>
                  <a:pt x="252337" y="181606"/>
                  <a:pt x="254022" y="170338"/>
                  <a:pt x="254575" y="158994"/>
                </a:cubicBezTo>
                <a:lnTo>
                  <a:pt x="254575" y="158994"/>
                </a:lnTo>
                <a:cubicBezTo>
                  <a:pt x="255108" y="149469"/>
                  <a:pt x="254889" y="139915"/>
                  <a:pt x="253908" y="130419"/>
                </a:cubicBezTo>
                <a:lnTo>
                  <a:pt x="256861" y="130419"/>
                </a:lnTo>
                <a:cubicBezTo>
                  <a:pt x="262119" y="130104"/>
                  <a:pt x="266129" y="125580"/>
                  <a:pt x="265814" y="120322"/>
                </a:cubicBezTo>
                <a:cubicBezTo>
                  <a:pt x="265500" y="115064"/>
                  <a:pt x="260976" y="111054"/>
                  <a:pt x="255718" y="111369"/>
                </a:cubicBezTo>
                <a:lnTo>
                  <a:pt x="251146" y="111369"/>
                </a:lnTo>
                <a:cubicBezTo>
                  <a:pt x="251146" y="109369"/>
                  <a:pt x="250384" y="107559"/>
                  <a:pt x="250003" y="105844"/>
                </a:cubicBezTo>
                <a:cubicBezTo>
                  <a:pt x="248841" y="87518"/>
                  <a:pt x="254889" y="69468"/>
                  <a:pt x="266862" y="55552"/>
                </a:cubicBezTo>
                <a:lnTo>
                  <a:pt x="280292" y="40027"/>
                </a:lnTo>
                <a:cubicBezTo>
                  <a:pt x="285455" y="34064"/>
                  <a:pt x="284817" y="25043"/>
                  <a:pt x="278854" y="19871"/>
                </a:cubicBezTo>
                <a:cubicBezTo>
                  <a:pt x="278759" y="19795"/>
                  <a:pt x="278673" y="19719"/>
                  <a:pt x="278578" y="19643"/>
                </a:cubicBezTo>
                <a:lnTo>
                  <a:pt x="259528" y="3831"/>
                </a:lnTo>
                <a:cubicBezTo>
                  <a:pt x="253508" y="-1083"/>
                  <a:pt x="244678" y="-369"/>
                  <a:pt x="239525" y="5451"/>
                </a:cubicBezTo>
                <a:cubicBezTo>
                  <a:pt x="216370" y="32149"/>
                  <a:pt x="197130" y="62010"/>
                  <a:pt x="182375" y="94128"/>
                </a:cubicBezTo>
                <a:cubicBezTo>
                  <a:pt x="178413" y="104673"/>
                  <a:pt x="173098" y="114664"/>
                  <a:pt x="166564" y="123846"/>
                </a:cubicBezTo>
                <a:cubicBezTo>
                  <a:pt x="164087" y="123056"/>
                  <a:pt x="161668" y="122103"/>
                  <a:pt x="159325" y="120989"/>
                </a:cubicBezTo>
                <a:cubicBezTo>
                  <a:pt x="110938" y="101939"/>
                  <a:pt x="69028" y="116036"/>
                  <a:pt x="47311" y="159089"/>
                </a:cubicBezTo>
                <a:cubicBezTo>
                  <a:pt x="28261" y="196617"/>
                  <a:pt x="31309" y="239194"/>
                  <a:pt x="56360" y="282342"/>
                </a:cubicBezTo>
                <a:cubicBezTo>
                  <a:pt x="96746" y="351875"/>
                  <a:pt x="188567" y="410644"/>
                  <a:pt x="237335" y="412930"/>
                </a:cubicBezTo>
                <a:lnTo>
                  <a:pt x="241907" y="412930"/>
                </a:lnTo>
                <a:cubicBezTo>
                  <a:pt x="269758" y="413130"/>
                  <a:pt x="295923" y="399633"/>
                  <a:pt x="311915" y="376830"/>
                </a:cubicBezTo>
                <a:lnTo>
                  <a:pt x="311915" y="376830"/>
                </a:lnTo>
                <a:cubicBezTo>
                  <a:pt x="320088" y="365648"/>
                  <a:pt x="326365" y="353189"/>
                  <a:pt x="330489" y="339969"/>
                </a:cubicBezTo>
                <a:cubicBezTo>
                  <a:pt x="331880" y="335120"/>
                  <a:pt x="329251" y="330015"/>
                  <a:pt x="324488" y="328348"/>
                </a:cubicBezTo>
                <a:close/>
                <a:moveTo>
                  <a:pt x="231239" y="217191"/>
                </a:moveTo>
                <a:cubicBezTo>
                  <a:pt x="226638" y="214639"/>
                  <a:pt x="220837" y="216296"/>
                  <a:pt x="218285" y="220897"/>
                </a:cubicBezTo>
                <a:cubicBezTo>
                  <a:pt x="218285" y="220897"/>
                  <a:pt x="218285" y="220906"/>
                  <a:pt x="218285" y="220906"/>
                </a:cubicBezTo>
                <a:cubicBezTo>
                  <a:pt x="212522" y="231269"/>
                  <a:pt x="205483" y="240871"/>
                  <a:pt x="197330" y="249481"/>
                </a:cubicBezTo>
                <a:cubicBezTo>
                  <a:pt x="193729" y="253320"/>
                  <a:pt x="193920" y="259359"/>
                  <a:pt x="197758" y="262959"/>
                </a:cubicBezTo>
                <a:cubicBezTo>
                  <a:pt x="201597" y="266560"/>
                  <a:pt x="207636" y="266369"/>
                  <a:pt x="211236" y="262530"/>
                </a:cubicBezTo>
                <a:cubicBezTo>
                  <a:pt x="220437" y="252644"/>
                  <a:pt x="228410" y="241671"/>
                  <a:pt x="234953" y="229860"/>
                </a:cubicBezTo>
                <a:cubicBezTo>
                  <a:pt x="237316" y="225326"/>
                  <a:pt x="235677" y="219734"/>
                  <a:pt x="231239" y="217191"/>
                </a:cubicBezTo>
                <a:close/>
                <a:moveTo>
                  <a:pt x="89411" y="101748"/>
                </a:moveTo>
                <a:cubicBezTo>
                  <a:pt x="91183" y="104377"/>
                  <a:pt x="94145" y="105939"/>
                  <a:pt x="97317" y="105939"/>
                </a:cubicBezTo>
                <a:cubicBezTo>
                  <a:pt x="99213" y="105939"/>
                  <a:pt x="101070" y="105378"/>
                  <a:pt x="102651" y="104320"/>
                </a:cubicBezTo>
                <a:cubicBezTo>
                  <a:pt x="106995" y="101348"/>
                  <a:pt x="108099" y="95424"/>
                  <a:pt x="105128" y="91080"/>
                </a:cubicBezTo>
                <a:lnTo>
                  <a:pt x="76553" y="48408"/>
                </a:lnTo>
                <a:lnTo>
                  <a:pt x="8163" y="62791"/>
                </a:lnTo>
                <a:cubicBezTo>
                  <a:pt x="2953" y="63525"/>
                  <a:pt x="-676" y="68335"/>
                  <a:pt x="57" y="73545"/>
                </a:cubicBezTo>
                <a:cubicBezTo>
                  <a:pt x="781" y="78755"/>
                  <a:pt x="5601" y="82384"/>
                  <a:pt x="10811" y="81660"/>
                </a:cubicBezTo>
                <a:cubicBezTo>
                  <a:pt x="11268" y="81593"/>
                  <a:pt x="11716" y="81498"/>
                  <a:pt x="12164" y="81365"/>
                </a:cubicBezTo>
                <a:lnTo>
                  <a:pt x="67980" y="69649"/>
                </a:ln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3" name="Title 13">
            <a:extLst>
              <a:ext uri="{FF2B5EF4-FFF2-40B4-BE49-F238E27FC236}">
                <a16:creationId xmlns:a16="http://schemas.microsoft.com/office/drawing/2014/main" id="{965D2AE0-D955-9DDD-502C-18614A2C4C71}"/>
              </a:ext>
            </a:extLst>
          </p:cNvPr>
          <p:cNvSpPr txBox="1">
            <a:spLocks/>
          </p:cNvSpPr>
          <p:nvPr/>
        </p:nvSpPr>
        <p:spPr>
          <a:xfrm>
            <a:off x="536225" y="395010"/>
            <a:ext cx="11506858" cy="804213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7619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b="1" i="0" kern="1200" baseline="0" dirty="0">
                <a:solidFill>
                  <a:schemeClr val="accent1"/>
                </a:solidFill>
                <a:latin typeface="+mj-lt"/>
                <a:ea typeface="Apis For Office" panose="020B0504010101010104" pitchFamily="34" charset="0"/>
                <a:cs typeface="Apis For Office" panose="020B0504010101010104" pitchFamily="34" charset="0"/>
              </a:defRPr>
            </a:lvl1pPr>
          </a:lstStyle>
          <a:p>
            <a:pPr marL="0" marR="0" lvl="0" indent="0" algn="l" defTabSz="7619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>
                <a:ln>
                  <a:noFill/>
                </a:ln>
                <a:solidFill>
                  <a:srgbClr val="0091BC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SELECT: Pierwsze zakończone sukcesem badanie CVOT u pacjentów z otyłością bez T2D</a:t>
            </a:r>
            <a:b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91BC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</a:b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rgbClr val="0091BC"/>
              </a:solidFill>
              <a:effectLst/>
              <a:uLnTx/>
              <a:uFillTx/>
              <a:latin typeface="Apis For Office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1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63261F6-CCDF-B58A-6C78-4E40D12093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52299" y="2819697"/>
            <a:ext cx="407249" cy="260148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AB43786B-BF1C-B673-B204-4A1C5B01D97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52310" y="2062150"/>
            <a:ext cx="407246" cy="26016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893761-7FFC-95F2-D90E-B4E15ACDA310}"/>
              </a:ext>
            </a:extLst>
          </p:cNvPr>
          <p:cNvCxnSpPr>
            <a:cxnSpLocks/>
          </p:cNvCxnSpPr>
          <p:nvPr/>
        </p:nvCxnSpPr>
        <p:spPr>
          <a:xfrm>
            <a:off x="5432362" y="2571001"/>
            <a:ext cx="218086" cy="0"/>
          </a:xfrm>
          <a:prstGeom prst="line">
            <a:avLst/>
          </a:prstGeom>
          <a:ln w="19050" cap="sq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DC9C5AE-56AD-30FE-4774-FA30A95C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496" y="733647"/>
            <a:ext cx="5218788" cy="831322"/>
          </a:xfrm>
        </p:spPr>
        <p:txBody>
          <a:bodyPr/>
          <a:lstStyle/>
          <a:p>
            <a:r>
              <a:rPr lang="en-GB" sz="3199" err="1">
                <a:cs typeface="Arial" panose="020B0604020202020204" pitchFamily="34" charset="0"/>
              </a:rPr>
              <a:t>Projekt</a:t>
            </a:r>
            <a:r>
              <a:rPr lang="en-GB" sz="3199">
                <a:cs typeface="Arial" panose="020B0604020202020204" pitchFamily="34" charset="0"/>
              </a:rPr>
              <a:t> </a:t>
            </a:r>
            <a:r>
              <a:rPr lang="en-GB" sz="3199" err="1">
                <a:cs typeface="Arial" panose="020B0604020202020204" pitchFamily="34" charset="0"/>
              </a:rPr>
              <a:t>badania</a:t>
            </a:r>
            <a:r>
              <a:rPr lang="en-GB" sz="3199">
                <a:cs typeface="Arial" panose="020B0604020202020204" pitchFamily="34" charset="0"/>
              </a:rPr>
              <a:t> SELECT</a:t>
            </a:r>
            <a:r>
              <a:rPr lang="en-GB" sz="3199" baseline="300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F5F948-37F8-69A6-DB21-323D353B8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230" y="6210001"/>
            <a:ext cx="10510771" cy="3240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*Zdefiniowane jako chromanie przestankowe ze wskaźnikiem kostka-ramię &lt;0,85 (w spoczynku) LUB zabieg rewaskularyzacji tętnic obwodowych LUB amputacja z powodu choroby miażdżycowej.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CV,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układ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sercowo-naczyniowy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; GLP-1RA,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agonista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receptora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glukagonopodobnego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 peptydu-1; HbA</a:t>
            </a:r>
            <a:r>
              <a:rPr lang="en-GB" baseline="-25000">
                <a:solidFill>
                  <a:srgbClr val="939AA7"/>
                </a:solidFill>
                <a:cs typeface="Arial" panose="020B0604020202020204" pitchFamily="34" charset="0"/>
              </a:rPr>
              <a:t>1c, 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 ,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hemoglobina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glikowana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; HF,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niewydolność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serca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; HR,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współczynnik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ryzyka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; MACE,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poważne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niepożądane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zdarzenia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sercowo-naczyniowe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; NYHA, New York Heart Association;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s.c.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,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podskórnie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; SoC, standard </a:t>
            </a:r>
            <a:r>
              <a:rPr lang="en-GB" err="1">
                <a:solidFill>
                  <a:srgbClr val="939AA7"/>
                </a:solidFill>
                <a:cs typeface="Arial" panose="020B0604020202020204" pitchFamily="34" charset="0"/>
              </a:rPr>
              <a:t>opieki</a:t>
            </a:r>
            <a:r>
              <a:rPr lang="en-GB">
                <a:solidFill>
                  <a:srgbClr val="939AA7"/>
                </a:solidFill>
                <a:cs typeface="Arial" panose="020B0604020202020204" pitchFamily="34" charset="0"/>
              </a:rPr>
              <a:t>.</a:t>
            </a:r>
            <a:endParaRPr lang="en-GB" baseline="-2500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cs typeface="Arial" panose="020B0604020202020204" pitchFamily="34" charset="0"/>
              </a:rPr>
              <a:t>1. Ryan DH, et al. Am Heart J 2020;229:61-9.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4D3C3-A9D0-ED8F-832D-5BBFA28237AE}"/>
              </a:ext>
            </a:extLst>
          </p:cNvPr>
          <p:cNvSpPr>
            <a:spLocks noGrp="1"/>
          </p:cNvSpPr>
          <p:nvPr/>
        </p:nvSpPr>
        <p:spPr bwMode="auto">
          <a:xfrm>
            <a:off x="459719" y="4956633"/>
            <a:ext cx="10871205" cy="927591"/>
          </a:xfrm>
          <a:prstGeom prst="roundRect">
            <a:avLst>
              <a:gd name="adj" fmla="val 7404"/>
            </a:avLst>
          </a:prstGeom>
          <a:solidFill>
            <a:srgbClr val="FFFFFF"/>
          </a:solidFill>
          <a:ln w="1905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107123" tIns="47605" rIns="107123" bIns="47605" anchor="ctr" anchorCtr="0">
            <a:noAutofit/>
          </a:bodyPr>
          <a:lstStyle/>
          <a:p>
            <a:pPr defTabSz="1297228" eaLnBrk="0" hangingPunct="0">
              <a:spcAft>
                <a:spcPts val="267"/>
              </a:spcAft>
              <a:buClr>
                <a:srgbClr val="00B7FF"/>
              </a:buClr>
              <a:buSzPct val="120000"/>
              <a:defRPr/>
            </a:pPr>
            <a:r>
              <a:rPr lang="en-US" sz="1200" b="1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Informacje</a:t>
            </a:r>
            <a:r>
              <a:rPr lang="pl-PL" sz="1200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dodatkowe</a:t>
            </a:r>
            <a:endParaRPr lang="en-US" sz="1200" b="1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Wieloośrodkowe, randomizowane, podwójnie zaślepione, kontrolowane placebo badanie przeprowadzone w 804 ośrodkach w 41 krajach w Afryce, Azji, Oceanii, Europie,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oraz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Ameryce Północnej i Południowej</a:t>
            </a: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Podawanie semaglutydu raz w tygodniu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s.c.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rozpoczęto od dawki 0,24 mg i zwiększono do 2,4 mg (dawka podtrzymująca) w 16. tygodniu.</a:t>
            </a:r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617FBB6A-6D6E-C96C-F4C9-1CC536FAEFCF}"/>
              </a:ext>
            </a:extLst>
          </p:cNvPr>
          <p:cNvSpPr/>
          <p:nvPr/>
        </p:nvSpPr>
        <p:spPr>
          <a:xfrm>
            <a:off x="459718" y="815538"/>
            <a:ext cx="4962615" cy="4055744"/>
          </a:xfrm>
          <a:prstGeom prst="roundRect">
            <a:avLst>
              <a:gd name="adj" fmla="val 3788"/>
            </a:avLst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23" tIns="60460" rIns="107123" bIns="60460" rtlCol="0" anchor="ctr"/>
          <a:lstStyle/>
          <a:p>
            <a:pPr defTabSz="1297228" eaLnBrk="0" hangingPunct="0">
              <a:spcAft>
                <a:spcPts val="267"/>
              </a:spcAft>
              <a:buClr>
                <a:srgbClr val="00B7FF"/>
              </a:buClr>
              <a:buSzPct val="120000"/>
              <a:defRPr/>
            </a:pPr>
            <a:endParaRPr lang="en-CA" sz="1333" b="1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97228" eaLnBrk="0" hangingPunct="0">
              <a:spcAft>
                <a:spcPts val="267"/>
              </a:spcAft>
              <a:buClr>
                <a:srgbClr val="00B7FF"/>
              </a:buClr>
              <a:buSzPct val="120000"/>
              <a:defRPr/>
            </a:pPr>
            <a:endParaRPr lang="en-CA" sz="1333" b="1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97228" eaLnBrk="0" hangingPunct="0">
              <a:spcAft>
                <a:spcPts val="267"/>
              </a:spcAft>
              <a:buClr>
                <a:srgbClr val="00B7FF"/>
              </a:buClr>
              <a:buSzPct val="120000"/>
              <a:defRPr/>
            </a:pPr>
            <a:r>
              <a:rPr lang="en-CA" sz="1200" b="1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Kluczowe</a:t>
            </a:r>
            <a:r>
              <a:rPr lang="en-CA" sz="1200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CA" sz="1200" b="1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kryteria</a:t>
            </a:r>
            <a:r>
              <a:rPr lang="en-CA" sz="1200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CA" sz="1200" b="1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włączenia</a:t>
            </a:r>
            <a:endParaRPr lang="en-CA" sz="1200" b="1" baseline="300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r>
              <a:rPr lang="en-CA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Wiek</a:t>
            </a:r>
            <a:r>
              <a:rPr lang="en-CA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≥45 </a:t>
            </a:r>
            <a:r>
              <a:rPr lang="en-CA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lat</a:t>
            </a:r>
            <a:endParaRPr lang="en-CA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Wskaźnik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masy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ciała</a:t>
            </a:r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BMI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≥27 kg/m</a:t>
            </a:r>
            <a:r>
              <a:rPr lang="en-US" sz="1200" baseline="300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2</a:t>
            </a: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Stwierdzona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choroba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układu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sercowo-naczyniowego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,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potwierdzona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co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najmniej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jednym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z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poniższych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objawów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: </a:t>
            </a:r>
          </a:p>
          <a:p>
            <a:pPr marL="529844" lvl="1" indent="-22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Wcześniejszy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zawał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mięśnia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sercowego</a:t>
            </a:r>
            <a:endParaRPr lang="en-US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  <a:p>
            <a:pPr marL="529844" lvl="1" indent="-22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Wcześniejszy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udar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(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niedokrwienny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lub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krwotoczny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)</a:t>
            </a:r>
          </a:p>
          <a:p>
            <a:pPr marL="529844" lvl="1" indent="-22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Objawowa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choroba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tętnic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obwodowych</a:t>
            </a:r>
            <a:r>
              <a:rPr lang="en-US" sz="1200" baseline="300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*</a:t>
            </a:r>
          </a:p>
          <a:p>
            <a:pPr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defRPr/>
            </a:pPr>
            <a:r>
              <a:rPr lang="en-CA" sz="1200" b="1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Kluczowe</a:t>
            </a:r>
            <a:r>
              <a:rPr lang="en-CA" sz="1200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CA" sz="1200" b="1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kryteria</a:t>
            </a:r>
            <a:r>
              <a:rPr lang="en-CA" sz="1200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CA" sz="1200" b="1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wykluczenia</a:t>
            </a:r>
            <a:endParaRPr lang="en-CA" sz="1200" b="1" baseline="300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Diagnoza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cukrzycy</a:t>
            </a:r>
            <a:endParaRPr lang="en-GB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  <a:sym typeface="Symbol" panose="05050102010706020507" pitchFamily="18" charset="2"/>
              </a:rPr>
              <a:t>HbA</a:t>
            </a:r>
            <a:r>
              <a:rPr lang="en-US" sz="1200" baseline="-25000">
                <a:solidFill>
                  <a:srgbClr val="001965"/>
                </a:solidFill>
                <a:latin typeface="Apis For Office"/>
                <a:cs typeface="Arial" panose="020B0604020202020204" pitchFamily="34" charset="0"/>
                <a:sym typeface="Symbol" panose="05050102010706020507" pitchFamily="18" charset="2"/>
              </a:rPr>
              <a:t>1c</a:t>
            </a:r>
            <a:r>
              <a:rPr lang="en-US" sz="1200" baseline="30000">
                <a:solidFill>
                  <a:srgbClr val="001965"/>
                </a:solidFill>
                <a:latin typeface="Apis For Office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baseline="30000">
                <a:solidFill>
                  <a:srgbClr val="001965"/>
                </a:solidFill>
                <a:latin typeface="Apis For Office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6.5% (48 mmol/mol) </a:t>
            </a: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Leki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obniżające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poziom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glukozy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, w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tym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GLP-1RA </a:t>
            </a:r>
            <a:b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≤90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dni</a:t>
            </a:r>
            <a:endParaRPr lang="en-US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Zdarzenie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sercowo-naczyniowe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lub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neurologiczne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w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ciągu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ostatnich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b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60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dni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niewydolność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serca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klasy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IV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wg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NYHA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lub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schyłkowa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niewydolność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nerek</a:t>
            </a:r>
            <a:endParaRPr lang="en-US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Planowana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rewaskularyzacja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wieńcowa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lub</a:t>
            </a:r>
            <a:r>
              <a:rPr lang="en-US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US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obwodowa</a:t>
            </a:r>
            <a:endParaRPr lang="en-US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endParaRPr lang="en-GB" sz="1333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526" indent="-178526" defTabSz="1297228" eaLnBrk="0" hangingPunct="0">
              <a:spcAft>
                <a:spcPts val="267"/>
              </a:spcAft>
              <a:buClr>
                <a:srgbClr val="001965"/>
              </a:buClr>
              <a:buSzPct val="120000"/>
              <a:buFontTx/>
              <a:buChar char="•"/>
              <a:defRPr/>
            </a:pPr>
            <a:endParaRPr lang="en-CA" sz="1333">
              <a:solidFill>
                <a:srgbClr val="0019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2270DD-2C28-D3BB-E37A-C9F7476AC5B3}"/>
              </a:ext>
            </a:extLst>
          </p:cNvPr>
          <p:cNvSpPr/>
          <p:nvPr/>
        </p:nvSpPr>
        <p:spPr>
          <a:xfrm>
            <a:off x="6086014" y="1748683"/>
            <a:ext cx="2076095" cy="479852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5970" tIns="47985" rIns="95970" bIns="47985" rtlCol="0" anchor="ctr"/>
          <a:lstStyle/>
          <a:p>
            <a:pPr algn="ctr" defTabSz="909594"/>
            <a:endParaRPr lang="en-GB" sz="1333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E5F4D9-E584-B544-50B7-E50702E9ABCD}"/>
              </a:ext>
            </a:extLst>
          </p:cNvPr>
          <p:cNvCxnSpPr>
            <a:cxnSpLocks/>
          </p:cNvCxnSpPr>
          <p:nvPr/>
        </p:nvCxnSpPr>
        <p:spPr>
          <a:xfrm>
            <a:off x="6513498" y="1796668"/>
            <a:ext cx="0" cy="383882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8D9994-32C5-0F07-65A2-0E13F8B45DED}"/>
              </a:ext>
            </a:extLst>
          </p:cNvPr>
          <p:cNvCxnSpPr>
            <a:cxnSpLocks/>
          </p:cNvCxnSpPr>
          <p:nvPr/>
        </p:nvCxnSpPr>
        <p:spPr>
          <a:xfrm>
            <a:off x="7749959" y="1796668"/>
            <a:ext cx="0" cy="383882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A758AB-E748-3C83-BC43-C55DD25A37F0}"/>
              </a:ext>
            </a:extLst>
          </p:cNvPr>
          <p:cNvCxnSpPr>
            <a:cxnSpLocks/>
          </p:cNvCxnSpPr>
          <p:nvPr/>
        </p:nvCxnSpPr>
        <p:spPr>
          <a:xfrm>
            <a:off x="6925652" y="1796668"/>
            <a:ext cx="0" cy="383882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332694-BF1B-0B73-873E-9FC33B6CB94A}"/>
              </a:ext>
            </a:extLst>
          </p:cNvPr>
          <p:cNvCxnSpPr>
            <a:cxnSpLocks/>
          </p:cNvCxnSpPr>
          <p:nvPr/>
        </p:nvCxnSpPr>
        <p:spPr>
          <a:xfrm>
            <a:off x="7337806" y="1796668"/>
            <a:ext cx="0" cy="383882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2A6D5D2-006A-1EE6-D89F-6974561CAF89}"/>
              </a:ext>
            </a:extLst>
          </p:cNvPr>
          <p:cNvSpPr txBox="1"/>
          <p:nvPr/>
        </p:nvSpPr>
        <p:spPr>
          <a:xfrm>
            <a:off x="6162613" y="1824590"/>
            <a:ext cx="272510" cy="3280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0.24</a:t>
            </a:r>
            <a:b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EF2257-1051-13E7-512B-5A7B5E305643}"/>
              </a:ext>
            </a:extLst>
          </p:cNvPr>
          <p:cNvSpPr txBox="1"/>
          <p:nvPr/>
        </p:nvSpPr>
        <p:spPr>
          <a:xfrm>
            <a:off x="6608605" y="1824590"/>
            <a:ext cx="211596" cy="3280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0.5</a:t>
            </a:r>
            <a:b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949632-ACB6-E037-A86E-731F3E2DFD71}"/>
              </a:ext>
            </a:extLst>
          </p:cNvPr>
          <p:cNvSpPr txBox="1"/>
          <p:nvPr/>
        </p:nvSpPr>
        <p:spPr>
          <a:xfrm>
            <a:off x="7024141" y="1824590"/>
            <a:ext cx="211596" cy="3280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1.0</a:t>
            </a:r>
            <a:b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63E8BE-AB24-BD03-5B97-1E78366D69B9}"/>
              </a:ext>
            </a:extLst>
          </p:cNvPr>
          <p:cNvSpPr txBox="1"/>
          <p:nvPr/>
        </p:nvSpPr>
        <p:spPr>
          <a:xfrm>
            <a:off x="7439677" y="1824590"/>
            <a:ext cx="211596" cy="3280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1.7</a:t>
            </a:r>
            <a:b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9E4E53-E802-AB19-F865-B72619DCDEC5}"/>
              </a:ext>
            </a:extLst>
          </p:cNvPr>
          <p:cNvSpPr/>
          <p:nvPr/>
        </p:nvSpPr>
        <p:spPr>
          <a:xfrm>
            <a:off x="6085997" y="2913470"/>
            <a:ext cx="2076095" cy="47985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5970" tIns="47985" rIns="95970" bIns="47985" rtlCol="0" anchor="ctr"/>
          <a:lstStyle/>
          <a:p>
            <a:pPr algn="ctr" defTabSz="909594"/>
            <a:endParaRPr lang="en-GB" sz="1333">
              <a:solidFill>
                <a:srgbClr val="939AA7"/>
              </a:solidFill>
              <a:latin typeface="Apis For Office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183970-3F8E-E313-BE23-4BD2F231D010}"/>
              </a:ext>
            </a:extLst>
          </p:cNvPr>
          <p:cNvCxnSpPr>
            <a:cxnSpLocks/>
          </p:cNvCxnSpPr>
          <p:nvPr/>
        </p:nvCxnSpPr>
        <p:spPr>
          <a:xfrm>
            <a:off x="7749958" y="2961455"/>
            <a:ext cx="0" cy="383882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3CC88F-E037-D9BF-B516-955652CBF343}"/>
              </a:ext>
            </a:extLst>
          </p:cNvPr>
          <p:cNvCxnSpPr>
            <a:cxnSpLocks/>
          </p:cNvCxnSpPr>
          <p:nvPr/>
        </p:nvCxnSpPr>
        <p:spPr>
          <a:xfrm>
            <a:off x="7337805" y="2961455"/>
            <a:ext cx="0" cy="383882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EEA0CA-E111-6A06-8911-1AB035BFA4F5}"/>
              </a:ext>
            </a:extLst>
          </p:cNvPr>
          <p:cNvCxnSpPr>
            <a:cxnSpLocks/>
          </p:cNvCxnSpPr>
          <p:nvPr/>
        </p:nvCxnSpPr>
        <p:spPr>
          <a:xfrm>
            <a:off x="6925651" y="2961455"/>
            <a:ext cx="0" cy="383882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FDEECD-C8C4-D253-1356-584763855D2F}"/>
              </a:ext>
            </a:extLst>
          </p:cNvPr>
          <p:cNvCxnSpPr>
            <a:cxnSpLocks/>
          </p:cNvCxnSpPr>
          <p:nvPr/>
        </p:nvCxnSpPr>
        <p:spPr>
          <a:xfrm>
            <a:off x="6513496" y="2961455"/>
            <a:ext cx="0" cy="383882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9DA1745-75BB-4DAF-43CE-1E6FF0D7FF4E}"/>
              </a:ext>
            </a:extLst>
          </p:cNvPr>
          <p:cNvSpPr txBox="1"/>
          <p:nvPr/>
        </p:nvSpPr>
        <p:spPr>
          <a:xfrm>
            <a:off x="6162611" y="2989376"/>
            <a:ext cx="272510" cy="3280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0.24</a:t>
            </a:r>
            <a:b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C04CC3-DF6D-DFF2-6D1C-82A765B42393}"/>
              </a:ext>
            </a:extLst>
          </p:cNvPr>
          <p:cNvSpPr txBox="1"/>
          <p:nvPr/>
        </p:nvSpPr>
        <p:spPr>
          <a:xfrm>
            <a:off x="6608604" y="2989376"/>
            <a:ext cx="211596" cy="3280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0.5</a:t>
            </a:r>
            <a:b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0C5FC8-9B75-2776-FE8C-21541AE57F31}"/>
              </a:ext>
            </a:extLst>
          </p:cNvPr>
          <p:cNvSpPr txBox="1"/>
          <p:nvPr/>
        </p:nvSpPr>
        <p:spPr>
          <a:xfrm>
            <a:off x="7024140" y="2989376"/>
            <a:ext cx="211596" cy="3280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1.0</a:t>
            </a:r>
            <a:b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C19130-05CC-1C43-9593-E46EBD4A9D97}"/>
              </a:ext>
            </a:extLst>
          </p:cNvPr>
          <p:cNvSpPr txBox="1"/>
          <p:nvPr/>
        </p:nvSpPr>
        <p:spPr>
          <a:xfrm>
            <a:off x="7439675" y="2989376"/>
            <a:ext cx="211596" cy="3280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1.7</a:t>
            </a:r>
            <a:b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mg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DE6493C-00CE-E850-D805-770002531361}"/>
              </a:ext>
            </a:extLst>
          </p:cNvPr>
          <p:cNvCxnSpPr>
            <a:cxnSpLocks/>
          </p:cNvCxnSpPr>
          <p:nvPr/>
        </p:nvCxnSpPr>
        <p:spPr>
          <a:xfrm>
            <a:off x="6078197" y="3562226"/>
            <a:ext cx="5169499" cy="0"/>
          </a:xfrm>
          <a:prstGeom prst="line">
            <a:avLst/>
          </a:prstGeom>
          <a:ln w="9525" cap="sq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78A9D34-2849-4821-F48B-EF1D344105B2}"/>
              </a:ext>
            </a:extLst>
          </p:cNvPr>
          <p:cNvSpPr txBox="1"/>
          <p:nvPr/>
        </p:nvSpPr>
        <p:spPr>
          <a:xfrm>
            <a:off x="5995728" y="3480216"/>
            <a:ext cx="175455" cy="164019"/>
          </a:xfrm>
          <a:prstGeom prst="rect">
            <a:avLst/>
          </a:prstGeom>
          <a:solidFill>
            <a:schemeClr val="bg1"/>
          </a:solidFill>
        </p:spPr>
        <p:txBody>
          <a:bodyPr wrap="none" lIns="47985" tIns="0" rIns="47985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53115E-7BEB-02CE-EBC7-781E2424FEFA}"/>
              </a:ext>
            </a:extLst>
          </p:cNvPr>
          <p:cNvSpPr txBox="1"/>
          <p:nvPr/>
        </p:nvSpPr>
        <p:spPr>
          <a:xfrm>
            <a:off x="5487067" y="3398206"/>
            <a:ext cx="526395" cy="32803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defTabSz="909594"/>
            <a:r>
              <a:rPr lang="en-GB" sz="1066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Tydzień: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20C79A4-65B3-7540-B72D-5F38A056AEBD}"/>
              </a:ext>
            </a:extLst>
          </p:cNvPr>
          <p:cNvSpPr txBox="1"/>
          <p:nvPr/>
        </p:nvSpPr>
        <p:spPr>
          <a:xfrm>
            <a:off x="8109508" y="3480216"/>
            <a:ext cx="254001" cy="164019"/>
          </a:xfrm>
          <a:prstGeom prst="rect">
            <a:avLst/>
          </a:prstGeom>
          <a:solidFill>
            <a:schemeClr val="bg1"/>
          </a:solidFill>
        </p:spPr>
        <p:txBody>
          <a:bodyPr wrap="none" lIns="47985" tIns="0" rIns="47985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BC8D11-90B2-39C4-59B8-593AAF1AD268}"/>
              </a:ext>
            </a:extLst>
          </p:cNvPr>
          <p:cNvSpPr txBox="1"/>
          <p:nvPr/>
        </p:nvSpPr>
        <p:spPr>
          <a:xfrm>
            <a:off x="7416571" y="3652984"/>
            <a:ext cx="1639873" cy="32803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09594"/>
            <a:r>
              <a:rPr lang="en-GB" sz="1066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↑</a:t>
            </a:r>
          </a:p>
          <a:p>
            <a:pPr algn="ctr" defTabSz="909594"/>
            <a:r>
              <a:rPr lang="en-GB" sz="1066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Koniec zwiększania dawki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0BDA04-5072-CD97-BE51-6399A1BEBE35}"/>
              </a:ext>
            </a:extLst>
          </p:cNvPr>
          <p:cNvSpPr txBox="1"/>
          <p:nvPr/>
        </p:nvSpPr>
        <p:spPr>
          <a:xfrm>
            <a:off x="7851828" y="1824590"/>
            <a:ext cx="211596" cy="3280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2.4</a:t>
            </a:r>
            <a:b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52A6C6-58B9-4E4A-9D58-DA19107417B1}"/>
              </a:ext>
            </a:extLst>
          </p:cNvPr>
          <p:cNvSpPr/>
          <p:nvPr/>
        </p:nvSpPr>
        <p:spPr>
          <a:xfrm>
            <a:off x="8178947" y="1748683"/>
            <a:ext cx="3076564" cy="479852"/>
          </a:xfrm>
          <a:prstGeom prst="rect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5970" tIns="47985" rIns="95970" bIns="47985" rtlCol="0" anchor="ctr"/>
          <a:lstStyle/>
          <a:p>
            <a:pPr algn="ctr" defTabSz="909594"/>
            <a:endParaRPr lang="en-GB" sz="1333">
              <a:solidFill>
                <a:srgbClr val="FFFFFF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DF89C5-FB80-1A98-B4D0-023C755A44F3}"/>
              </a:ext>
            </a:extLst>
          </p:cNvPr>
          <p:cNvSpPr txBox="1"/>
          <p:nvPr/>
        </p:nvSpPr>
        <p:spPr>
          <a:xfrm>
            <a:off x="8413503" y="1824589"/>
            <a:ext cx="2390994" cy="3280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s.c. semaglutyd 2,4 mg raz w tygodniu + SoC</a:t>
            </a:r>
            <a:endParaRPr lang="en-GB" sz="1066" baseline="30000">
              <a:solidFill>
                <a:srgbClr val="FFFFFF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DC0FEF-F088-3258-E2FC-E4F3B0DAD7E0}"/>
              </a:ext>
            </a:extLst>
          </p:cNvPr>
          <p:cNvSpPr/>
          <p:nvPr/>
        </p:nvSpPr>
        <p:spPr>
          <a:xfrm>
            <a:off x="8170483" y="2913470"/>
            <a:ext cx="3085028" cy="479852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5970" tIns="47985" rIns="95970" bIns="47985" rtlCol="0" anchor="ctr"/>
          <a:lstStyle/>
          <a:p>
            <a:pPr algn="ctr" defTabSz="909594"/>
            <a:endParaRPr lang="en-GB" sz="1333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420878-FC36-624F-D757-0E10324FD2AA}"/>
              </a:ext>
            </a:extLst>
          </p:cNvPr>
          <p:cNvSpPr txBox="1"/>
          <p:nvPr/>
        </p:nvSpPr>
        <p:spPr>
          <a:xfrm>
            <a:off x="8413503" y="2989376"/>
            <a:ext cx="1745044" cy="3280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s.c. placebo raz w tygodniu</a:t>
            </a:r>
          </a:p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+ SoC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5967BF-64F8-117F-8A3B-D70A81B49E57}"/>
              </a:ext>
            </a:extLst>
          </p:cNvPr>
          <p:cNvSpPr txBox="1"/>
          <p:nvPr/>
        </p:nvSpPr>
        <p:spPr>
          <a:xfrm>
            <a:off x="7851828" y="2989376"/>
            <a:ext cx="211596" cy="3280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909594"/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2.4</a:t>
            </a:r>
            <a:b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</a:br>
            <a:r>
              <a:rPr lang="en-GB" sz="1066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AA0E57-53A6-5440-AF2B-ACF465757644}"/>
              </a:ext>
            </a:extLst>
          </p:cNvPr>
          <p:cNvSpPr/>
          <p:nvPr/>
        </p:nvSpPr>
        <p:spPr>
          <a:xfrm>
            <a:off x="5650447" y="2395855"/>
            <a:ext cx="350804" cy="350292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7985" tIns="0" rIns="47985" bIns="0" rtlCol="0" anchor="ctr"/>
          <a:lstStyle/>
          <a:p>
            <a:pPr algn="ctr" defTabSz="909594"/>
            <a:r>
              <a:rPr lang="en-GB" sz="1333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1:1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746F9-C15C-B761-D8BD-DF232424DC5C}"/>
              </a:ext>
            </a:extLst>
          </p:cNvPr>
          <p:cNvSpPr txBox="1"/>
          <p:nvPr/>
        </p:nvSpPr>
        <p:spPr>
          <a:xfrm>
            <a:off x="6281026" y="2474143"/>
            <a:ext cx="389469" cy="1432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09184" fontAlgn="base">
              <a:spcBef>
                <a:spcPct val="0"/>
              </a:spcBef>
              <a:spcAft>
                <a:spcPct val="0"/>
              </a:spcAft>
            </a:pPr>
            <a:r>
              <a:rPr lang="da-DK" sz="1092" b="1">
                <a:solidFill>
                  <a:srgbClr val="001965"/>
                </a:solidFill>
                <a:latin typeface="Apis For Office"/>
                <a:ea typeface="Apis For Office" panose="020B0504010101010104" pitchFamily="34" charset="0"/>
                <a:cs typeface="Arial" panose="020B0604020202020204" pitchFamily="34" charset="0"/>
              </a:rPr>
              <a:t>N </a:t>
            </a:r>
            <a:r>
              <a:rPr lang="en-GB" sz="1092" b="1">
                <a:solidFill>
                  <a:srgbClr val="001965"/>
                </a:solidFill>
                <a:latin typeface="Apis For Office"/>
                <a:ea typeface="Apis For Office" panose="020B0504010101010104" pitchFamily="34" charset="0"/>
                <a:cs typeface="Arial" panose="020B0604020202020204" pitchFamily="34" charset="0"/>
              </a:rPr>
              <a:t>= 17,604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204D9A5-0579-8E12-52DC-BC0752502E4A}"/>
              </a:ext>
            </a:extLst>
          </p:cNvPr>
          <p:cNvCxnSpPr>
            <a:cxnSpLocks/>
          </p:cNvCxnSpPr>
          <p:nvPr/>
        </p:nvCxnSpPr>
        <p:spPr>
          <a:xfrm>
            <a:off x="8236507" y="1796668"/>
            <a:ext cx="0" cy="383882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4CC11CA-D324-DD02-EFC8-99E2833F4F96}"/>
              </a:ext>
            </a:extLst>
          </p:cNvPr>
          <p:cNvCxnSpPr>
            <a:cxnSpLocks/>
          </p:cNvCxnSpPr>
          <p:nvPr/>
        </p:nvCxnSpPr>
        <p:spPr>
          <a:xfrm>
            <a:off x="8236507" y="2969919"/>
            <a:ext cx="0" cy="383882"/>
          </a:xfrm>
          <a:prstGeom prst="line">
            <a:avLst/>
          </a:prstGeom>
          <a:ln w="12700" cap="sq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355C03-6F57-7B5E-FD00-4DBD46AA74AA}"/>
              </a:ext>
            </a:extLst>
          </p:cNvPr>
          <p:cNvCxnSpPr/>
          <p:nvPr/>
        </p:nvCxnSpPr>
        <p:spPr>
          <a:xfrm>
            <a:off x="6068712" y="4111036"/>
            <a:ext cx="5178984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58296B-A611-D914-580C-CDC032B9B672}"/>
              </a:ext>
            </a:extLst>
          </p:cNvPr>
          <p:cNvSpPr txBox="1"/>
          <p:nvPr/>
        </p:nvSpPr>
        <p:spPr>
          <a:xfrm>
            <a:off x="7249858" y="4196389"/>
            <a:ext cx="1973297" cy="2051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909594"/>
            <a:r>
              <a:rPr lang="en-GB" sz="1333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Oparte na zdarzeniach </a:t>
            </a:r>
          </a:p>
        </p:txBody>
      </p:sp>
    </p:spTree>
    <p:extLst>
      <p:ext uri="{BB962C8B-B14F-4D97-AF65-F5344CB8AC3E}">
        <p14:creationId xmlns:p14="http://schemas.microsoft.com/office/powerpoint/2010/main" val="333905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508E-5DCC-97C0-8CA3-1680C50A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07" y="268643"/>
            <a:ext cx="10807540" cy="1296000"/>
          </a:xfrm>
        </p:spPr>
        <p:txBody>
          <a:bodyPr/>
          <a:lstStyle/>
          <a:p>
            <a:r>
              <a:rPr lang="pl-PL" sz="3199">
                <a:cs typeface="Arial" panose="020B0604020202020204" pitchFamily="34" charset="0"/>
              </a:rPr>
              <a:t>P</a:t>
            </a:r>
            <a:r>
              <a:rPr lang="en-GB" sz="3199" err="1">
                <a:cs typeface="Arial" panose="020B0604020202020204" pitchFamily="34" charset="0"/>
              </a:rPr>
              <a:t>unkty</a:t>
            </a:r>
            <a:r>
              <a:rPr lang="en-GB" sz="3199">
                <a:cs typeface="Arial" panose="020B0604020202020204" pitchFamily="34" charset="0"/>
              </a:rPr>
              <a:t> końcowe badania SELECT</a:t>
            </a:r>
            <a:r>
              <a:rPr lang="en-GB" sz="3199" baseline="30000">
                <a:cs typeface="Arial" panose="020B0604020202020204" pitchFamily="34" charset="0"/>
              </a:rPr>
              <a:t>*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A8875BA-309A-1A24-D1D3-8F99AE4F7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230" y="6210001"/>
            <a:ext cx="10510771" cy="3240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*Niezależny komitet ds. oceny zdarzeń, którego członkowie nie byli świadomi przydziału do grup badanych, oceniał punkty końcowe dotyczące przyczyny zgonu i układu sercowo-naczyniowego oraz zdarzenia związane z przeszczepem nerki, rozpoczęciem przewlekłej terapii nerkozastępczej i ostrym zapaleniem trzustki.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CRP, białko C-reaktywne; CV, układ sercowo-naczyniowy; HbA</a:t>
            </a:r>
            <a:r>
              <a:rPr lang="en-US" baseline="-25000"/>
              <a:t>1c</a:t>
            </a:r>
            <a:r>
              <a:rPr lang="en-US"/>
              <a:t> , hemoglobina glikowana; HF, niewydolność serca; MI, zawał mięśnia sercowego; PRO, wynik zgłaszany przez pacjenta.</a:t>
            </a: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F9FF1DF-0951-BC4D-3BB2-141F4D4C7069}"/>
              </a:ext>
            </a:extLst>
          </p:cNvPr>
          <p:cNvSpPr/>
          <p:nvPr/>
        </p:nvSpPr>
        <p:spPr>
          <a:xfrm>
            <a:off x="511230" y="1113068"/>
            <a:ext cx="4139454" cy="538960"/>
          </a:xfrm>
          <a:prstGeom prst="round2SameRect">
            <a:avLst>
              <a:gd name="adj1" fmla="val 24878"/>
              <a:gd name="adj2" fmla="val 0"/>
            </a:avLst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15" tIns="35708" rIns="71415" bIns="35708" rtlCol="0" anchor="ctr"/>
          <a:lstStyle/>
          <a:p>
            <a:pPr algn="ctr" defTabSz="906912"/>
            <a:r>
              <a:rPr lang="pl-PL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Pierwszorzędowy</a:t>
            </a:r>
            <a:r>
              <a:rPr lang="en-GB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599" b="1" err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punkt</a:t>
            </a:r>
            <a:r>
              <a:rPr lang="en-GB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599" b="1" err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końcowy</a:t>
            </a:r>
            <a:endParaRPr lang="en-GB" sz="1599" b="1">
              <a:solidFill>
                <a:srgbClr val="FFFFFF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941A5-6F4D-7FB7-2733-426FF5DC3FCB}"/>
              </a:ext>
            </a:extLst>
          </p:cNvPr>
          <p:cNvSpPr/>
          <p:nvPr/>
        </p:nvSpPr>
        <p:spPr>
          <a:xfrm>
            <a:off x="511230" y="1653478"/>
            <a:ext cx="4139454" cy="18311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23" tIns="107123" rIns="107123" bIns="107123" rtlCol="0" anchor="t"/>
          <a:lstStyle/>
          <a:p>
            <a:pPr algn="ctr" defTabSz="906912"/>
            <a:endParaRPr lang="en-GB" sz="1587" b="1" i="1">
              <a:solidFill>
                <a:srgbClr val="FFFFFF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E6EFB1-5C8E-C0FA-2EB7-AE9F16D79FD2}"/>
              </a:ext>
            </a:extLst>
          </p:cNvPr>
          <p:cNvSpPr/>
          <p:nvPr/>
        </p:nvSpPr>
        <p:spPr>
          <a:xfrm>
            <a:off x="502900" y="4045131"/>
            <a:ext cx="4141122" cy="1969993"/>
          </a:xfrm>
          <a:prstGeom prst="rect">
            <a:avLst/>
          </a:prstGeom>
          <a:noFill/>
          <a:ln w="28575">
            <a:solidFill>
              <a:srgbClr val="3B9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7123" rIns="0" bIns="107123" rtlCol="0" anchor="t"/>
          <a:lstStyle/>
          <a:p>
            <a:pPr defTabSz="906912"/>
            <a:endParaRPr lang="en-GB" sz="1400" b="1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79C35B15-9463-F847-F9CB-5D0CBB46F534}"/>
              </a:ext>
            </a:extLst>
          </p:cNvPr>
          <p:cNvSpPr/>
          <p:nvPr/>
        </p:nvSpPr>
        <p:spPr>
          <a:xfrm>
            <a:off x="8242293" y="1086791"/>
            <a:ext cx="3619692" cy="538960"/>
          </a:xfrm>
          <a:prstGeom prst="round2SameRect">
            <a:avLst>
              <a:gd name="adj1" fmla="val 24878"/>
              <a:gd name="adj2" fmla="val 0"/>
            </a:avLst>
          </a:prstGeom>
          <a:solidFill>
            <a:schemeClr val="accent3"/>
          </a:solidFill>
          <a:ln w="28575">
            <a:solidFill>
              <a:srgbClr val="2A9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15" tIns="35708" rIns="71415" bIns="35708" rtlCol="0" anchor="ctr"/>
          <a:lstStyle/>
          <a:p>
            <a:pPr algn="ctr" defTabSz="906912"/>
            <a:r>
              <a:rPr lang="pl-PL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Eksploracyjne</a:t>
            </a:r>
            <a:r>
              <a:rPr lang="en-GB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599" b="1" err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punkty</a:t>
            </a:r>
            <a:r>
              <a:rPr lang="en-GB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599" b="1" err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końcowe</a:t>
            </a:r>
            <a:endParaRPr lang="en-GB" sz="1599" b="1">
              <a:solidFill>
                <a:srgbClr val="FFFFFF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10" name="Rectangle: Rounded Corners 50">
            <a:extLst>
              <a:ext uri="{FF2B5EF4-FFF2-40B4-BE49-F238E27FC236}">
                <a16:creationId xmlns:a16="http://schemas.microsoft.com/office/drawing/2014/main" id="{4FC97EBB-BCD0-F8D0-3197-9BBDBD00E2A6}"/>
              </a:ext>
            </a:extLst>
          </p:cNvPr>
          <p:cNvSpPr/>
          <p:nvPr/>
        </p:nvSpPr>
        <p:spPr>
          <a:xfrm>
            <a:off x="8242523" y="1640418"/>
            <a:ext cx="3619693" cy="4374707"/>
          </a:xfrm>
          <a:prstGeom prst="rect">
            <a:avLst/>
          </a:prstGeom>
          <a:noFill/>
          <a:ln w="28575">
            <a:solidFill>
              <a:srgbClr val="2A9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7123" rIns="0" bIns="107123" rtlCol="0" anchor="t"/>
          <a:lstStyle/>
          <a:p>
            <a:pPr algn="ctr" defTabSz="906912"/>
            <a:endParaRPr lang="en-GB" sz="1587" b="1">
              <a:solidFill>
                <a:srgbClr val="FFFFFF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EDBE94-9F9D-7F7C-B37F-DF48C018B64F}"/>
              </a:ext>
            </a:extLst>
          </p:cNvPr>
          <p:cNvSpPr/>
          <p:nvPr/>
        </p:nvSpPr>
        <p:spPr>
          <a:xfrm>
            <a:off x="4863434" y="1632520"/>
            <a:ext cx="3122578" cy="4382605"/>
          </a:xfrm>
          <a:prstGeom prst="rect">
            <a:avLst/>
          </a:prstGeom>
          <a:noFill/>
          <a:ln w="28575">
            <a:solidFill>
              <a:srgbClr val="EEA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123" tIns="107123" rIns="107123" bIns="107123" rtlCol="0" anchor="t"/>
          <a:lstStyle/>
          <a:p>
            <a:pPr algn="ctr" defTabSz="906912"/>
            <a:endParaRPr lang="en-GB" sz="1587" b="1">
              <a:solidFill>
                <a:srgbClr val="FFFFFF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B6AF1A8C-2E76-E0A5-267D-94613A1E17B2}"/>
              </a:ext>
            </a:extLst>
          </p:cNvPr>
          <p:cNvSpPr/>
          <p:nvPr/>
        </p:nvSpPr>
        <p:spPr>
          <a:xfrm>
            <a:off x="4863435" y="1086788"/>
            <a:ext cx="3122578" cy="538962"/>
          </a:xfrm>
          <a:prstGeom prst="round2SameRect">
            <a:avLst>
              <a:gd name="adj1" fmla="val 31520"/>
              <a:gd name="adj2" fmla="val 0"/>
            </a:avLst>
          </a:prstGeom>
          <a:solidFill>
            <a:srgbClr val="EEA7BF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15" tIns="35708" rIns="71415" bIns="35708" rtlCol="0" anchor="ctr"/>
          <a:lstStyle/>
          <a:p>
            <a:pPr algn="ctr" defTabSz="906912"/>
            <a:r>
              <a:rPr lang="pl-PL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Dodatkowe drugorzędowe</a:t>
            </a:r>
            <a:endParaRPr lang="en-GB" sz="1599" b="1">
              <a:solidFill>
                <a:srgbClr val="FFFFFF"/>
              </a:solidFill>
              <a:latin typeface="Apis For Office"/>
              <a:cs typeface="Arial" panose="020B0604020202020204" pitchFamily="34" charset="0"/>
            </a:endParaRPr>
          </a:p>
          <a:p>
            <a:pPr algn="ctr" defTabSz="906912"/>
            <a:r>
              <a:rPr lang="en-GB" sz="1599" b="1" err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punkty</a:t>
            </a:r>
            <a:r>
              <a:rPr lang="en-GB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599" b="1" err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końcowe</a:t>
            </a:r>
            <a:endParaRPr lang="en-GB" sz="1599" b="1">
              <a:solidFill>
                <a:srgbClr val="FFFFFF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13" name="Graphic 27">
            <a:extLst>
              <a:ext uri="{FF2B5EF4-FFF2-40B4-BE49-F238E27FC236}">
                <a16:creationId xmlns:a16="http://schemas.microsoft.com/office/drawing/2014/main" id="{499A3278-BFE4-0E5D-7F22-8F0840585199}"/>
              </a:ext>
            </a:extLst>
          </p:cNvPr>
          <p:cNvSpPr>
            <a:spLocks noChangeAspect="1"/>
          </p:cNvSpPr>
          <p:nvPr/>
        </p:nvSpPr>
        <p:spPr>
          <a:xfrm>
            <a:off x="9784346" y="2592702"/>
            <a:ext cx="658610" cy="287911"/>
          </a:xfrm>
          <a:custGeom>
            <a:avLst/>
            <a:gdLst>
              <a:gd name="connsiteX0" fmla="*/ 334962 w 475868"/>
              <a:gd name="connsiteY0" fmla="*/ 97504 h 208025"/>
              <a:gd name="connsiteX1" fmla="*/ 334962 w 475868"/>
              <a:gd name="connsiteY1" fmla="*/ 54451 h 208025"/>
              <a:gd name="connsiteX2" fmla="*/ 334962 w 475868"/>
              <a:gd name="connsiteY2" fmla="*/ 54451 h 208025"/>
              <a:gd name="connsiteX3" fmla="*/ 334962 w 475868"/>
              <a:gd name="connsiteY3" fmla="*/ 53117 h 208025"/>
              <a:gd name="connsiteX4" fmla="*/ 167418 w 475868"/>
              <a:gd name="connsiteY4" fmla="*/ -32 h 208025"/>
              <a:gd name="connsiteX5" fmla="*/ -32 w 475868"/>
              <a:gd name="connsiteY5" fmla="*/ 53022 h 208025"/>
              <a:gd name="connsiteX6" fmla="*/ -32 w 475868"/>
              <a:gd name="connsiteY6" fmla="*/ 53022 h 208025"/>
              <a:gd name="connsiteX7" fmla="*/ -32 w 475868"/>
              <a:gd name="connsiteY7" fmla="*/ 70643 h 208025"/>
              <a:gd name="connsiteX8" fmla="*/ -32 w 475868"/>
              <a:gd name="connsiteY8" fmla="*/ 70643 h 208025"/>
              <a:gd name="connsiteX9" fmla="*/ -32 w 475868"/>
              <a:gd name="connsiteY9" fmla="*/ 154749 h 208025"/>
              <a:gd name="connsiteX10" fmla="*/ 95980 w 475868"/>
              <a:gd name="connsiteY10" fmla="*/ 203231 h 208025"/>
              <a:gd name="connsiteX11" fmla="*/ 95980 w 475868"/>
              <a:gd name="connsiteY11" fmla="*/ 204184 h 208025"/>
              <a:gd name="connsiteX12" fmla="*/ 102362 w 475868"/>
              <a:gd name="connsiteY12" fmla="*/ 204850 h 208025"/>
              <a:gd name="connsiteX13" fmla="*/ 127603 w 475868"/>
              <a:gd name="connsiteY13" fmla="*/ 206660 h 208025"/>
              <a:gd name="connsiteX14" fmla="*/ 135509 w 475868"/>
              <a:gd name="connsiteY14" fmla="*/ 207422 h 208025"/>
              <a:gd name="connsiteX15" fmla="*/ 161512 w 475868"/>
              <a:gd name="connsiteY15" fmla="*/ 207994 h 208025"/>
              <a:gd name="connsiteX16" fmla="*/ 475837 w 475868"/>
              <a:gd name="connsiteY16" fmla="*/ 207994 h 208025"/>
              <a:gd name="connsiteX17" fmla="*/ 475837 w 475868"/>
              <a:gd name="connsiteY17" fmla="*/ 97504 h 208025"/>
              <a:gd name="connsiteX18" fmla="*/ 261048 w 475868"/>
              <a:gd name="connsiteY18" fmla="*/ 97504 h 208025"/>
              <a:gd name="connsiteX19" fmla="*/ 320770 w 475868"/>
              <a:gd name="connsiteY19" fmla="*/ 74834 h 208025"/>
              <a:gd name="connsiteX20" fmla="*/ 320770 w 475868"/>
              <a:gd name="connsiteY20" fmla="*/ 97504 h 208025"/>
              <a:gd name="connsiteX21" fmla="*/ 167418 w 475868"/>
              <a:gd name="connsiteY21" fmla="*/ 14255 h 208025"/>
              <a:gd name="connsiteX22" fmla="*/ 320770 w 475868"/>
              <a:gd name="connsiteY22" fmla="*/ 53308 h 208025"/>
              <a:gd name="connsiteX23" fmla="*/ 167418 w 475868"/>
              <a:gd name="connsiteY23" fmla="*/ 92455 h 208025"/>
              <a:gd name="connsiteX24" fmla="*/ 14065 w 475868"/>
              <a:gd name="connsiteY24" fmla="*/ 53308 h 208025"/>
              <a:gd name="connsiteX25" fmla="*/ 167418 w 475868"/>
              <a:gd name="connsiteY25" fmla="*/ 14255 h 208025"/>
              <a:gd name="connsiteX26" fmla="*/ 461645 w 475868"/>
              <a:gd name="connsiteY26" fmla="*/ 194278 h 208025"/>
              <a:gd name="connsiteX27" fmla="*/ 437070 w 475868"/>
              <a:gd name="connsiteY27" fmla="*/ 194278 h 208025"/>
              <a:gd name="connsiteX28" fmla="*/ 437070 w 475868"/>
              <a:gd name="connsiteY28" fmla="*/ 159892 h 208025"/>
              <a:gd name="connsiteX29" fmla="*/ 430370 w 475868"/>
              <a:gd name="connsiteY29" fmla="*/ 151282 h 208025"/>
              <a:gd name="connsiteX30" fmla="*/ 429641 w 475868"/>
              <a:gd name="connsiteY30" fmla="*/ 151225 h 208025"/>
              <a:gd name="connsiteX31" fmla="*/ 429641 w 475868"/>
              <a:gd name="connsiteY31" fmla="*/ 151225 h 208025"/>
              <a:gd name="connsiteX32" fmla="*/ 422072 w 475868"/>
              <a:gd name="connsiteY32" fmla="*/ 159273 h 208025"/>
              <a:gd name="connsiteX33" fmla="*/ 422116 w 475868"/>
              <a:gd name="connsiteY33" fmla="*/ 159892 h 208025"/>
              <a:gd name="connsiteX34" fmla="*/ 422116 w 475868"/>
              <a:gd name="connsiteY34" fmla="*/ 194278 h 208025"/>
              <a:gd name="connsiteX35" fmla="*/ 404304 w 475868"/>
              <a:gd name="connsiteY35" fmla="*/ 194278 h 208025"/>
              <a:gd name="connsiteX36" fmla="*/ 404304 w 475868"/>
              <a:gd name="connsiteY36" fmla="*/ 146653 h 208025"/>
              <a:gd name="connsiteX37" fmla="*/ 397298 w 475868"/>
              <a:gd name="connsiteY37" fmla="*/ 138118 h 208025"/>
              <a:gd name="connsiteX38" fmla="*/ 396780 w 475868"/>
              <a:gd name="connsiteY38" fmla="*/ 138080 h 208025"/>
              <a:gd name="connsiteX39" fmla="*/ 396780 w 475868"/>
              <a:gd name="connsiteY39" fmla="*/ 138080 h 208025"/>
              <a:gd name="connsiteX40" fmla="*/ 389309 w 475868"/>
              <a:gd name="connsiteY40" fmla="*/ 146215 h 208025"/>
              <a:gd name="connsiteX41" fmla="*/ 389350 w 475868"/>
              <a:gd name="connsiteY41" fmla="*/ 146748 h 208025"/>
              <a:gd name="connsiteX42" fmla="*/ 389350 w 475868"/>
              <a:gd name="connsiteY42" fmla="*/ 194373 h 208025"/>
              <a:gd name="connsiteX43" fmla="*/ 371634 w 475868"/>
              <a:gd name="connsiteY43" fmla="*/ 194373 h 208025"/>
              <a:gd name="connsiteX44" fmla="*/ 371634 w 475868"/>
              <a:gd name="connsiteY44" fmla="*/ 159892 h 208025"/>
              <a:gd name="connsiteX45" fmla="*/ 364825 w 475868"/>
              <a:gd name="connsiteY45" fmla="*/ 151368 h 208025"/>
              <a:gd name="connsiteX46" fmla="*/ 364109 w 475868"/>
              <a:gd name="connsiteY46" fmla="*/ 151320 h 208025"/>
              <a:gd name="connsiteX47" fmla="*/ 356638 w 475868"/>
              <a:gd name="connsiteY47" fmla="*/ 159454 h 208025"/>
              <a:gd name="connsiteX48" fmla="*/ 356679 w 475868"/>
              <a:gd name="connsiteY48" fmla="*/ 159988 h 208025"/>
              <a:gd name="connsiteX49" fmla="*/ 356679 w 475868"/>
              <a:gd name="connsiteY49" fmla="*/ 194373 h 208025"/>
              <a:gd name="connsiteX50" fmla="*/ 338868 w 475868"/>
              <a:gd name="connsiteY50" fmla="*/ 194373 h 208025"/>
              <a:gd name="connsiteX51" fmla="*/ 338868 w 475868"/>
              <a:gd name="connsiteY51" fmla="*/ 146748 h 208025"/>
              <a:gd name="connsiteX52" fmla="*/ 332235 w 475868"/>
              <a:gd name="connsiteY52" fmla="*/ 138423 h 208025"/>
              <a:gd name="connsiteX53" fmla="*/ 323913 w 475868"/>
              <a:gd name="connsiteY53" fmla="*/ 145062 h 208025"/>
              <a:gd name="connsiteX54" fmla="*/ 323913 w 475868"/>
              <a:gd name="connsiteY54" fmla="*/ 146748 h 208025"/>
              <a:gd name="connsiteX55" fmla="*/ 323913 w 475868"/>
              <a:gd name="connsiteY55" fmla="*/ 194373 h 208025"/>
              <a:gd name="connsiteX56" fmla="*/ 306102 w 475868"/>
              <a:gd name="connsiteY56" fmla="*/ 194373 h 208025"/>
              <a:gd name="connsiteX57" fmla="*/ 306102 w 475868"/>
              <a:gd name="connsiteY57" fmla="*/ 160083 h 208025"/>
              <a:gd name="connsiteX58" fmla="*/ 302292 w 475868"/>
              <a:gd name="connsiteY58" fmla="*/ 152368 h 208025"/>
              <a:gd name="connsiteX59" fmla="*/ 298672 w 475868"/>
              <a:gd name="connsiteY59" fmla="*/ 150272 h 208025"/>
              <a:gd name="connsiteX60" fmla="*/ 295053 w 475868"/>
              <a:gd name="connsiteY60" fmla="*/ 152272 h 208025"/>
              <a:gd name="connsiteX61" fmla="*/ 291147 w 475868"/>
              <a:gd name="connsiteY61" fmla="*/ 159988 h 208025"/>
              <a:gd name="connsiteX62" fmla="*/ 291147 w 475868"/>
              <a:gd name="connsiteY62" fmla="*/ 194373 h 208025"/>
              <a:gd name="connsiteX63" fmla="*/ 273431 w 475868"/>
              <a:gd name="connsiteY63" fmla="*/ 194373 h 208025"/>
              <a:gd name="connsiteX64" fmla="*/ 273431 w 475868"/>
              <a:gd name="connsiteY64" fmla="*/ 146748 h 208025"/>
              <a:gd name="connsiteX65" fmla="*/ 266533 w 475868"/>
              <a:gd name="connsiteY65" fmla="*/ 138118 h 208025"/>
              <a:gd name="connsiteX66" fmla="*/ 266001 w 475868"/>
              <a:gd name="connsiteY66" fmla="*/ 138080 h 208025"/>
              <a:gd name="connsiteX67" fmla="*/ 258360 w 475868"/>
              <a:gd name="connsiteY67" fmla="*/ 146424 h 208025"/>
              <a:gd name="connsiteX68" fmla="*/ 258381 w 475868"/>
              <a:gd name="connsiteY68" fmla="*/ 146748 h 208025"/>
              <a:gd name="connsiteX69" fmla="*/ 258381 w 475868"/>
              <a:gd name="connsiteY69" fmla="*/ 194373 h 208025"/>
              <a:gd name="connsiteX70" fmla="*/ 240760 w 475868"/>
              <a:gd name="connsiteY70" fmla="*/ 194373 h 208025"/>
              <a:gd name="connsiteX71" fmla="*/ 240760 w 475868"/>
              <a:gd name="connsiteY71" fmla="*/ 159988 h 208025"/>
              <a:gd name="connsiteX72" fmla="*/ 233858 w 475868"/>
              <a:gd name="connsiteY72" fmla="*/ 151368 h 208025"/>
              <a:gd name="connsiteX73" fmla="*/ 233235 w 475868"/>
              <a:gd name="connsiteY73" fmla="*/ 151320 h 208025"/>
              <a:gd name="connsiteX74" fmla="*/ 233235 w 475868"/>
              <a:gd name="connsiteY74" fmla="*/ 151320 h 208025"/>
              <a:gd name="connsiteX75" fmla="*/ 225750 w 475868"/>
              <a:gd name="connsiteY75" fmla="*/ 159254 h 208025"/>
              <a:gd name="connsiteX76" fmla="*/ 225806 w 475868"/>
              <a:gd name="connsiteY76" fmla="*/ 159988 h 208025"/>
              <a:gd name="connsiteX77" fmla="*/ 225806 w 475868"/>
              <a:gd name="connsiteY77" fmla="*/ 194373 h 208025"/>
              <a:gd name="connsiteX78" fmla="*/ 207994 w 475868"/>
              <a:gd name="connsiteY78" fmla="*/ 194373 h 208025"/>
              <a:gd name="connsiteX79" fmla="*/ 207994 w 475868"/>
              <a:gd name="connsiteY79" fmla="*/ 146748 h 208025"/>
              <a:gd name="connsiteX80" fmla="*/ 200987 w 475868"/>
              <a:gd name="connsiteY80" fmla="*/ 138214 h 208025"/>
              <a:gd name="connsiteX81" fmla="*/ 200469 w 475868"/>
              <a:gd name="connsiteY81" fmla="*/ 138175 h 208025"/>
              <a:gd name="connsiteX82" fmla="*/ 200469 w 475868"/>
              <a:gd name="connsiteY82" fmla="*/ 138175 h 208025"/>
              <a:gd name="connsiteX83" fmla="*/ 192999 w 475868"/>
              <a:gd name="connsiteY83" fmla="*/ 146310 h 208025"/>
              <a:gd name="connsiteX84" fmla="*/ 193040 w 475868"/>
              <a:gd name="connsiteY84" fmla="*/ 146843 h 208025"/>
              <a:gd name="connsiteX85" fmla="*/ 193040 w 475868"/>
              <a:gd name="connsiteY85" fmla="*/ 194468 h 208025"/>
              <a:gd name="connsiteX86" fmla="*/ 175228 w 475868"/>
              <a:gd name="connsiteY86" fmla="*/ 194468 h 208025"/>
              <a:gd name="connsiteX87" fmla="*/ 175228 w 475868"/>
              <a:gd name="connsiteY87" fmla="*/ 160083 h 208025"/>
              <a:gd name="connsiteX88" fmla="*/ 168528 w 475868"/>
              <a:gd name="connsiteY88" fmla="*/ 151472 h 208025"/>
              <a:gd name="connsiteX89" fmla="*/ 167799 w 475868"/>
              <a:gd name="connsiteY89" fmla="*/ 151415 h 208025"/>
              <a:gd name="connsiteX90" fmla="*/ 167799 w 475868"/>
              <a:gd name="connsiteY90" fmla="*/ 151415 h 208025"/>
              <a:gd name="connsiteX91" fmla="*/ 160230 w 475868"/>
              <a:gd name="connsiteY91" fmla="*/ 159464 h 208025"/>
              <a:gd name="connsiteX92" fmla="*/ 160274 w 475868"/>
              <a:gd name="connsiteY92" fmla="*/ 160083 h 208025"/>
              <a:gd name="connsiteX93" fmla="*/ 160274 w 475868"/>
              <a:gd name="connsiteY93" fmla="*/ 194468 h 208025"/>
              <a:gd name="connsiteX94" fmla="*/ 142462 w 475868"/>
              <a:gd name="connsiteY94" fmla="*/ 194468 h 208025"/>
              <a:gd name="connsiteX95" fmla="*/ 142462 w 475868"/>
              <a:gd name="connsiteY95" fmla="*/ 146843 h 208025"/>
              <a:gd name="connsiteX96" fmla="*/ 136138 w 475868"/>
              <a:gd name="connsiteY96" fmla="*/ 138118 h 208025"/>
              <a:gd name="connsiteX97" fmla="*/ 127413 w 475868"/>
              <a:gd name="connsiteY97" fmla="*/ 144443 h 208025"/>
              <a:gd name="connsiteX98" fmla="*/ 127413 w 475868"/>
              <a:gd name="connsiteY98" fmla="*/ 146843 h 208025"/>
              <a:gd name="connsiteX99" fmla="*/ 127413 w 475868"/>
              <a:gd name="connsiteY99" fmla="*/ 193135 h 208025"/>
              <a:gd name="connsiteX100" fmla="*/ 110268 w 475868"/>
              <a:gd name="connsiteY100" fmla="*/ 191611 h 208025"/>
              <a:gd name="connsiteX101" fmla="*/ 110268 w 475868"/>
              <a:gd name="connsiteY101" fmla="*/ 159702 h 208025"/>
              <a:gd name="connsiteX102" fmla="*/ 103635 w 475868"/>
              <a:gd name="connsiteY102" fmla="*/ 151377 h 208025"/>
              <a:gd name="connsiteX103" fmla="*/ 95313 w 475868"/>
              <a:gd name="connsiteY103" fmla="*/ 158016 h 208025"/>
              <a:gd name="connsiteX104" fmla="*/ 95313 w 475868"/>
              <a:gd name="connsiteY104" fmla="*/ 159702 h 208025"/>
              <a:gd name="connsiteX105" fmla="*/ 95313 w 475868"/>
              <a:gd name="connsiteY105" fmla="*/ 188944 h 208025"/>
              <a:gd name="connsiteX106" fmla="*/ 14160 w 475868"/>
              <a:gd name="connsiteY106" fmla="*/ 155035 h 208025"/>
              <a:gd name="connsiteX107" fmla="*/ 14160 w 475868"/>
              <a:gd name="connsiteY107" fmla="*/ 82168 h 208025"/>
              <a:gd name="connsiteX108" fmla="*/ 14160 w 475868"/>
              <a:gd name="connsiteY108" fmla="*/ 82168 h 208025"/>
              <a:gd name="connsiteX109" fmla="*/ 19780 w 475868"/>
              <a:gd name="connsiteY109" fmla="*/ 85312 h 208025"/>
              <a:gd name="connsiteX110" fmla="*/ 21590 w 475868"/>
              <a:gd name="connsiteY110" fmla="*/ 86264 h 208025"/>
              <a:gd name="connsiteX111" fmla="*/ 28543 w 475868"/>
              <a:gd name="connsiteY111" fmla="*/ 89503 h 208025"/>
              <a:gd name="connsiteX112" fmla="*/ 30734 w 475868"/>
              <a:gd name="connsiteY112" fmla="*/ 90455 h 208025"/>
              <a:gd name="connsiteX113" fmla="*/ 36449 w 475868"/>
              <a:gd name="connsiteY113" fmla="*/ 92646 h 208025"/>
              <a:gd name="connsiteX114" fmla="*/ 37401 w 475868"/>
              <a:gd name="connsiteY114" fmla="*/ 92646 h 208025"/>
              <a:gd name="connsiteX115" fmla="*/ 37401 w 475868"/>
              <a:gd name="connsiteY115" fmla="*/ 92646 h 208025"/>
              <a:gd name="connsiteX116" fmla="*/ 39211 w 475868"/>
              <a:gd name="connsiteY116" fmla="*/ 93313 h 208025"/>
              <a:gd name="connsiteX117" fmla="*/ 39211 w 475868"/>
              <a:gd name="connsiteY117" fmla="*/ 93313 h 208025"/>
              <a:gd name="connsiteX118" fmla="*/ 43116 w 475868"/>
              <a:gd name="connsiteY118" fmla="*/ 94551 h 208025"/>
              <a:gd name="connsiteX119" fmla="*/ 47879 w 475868"/>
              <a:gd name="connsiteY119" fmla="*/ 96075 h 208025"/>
              <a:gd name="connsiteX120" fmla="*/ 56451 w 475868"/>
              <a:gd name="connsiteY120" fmla="*/ 98456 h 208025"/>
              <a:gd name="connsiteX121" fmla="*/ 58452 w 475868"/>
              <a:gd name="connsiteY121" fmla="*/ 99028 h 208025"/>
              <a:gd name="connsiteX122" fmla="*/ 67405 w 475868"/>
              <a:gd name="connsiteY122" fmla="*/ 101123 h 208025"/>
              <a:gd name="connsiteX123" fmla="*/ 68358 w 475868"/>
              <a:gd name="connsiteY123" fmla="*/ 101123 h 208025"/>
              <a:gd name="connsiteX124" fmla="*/ 78740 w 475868"/>
              <a:gd name="connsiteY124" fmla="*/ 103123 h 208025"/>
              <a:gd name="connsiteX125" fmla="*/ 79692 w 475868"/>
              <a:gd name="connsiteY125" fmla="*/ 103123 h 208025"/>
              <a:gd name="connsiteX126" fmla="*/ 84836 w 475868"/>
              <a:gd name="connsiteY126" fmla="*/ 104076 h 208025"/>
              <a:gd name="connsiteX127" fmla="*/ 90646 w 475868"/>
              <a:gd name="connsiteY127" fmla="*/ 105028 h 208025"/>
              <a:gd name="connsiteX128" fmla="*/ 101886 w 475868"/>
              <a:gd name="connsiteY128" fmla="*/ 106648 h 208025"/>
              <a:gd name="connsiteX129" fmla="*/ 103600 w 475868"/>
              <a:gd name="connsiteY129" fmla="*/ 106648 h 208025"/>
              <a:gd name="connsiteX130" fmla="*/ 114459 w 475868"/>
              <a:gd name="connsiteY130" fmla="*/ 107886 h 208025"/>
              <a:gd name="connsiteX131" fmla="*/ 128841 w 475868"/>
              <a:gd name="connsiteY131" fmla="*/ 109124 h 208025"/>
              <a:gd name="connsiteX132" fmla="*/ 139605 w 475868"/>
              <a:gd name="connsiteY132" fmla="*/ 109791 h 208025"/>
              <a:gd name="connsiteX133" fmla="*/ 141510 w 475868"/>
              <a:gd name="connsiteY133" fmla="*/ 109791 h 208025"/>
              <a:gd name="connsiteX134" fmla="*/ 148939 w 475868"/>
              <a:gd name="connsiteY134" fmla="*/ 109791 h 208025"/>
              <a:gd name="connsiteX135" fmla="*/ 155035 w 475868"/>
              <a:gd name="connsiteY135" fmla="*/ 109791 h 208025"/>
              <a:gd name="connsiteX136" fmla="*/ 166656 w 475868"/>
              <a:gd name="connsiteY136" fmla="*/ 109791 h 208025"/>
              <a:gd name="connsiteX137" fmla="*/ 461645 w 475868"/>
              <a:gd name="connsiteY137" fmla="*/ 109791 h 208025"/>
              <a:gd name="connsiteX138" fmla="*/ 167418 w 475868"/>
              <a:gd name="connsiteY138" fmla="*/ 80930 h 208025"/>
              <a:gd name="connsiteX139" fmla="*/ 227520 w 475868"/>
              <a:gd name="connsiteY139" fmla="*/ 52355 h 208025"/>
              <a:gd name="connsiteX140" fmla="*/ 167513 w 475868"/>
              <a:gd name="connsiteY140" fmla="*/ 24542 h 208025"/>
              <a:gd name="connsiteX141" fmla="*/ 107410 w 475868"/>
              <a:gd name="connsiteY141" fmla="*/ 52355 h 208025"/>
              <a:gd name="connsiteX142" fmla="*/ 167418 w 475868"/>
              <a:gd name="connsiteY142" fmla="*/ 80930 h 208025"/>
              <a:gd name="connsiteX143" fmla="*/ 167418 w 475868"/>
              <a:gd name="connsiteY143" fmla="*/ 39115 h 208025"/>
              <a:gd name="connsiteX144" fmla="*/ 201517 w 475868"/>
              <a:gd name="connsiteY144" fmla="*/ 43878 h 208025"/>
              <a:gd name="connsiteX145" fmla="*/ 213328 w 475868"/>
              <a:gd name="connsiteY145" fmla="*/ 52736 h 208025"/>
              <a:gd name="connsiteX146" fmla="*/ 167322 w 475868"/>
              <a:gd name="connsiteY146" fmla="*/ 66738 h 208025"/>
              <a:gd name="connsiteX147" fmla="*/ 121507 w 475868"/>
              <a:gd name="connsiteY147" fmla="*/ 52736 h 208025"/>
              <a:gd name="connsiteX148" fmla="*/ 167418 w 475868"/>
              <a:gd name="connsiteY148" fmla="*/ 39496 h 2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75868" h="208025">
                <a:moveTo>
                  <a:pt x="334962" y="97504"/>
                </a:moveTo>
                <a:lnTo>
                  <a:pt x="334962" y="54451"/>
                </a:lnTo>
                <a:lnTo>
                  <a:pt x="334962" y="54451"/>
                </a:lnTo>
                <a:cubicBezTo>
                  <a:pt x="335016" y="54012"/>
                  <a:pt x="335016" y="53555"/>
                  <a:pt x="334962" y="53117"/>
                </a:cubicBezTo>
                <a:cubicBezTo>
                  <a:pt x="334962" y="23304"/>
                  <a:pt x="261334" y="-32"/>
                  <a:pt x="167418" y="-32"/>
                </a:cubicBezTo>
                <a:cubicBezTo>
                  <a:pt x="73501" y="-32"/>
                  <a:pt x="159" y="23780"/>
                  <a:pt x="-32" y="53022"/>
                </a:cubicBezTo>
                <a:lnTo>
                  <a:pt x="-32" y="53022"/>
                </a:lnTo>
                <a:lnTo>
                  <a:pt x="-32" y="70643"/>
                </a:lnTo>
                <a:lnTo>
                  <a:pt x="-32" y="70643"/>
                </a:lnTo>
                <a:lnTo>
                  <a:pt x="-32" y="154749"/>
                </a:lnTo>
                <a:cubicBezTo>
                  <a:pt x="-32" y="180276"/>
                  <a:pt x="48641" y="196373"/>
                  <a:pt x="95980" y="203231"/>
                </a:cubicBezTo>
                <a:lnTo>
                  <a:pt x="95980" y="204184"/>
                </a:lnTo>
                <a:lnTo>
                  <a:pt x="102362" y="204850"/>
                </a:lnTo>
                <a:cubicBezTo>
                  <a:pt x="108648" y="205517"/>
                  <a:pt x="119126" y="206184"/>
                  <a:pt x="127603" y="206660"/>
                </a:cubicBezTo>
                <a:lnTo>
                  <a:pt x="135509" y="207422"/>
                </a:lnTo>
                <a:cubicBezTo>
                  <a:pt x="142081" y="207422"/>
                  <a:pt x="153035" y="207422"/>
                  <a:pt x="161512" y="207994"/>
                </a:cubicBezTo>
                <a:lnTo>
                  <a:pt x="475837" y="207994"/>
                </a:lnTo>
                <a:lnTo>
                  <a:pt x="475837" y="97504"/>
                </a:lnTo>
                <a:close/>
                <a:moveTo>
                  <a:pt x="261048" y="97504"/>
                </a:moveTo>
                <a:cubicBezTo>
                  <a:pt x="282263" y="93989"/>
                  <a:pt x="302566" y="86283"/>
                  <a:pt x="320770" y="74834"/>
                </a:cubicBezTo>
                <a:lnTo>
                  <a:pt x="320770" y="97504"/>
                </a:lnTo>
                <a:close/>
                <a:moveTo>
                  <a:pt x="167418" y="14255"/>
                </a:moveTo>
                <a:cubicBezTo>
                  <a:pt x="268097" y="14255"/>
                  <a:pt x="320770" y="39687"/>
                  <a:pt x="320770" y="53308"/>
                </a:cubicBezTo>
                <a:cubicBezTo>
                  <a:pt x="320770" y="66928"/>
                  <a:pt x="268097" y="92455"/>
                  <a:pt x="167418" y="92455"/>
                </a:cubicBezTo>
                <a:cubicBezTo>
                  <a:pt x="66738" y="92455"/>
                  <a:pt x="14065" y="66928"/>
                  <a:pt x="14065" y="53308"/>
                </a:cubicBezTo>
                <a:cubicBezTo>
                  <a:pt x="14065" y="39687"/>
                  <a:pt x="66738" y="14255"/>
                  <a:pt x="167418" y="14255"/>
                </a:cubicBezTo>
                <a:close/>
                <a:moveTo>
                  <a:pt x="461645" y="194278"/>
                </a:moveTo>
                <a:lnTo>
                  <a:pt x="437070" y="194278"/>
                </a:lnTo>
                <a:lnTo>
                  <a:pt x="437070" y="159892"/>
                </a:lnTo>
                <a:cubicBezTo>
                  <a:pt x="437598" y="155663"/>
                  <a:pt x="434599" y="151806"/>
                  <a:pt x="430370" y="151282"/>
                </a:cubicBezTo>
                <a:cubicBezTo>
                  <a:pt x="430129" y="151253"/>
                  <a:pt x="429885" y="151234"/>
                  <a:pt x="429641" y="151225"/>
                </a:cubicBezTo>
                <a:lnTo>
                  <a:pt x="429641" y="151225"/>
                </a:lnTo>
                <a:cubicBezTo>
                  <a:pt x="425329" y="151358"/>
                  <a:pt x="421941" y="154959"/>
                  <a:pt x="422072" y="159273"/>
                </a:cubicBezTo>
                <a:cubicBezTo>
                  <a:pt x="422078" y="159473"/>
                  <a:pt x="422093" y="159683"/>
                  <a:pt x="422116" y="159892"/>
                </a:cubicBezTo>
                <a:lnTo>
                  <a:pt x="422116" y="194278"/>
                </a:lnTo>
                <a:lnTo>
                  <a:pt x="404304" y="194278"/>
                </a:lnTo>
                <a:lnTo>
                  <a:pt x="404304" y="146653"/>
                </a:lnTo>
                <a:cubicBezTo>
                  <a:pt x="404727" y="142357"/>
                  <a:pt x="401591" y="138537"/>
                  <a:pt x="397298" y="138118"/>
                </a:cubicBezTo>
                <a:cubicBezTo>
                  <a:pt x="397125" y="138099"/>
                  <a:pt x="396953" y="138090"/>
                  <a:pt x="396780" y="138080"/>
                </a:cubicBezTo>
                <a:lnTo>
                  <a:pt x="396780" y="138080"/>
                </a:lnTo>
                <a:cubicBezTo>
                  <a:pt x="392470" y="138261"/>
                  <a:pt x="389125" y="141909"/>
                  <a:pt x="389309" y="146215"/>
                </a:cubicBezTo>
                <a:cubicBezTo>
                  <a:pt x="389317" y="146396"/>
                  <a:pt x="389330" y="146567"/>
                  <a:pt x="389350" y="146748"/>
                </a:cubicBezTo>
                <a:lnTo>
                  <a:pt x="389350" y="194373"/>
                </a:lnTo>
                <a:lnTo>
                  <a:pt x="371634" y="194373"/>
                </a:lnTo>
                <a:lnTo>
                  <a:pt x="371634" y="159892"/>
                </a:lnTo>
                <a:cubicBezTo>
                  <a:pt x="372108" y="155654"/>
                  <a:pt x="369059" y="151844"/>
                  <a:pt x="364825" y="151368"/>
                </a:cubicBezTo>
                <a:cubicBezTo>
                  <a:pt x="364587" y="151339"/>
                  <a:pt x="364348" y="151320"/>
                  <a:pt x="364109" y="151320"/>
                </a:cubicBezTo>
                <a:cubicBezTo>
                  <a:pt x="359799" y="151501"/>
                  <a:pt x="356455" y="155149"/>
                  <a:pt x="356638" y="159454"/>
                </a:cubicBezTo>
                <a:cubicBezTo>
                  <a:pt x="356646" y="159635"/>
                  <a:pt x="356659" y="159807"/>
                  <a:pt x="356679" y="159988"/>
                </a:cubicBezTo>
                <a:lnTo>
                  <a:pt x="356679" y="194373"/>
                </a:lnTo>
                <a:lnTo>
                  <a:pt x="338868" y="194373"/>
                </a:lnTo>
                <a:lnTo>
                  <a:pt x="338868" y="146748"/>
                </a:lnTo>
                <a:cubicBezTo>
                  <a:pt x="339334" y="142614"/>
                  <a:pt x="336365" y="138890"/>
                  <a:pt x="332235" y="138423"/>
                </a:cubicBezTo>
                <a:cubicBezTo>
                  <a:pt x="328106" y="137956"/>
                  <a:pt x="324380" y="140928"/>
                  <a:pt x="323913" y="145062"/>
                </a:cubicBezTo>
                <a:cubicBezTo>
                  <a:pt x="323850" y="145614"/>
                  <a:pt x="323850" y="146186"/>
                  <a:pt x="323913" y="146748"/>
                </a:cubicBezTo>
                <a:lnTo>
                  <a:pt x="323913" y="194373"/>
                </a:lnTo>
                <a:lnTo>
                  <a:pt x="306102" y="194373"/>
                </a:lnTo>
                <a:lnTo>
                  <a:pt x="306102" y="160083"/>
                </a:lnTo>
                <a:cubicBezTo>
                  <a:pt x="306490" y="156978"/>
                  <a:pt x="304991" y="153949"/>
                  <a:pt x="302292" y="152368"/>
                </a:cubicBezTo>
                <a:lnTo>
                  <a:pt x="298672" y="150272"/>
                </a:lnTo>
                <a:lnTo>
                  <a:pt x="295053" y="152272"/>
                </a:lnTo>
                <a:cubicBezTo>
                  <a:pt x="292406" y="153911"/>
                  <a:pt x="290898" y="156883"/>
                  <a:pt x="291147" y="159988"/>
                </a:cubicBezTo>
                <a:lnTo>
                  <a:pt x="291147" y="194373"/>
                </a:lnTo>
                <a:lnTo>
                  <a:pt x="273431" y="194373"/>
                </a:lnTo>
                <a:lnTo>
                  <a:pt x="273431" y="146748"/>
                </a:lnTo>
                <a:cubicBezTo>
                  <a:pt x="273908" y="142462"/>
                  <a:pt x="270820" y="138595"/>
                  <a:pt x="266533" y="138118"/>
                </a:cubicBezTo>
                <a:cubicBezTo>
                  <a:pt x="266356" y="138099"/>
                  <a:pt x="266178" y="138090"/>
                  <a:pt x="266001" y="138080"/>
                </a:cubicBezTo>
                <a:cubicBezTo>
                  <a:pt x="261586" y="138271"/>
                  <a:pt x="258166" y="142014"/>
                  <a:pt x="258360" y="146424"/>
                </a:cubicBezTo>
                <a:cubicBezTo>
                  <a:pt x="258365" y="146529"/>
                  <a:pt x="258372" y="146643"/>
                  <a:pt x="258381" y="146748"/>
                </a:cubicBezTo>
                <a:lnTo>
                  <a:pt x="258381" y="194373"/>
                </a:lnTo>
                <a:lnTo>
                  <a:pt x="240760" y="194373"/>
                </a:lnTo>
                <a:lnTo>
                  <a:pt x="240760" y="159988"/>
                </a:lnTo>
                <a:cubicBezTo>
                  <a:pt x="241235" y="155701"/>
                  <a:pt x="238145" y="151844"/>
                  <a:pt x="233858" y="151368"/>
                </a:cubicBezTo>
                <a:cubicBezTo>
                  <a:pt x="233652" y="151339"/>
                  <a:pt x="233443" y="151330"/>
                  <a:pt x="233235" y="151320"/>
                </a:cubicBezTo>
                <a:lnTo>
                  <a:pt x="233235" y="151320"/>
                </a:lnTo>
                <a:cubicBezTo>
                  <a:pt x="228976" y="151444"/>
                  <a:pt x="225625" y="154997"/>
                  <a:pt x="225750" y="159254"/>
                </a:cubicBezTo>
                <a:cubicBezTo>
                  <a:pt x="225757" y="159502"/>
                  <a:pt x="225775" y="159749"/>
                  <a:pt x="225806" y="159988"/>
                </a:cubicBezTo>
                <a:lnTo>
                  <a:pt x="225806" y="194373"/>
                </a:lnTo>
                <a:lnTo>
                  <a:pt x="207994" y="194373"/>
                </a:lnTo>
                <a:lnTo>
                  <a:pt x="207994" y="146748"/>
                </a:lnTo>
                <a:cubicBezTo>
                  <a:pt x="208417" y="142452"/>
                  <a:pt x="205280" y="138633"/>
                  <a:pt x="200987" y="138214"/>
                </a:cubicBezTo>
                <a:cubicBezTo>
                  <a:pt x="200815" y="138194"/>
                  <a:pt x="200643" y="138185"/>
                  <a:pt x="200469" y="138175"/>
                </a:cubicBezTo>
                <a:lnTo>
                  <a:pt x="200469" y="138175"/>
                </a:lnTo>
                <a:cubicBezTo>
                  <a:pt x="196159" y="138356"/>
                  <a:pt x="192815" y="142005"/>
                  <a:pt x="192999" y="146310"/>
                </a:cubicBezTo>
                <a:cubicBezTo>
                  <a:pt x="193007" y="146491"/>
                  <a:pt x="193020" y="146662"/>
                  <a:pt x="193040" y="146843"/>
                </a:cubicBezTo>
                <a:lnTo>
                  <a:pt x="193040" y="194468"/>
                </a:lnTo>
                <a:lnTo>
                  <a:pt x="175228" y="194468"/>
                </a:lnTo>
                <a:lnTo>
                  <a:pt x="175228" y="160083"/>
                </a:lnTo>
                <a:cubicBezTo>
                  <a:pt x="175756" y="155854"/>
                  <a:pt x="172756" y="151996"/>
                  <a:pt x="168528" y="151472"/>
                </a:cubicBezTo>
                <a:cubicBezTo>
                  <a:pt x="168286" y="151444"/>
                  <a:pt x="168042" y="151425"/>
                  <a:pt x="167799" y="151415"/>
                </a:cubicBezTo>
                <a:lnTo>
                  <a:pt x="167799" y="151415"/>
                </a:lnTo>
                <a:cubicBezTo>
                  <a:pt x="163487" y="151549"/>
                  <a:pt x="160099" y="155149"/>
                  <a:pt x="160230" y="159464"/>
                </a:cubicBezTo>
                <a:cubicBezTo>
                  <a:pt x="160237" y="159664"/>
                  <a:pt x="160251" y="159873"/>
                  <a:pt x="160274" y="160083"/>
                </a:cubicBezTo>
                <a:lnTo>
                  <a:pt x="160274" y="194468"/>
                </a:lnTo>
                <a:lnTo>
                  <a:pt x="142462" y="194468"/>
                </a:lnTo>
                <a:lnTo>
                  <a:pt x="142462" y="146843"/>
                </a:lnTo>
                <a:cubicBezTo>
                  <a:pt x="143125" y="142690"/>
                  <a:pt x="140294" y="138785"/>
                  <a:pt x="136138" y="138118"/>
                </a:cubicBezTo>
                <a:cubicBezTo>
                  <a:pt x="131983" y="137452"/>
                  <a:pt x="128076" y="140290"/>
                  <a:pt x="127413" y="144443"/>
                </a:cubicBezTo>
                <a:cubicBezTo>
                  <a:pt x="127286" y="145234"/>
                  <a:pt x="127286" y="146043"/>
                  <a:pt x="127413" y="146843"/>
                </a:cubicBezTo>
                <a:lnTo>
                  <a:pt x="127413" y="193135"/>
                </a:lnTo>
                <a:lnTo>
                  <a:pt x="110268" y="191611"/>
                </a:lnTo>
                <a:lnTo>
                  <a:pt x="110268" y="159702"/>
                </a:lnTo>
                <a:cubicBezTo>
                  <a:pt x="110734" y="155568"/>
                  <a:pt x="107765" y="151844"/>
                  <a:pt x="103635" y="151377"/>
                </a:cubicBezTo>
                <a:cubicBezTo>
                  <a:pt x="99506" y="150910"/>
                  <a:pt x="95780" y="153882"/>
                  <a:pt x="95313" y="158016"/>
                </a:cubicBezTo>
                <a:cubicBezTo>
                  <a:pt x="95250" y="158568"/>
                  <a:pt x="95250" y="159140"/>
                  <a:pt x="95313" y="159702"/>
                </a:cubicBezTo>
                <a:lnTo>
                  <a:pt x="95313" y="188944"/>
                </a:lnTo>
                <a:cubicBezTo>
                  <a:pt x="39973" y="180562"/>
                  <a:pt x="14160" y="163988"/>
                  <a:pt x="14160" y="155035"/>
                </a:cubicBezTo>
                <a:lnTo>
                  <a:pt x="14160" y="82168"/>
                </a:lnTo>
                <a:lnTo>
                  <a:pt x="14160" y="82168"/>
                </a:lnTo>
                <a:cubicBezTo>
                  <a:pt x="15932" y="83388"/>
                  <a:pt x="17813" y="84435"/>
                  <a:pt x="19780" y="85312"/>
                </a:cubicBezTo>
                <a:lnTo>
                  <a:pt x="21590" y="86264"/>
                </a:lnTo>
                <a:cubicBezTo>
                  <a:pt x="23781" y="87312"/>
                  <a:pt x="26067" y="88455"/>
                  <a:pt x="28543" y="89503"/>
                </a:cubicBezTo>
                <a:lnTo>
                  <a:pt x="30734" y="90455"/>
                </a:lnTo>
                <a:cubicBezTo>
                  <a:pt x="32544" y="91122"/>
                  <a:pt x="34449" y="91979"/>
                  <a:pt x="36449" y="92646"/>
                </a:cubicBezTo>
                <a:lnTo>
                  <a:pt x="37401" y="92646"/>
                </a:lnTo>
                <a:lnTo>
                  <a:pt x="37401" y="92646"/>
                </a:lnTo>
                <a:lnTo>
                  <a:pt x="39211" y="93313"/>
                </a:lnTo>
                <a:lnTo>
                  <a:pt x="39211" y="93313"/>
                </a:lnTo>
                <a:lnTo>
                  <a:pt x="43116" y="94551"/>
                </a:lnTo>
                <a:lnTo>
                  <a:pt x="47879" y="96075"/>
                </a:lnTo>
                <a:lnTo>
                  <a:pt x="56451" y="98456"/>
                </a:lnTo>
                <a:lnTo>
                  <a:pt x="58452" y="99028"/>
                </a:lnTo>
                <a:lnTo>
                  <a:pt x="67405" y="101123"/>
                </a:lnTo>
                <a:lnTo>
                  <a:pt x="68358" y="101123"/>
                </a:lnTo>
                <a:lnTo>
                  <a:pt x="78740" y="103123"/>
                </a:lnTo>
                <a:lnTo>
                  <a:pt x="79692" y="103123"/>
                </a:lnTo>
                <a:lnTo>
                  <a:pt x="84836" y="104076"/>
                </a:lnTo>
                <a:lnTo>
                  <a:pt x="90646" y="105028"/>
                </a:lnTo>
                <a:lnTo>
                  <a:pt x="101886" y="106648"/>
                </a:lnTo>
                <a:lnTo>
                  <a:pt x="103600" y="106648"/>
                </a:lnTo>
                <a:lnTo>
                  <a:pt x="114459" y="107886"/>
                </a:lnTo>
                <a:lnTo>
                  <a:pt x="128841" y="109124"/>
                </a:lnTo>
                <a:lnTo>
                  <a:pt x="139605" y="109791"/>
                </a:lnTo>
                <a:lnTo>
                  <a:pt x="141510" y="109791"/>
                </a:lnTo>
                <a:cubicBezTo>
                  <a:pt x="143986" y="109791"/>
                  <a:pt x="146463" y="109791"/>
                  <a:pt x="148939" y="109791"/>
                </a:cubicBezTo>
                <a:lnTo>
                  <a:pt x="155035" y="109791"/>
                </a:lnTo>
                <a:lnTo>
                  <a:pt x="166656" y="109791"/>
                </a:lnTo>
                <a:lnTo>
                  <a:pt x="461645" y="109791"/>
                </a:lnTo>
                <a:close/>
                <a:moveTo>
                  <a:pt x="167418" y="80930"/>
                </a:moveTo>
                <a:cubicBezTo>
                  <a:pt x="195135" y="80930"/>
                  <a:pt x="227520" y="73501"/>
                  <a:pt x="227520" y="52355"/>
                </a:cubicBezTo>
                <a:cubicBezTo>
                  <a:pt x="227520" y="31210"/>
                  <a:pt x="195231" y="24542"/>
                  <a:pt x="167513" y="24542"/>
                </a:cubicBezTo>
                <a:cubicBezTo>
                  <a:pt x="139795" y="24542"/>
                  <a:pt x="107410" y="31876"/>
                  <a:pt x="107410" y="52355"/>
                </a:cubicBezTo>
                <a:cubicBezTo>
                  <a:pt x="107410" y="72834"/>
                  <a:pt x="139795" y="80930"/>
                  <a:pt x="167418" y="80930"/>
                </a:cubicBezTo>
                <a:close/>
                <a:moveTo>
                  <a:pt x="167418" y="39115"/>
                </a:moveTo>
                <a:cubicBezTo>
                  <a:pt x="178964" y="38906"/>
                  <a:pt x="190470" y="40516"/>
                  <a:pt x="201517" y="43878"/>
                </a:cubicBezTo>
                <a:cubicBezTo>
                  <a:pt x="208756" y="46450"/>
                  <a:pt x="213328" y="49783"/>
                  <a:pt x="213328" y="52736"/>
                </a:cubicBezTo>
                <a:cubicBezTo>
                  <a:pt x="213328" y="58642"/>
                  <a:pt x="195802" y="66738"/>
                  <a:pt x="167322" y="66738"/>
                </a:cubicBezTo>
                <a:cubicBezTo>
                  <a:pt x="138843" y="66738"/>
                  <a:pt x="121507" y="58642"/>
                  <a:pt x="121507" y="52736"/>
                </a:cubicBezTo>
                <a:cubicBezTo>
                  <a:pt x="121507" y="46831"/>
                  <a:pt x="140462" y="39496"/>
                  <a:pt x="167418" y="39496"/>
                </a:cubicBezTo>
                <a:close/>
              </a:path>
            </a:pathLst>
          </a:custGeom>
          <a:solidFill>
            <a:srgbClr val="22276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6912"/>
            <a:endParaRPr lang="en-GB" sz="1092">
              <a:solidFill>
                <a:srgbClr val="000000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36709-4239-89A0-ECF9-45DE088CCDFF}"/>
              </a:ext>
            </a:extLst>
          </p:cNvPr>
          <p:cNvSpPr txBox="1"/>
          <p:nvPr/>
        </p:nvSpPr>
        <p:spPr>
          <a:xfrm>
            <a:off x="9144809" y="3041059"/>
            <a:ext cx="18578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06912"/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Obwód pasa</a:t>
            </a:r>
            <a:endParaRPr lang="en-GB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2ECB16-4119-493D-A03E-9041C03FC600}"/>
              </a:ext>
            </a:extLst>
          </p:cNvPr>
          <p:cNvSpPr txBox="1"/>
          <p:nvPr/>
        </p:nvSpPr>
        <p:spPr>
          <a:xfrm>
            <a:off x="538028" y="2931108"/>
            <a:ext cx="127599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Śmierć z powodu </a:t>
            </a:r>
          </a:p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Przyczyny CV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687FA1CF-0482-9082-6BD8-1DE4CC2D7FD1}"/>
              </a:ext>
            </a:extLst>
          </p:cNvPr>
          <p:cNvSpPr/>
          <p:nvPr/>
        </p:nvSpPr>
        <p:spPr>
          <a:xfrm>
            <a:off x="502900" y="3612622"/>
            <a:ext cx="4141122" cy="536964"/>
          </a:xfrm>
          <a:prstGeom prst="round2SameRect">
            <a:avLst>
              <a:gd name="adj1" fmla="val 24878"/>
              <a:gd name="adj2" fmla="val 0"/>
            </a:avLst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15" tIns="35708" rIns="71415" bIns="35708" rtlCol="0" anchor="ctr"/>
          <a:lstStyle/>
          <a:p>
            <a:pPr algn="ctr" defTabSz="906912"/>
            <a:r>
              <a:rPr lang="en-GB" sz="1599" b="1" err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Potwierdzające</a:t>
            </a:r>
            <a:r>
              <a:rPr lang="en-GB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599" b="1" err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drugorzęd</a:t>
            </a:r>
            <a:r>
              <a:rPr lang="pl-PL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owe</a:t>
            </a:r>
            <a:r>
              <a:rPr lang="en-GB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599" b="1" err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punkty</a:t>
            </a:r>
            <a:r>
              <a:rPr lang="en-GB" sz="1599" b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599" b="1" err="1">
                <a:solidFill>
                  <a:srgbClr val="FFFFFF"/>
                </a:solidFill>
                <a:latin typeface="Apis For Office"/>
                <a:cs typeface="Arial" panose="020B0604020202020204" pitchFamily="34" charset="0"/>
              </a:rPr>
              <a:t>końcowe</a:t>
            </a:r>
            <a:endParaRPr lang="en-GB" sz="1599" b="1">
              <a:solidFill>
                <a:srgbClr val="FFFFFF"/>
              </a:solidFill>
              <a:latin typeface="Apis For Office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EF086E-04C5-0708-F36B-536A6DED98DB}"/>
              </a:ext>
            </a:extLst>
          </p:cNvPr>
          <p:cNvCxnSpPr>
            <a:cxnSpLocks/>
          </p:cNvCxnSpPr>
          <p:nvPr/>
        </p:nvCxnSpPr>
        <p:spPr>
          <a:xfrm>
            <a:off x="1487532" y="4664946"/>
            <a:ext cx="0" cy="1037932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6BEF920-CC9B-E188-F1B7-A4E9AB12B540}"/>
              </a:ext>
            </a:extLst>
          </p:cNvPr>
          <p:cNvSpPr txBox="1"/>
          <p:nvPr/>
        </p:nvSpPr>
        <p:spPr>
          <a:xfrm>
            <a:off x="723977" y="1835053"/>
            <a:ext cx="3847807" cy="32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09594"/>
            <a:r>
              <a:rPr lang="en-GB" sz="1066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Analiza czasu do pierwszego zdarzenia: pierwsze wystąpienie dowolnego składnika złożonego zdarzenia: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3B819-FB34-F275-68F3-21DB5DBE692D}"/>
              </a:ext>
            </a:extLst>
          </p:cNvPr>
          <p:cNvSpPr txBox="1"/>
          <p:nvPr/>
        </p:nvSpPr>
        <p:spPr>
          <a:xfrm>
            <a:off x="596185" y="4223618"/>
            <a:ext cx="3928280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09594"/>
            <a:r>
              <a:rPr lang="en-GB" sz="1333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Analizy czasu do pierwszego zdarzenia, testowane w kolejności hierarchicznej:</a:t>
            </a:r>
          </a:p>
        </p:txBody>
      </p:sp>
      <p:sp>
        <p:nvSpPr>
          <p:cNvPr id="48" name="Brain Stroke Icon">
            <a:extLst>
              <a:ext uri="{FF2B5EF4-FFF2-40B4-BE49-F238E27FC236}">
                <a16:creationId xmlns:a16="http://schemas.microsoft.com/office/drawing/2014/main" id="{3CB600FB-B27F-EE3B-E832-A2B99CDA2567}"/>
              </a:ext>
            </a:extLst>
          </p:cNvPr>
          <p:cNvSpPr/>
          <p:nvPr/>
        </p:nvSpPr>
        <p:spPr>
          <a:xfrm>
            <a:off x="3698707" y="2257197"/>
            <a:ext cx="545829" cy="537963"/>
          </a:xfrm>
          <a:custGeom>
            <a:avLst/>
            <a:gdLst>
              <a:gd name="connsiteX0" fmla="*/ 408408 w 409498"/>
              <a:gd name="connsiteY0" fmla="*/ 239254 h 403597"/>
              <a:gd name="connsiteX1" fmla="*/ 371261 w 409498"/>
              <a:gd name="connsiteY1" fmla="*/ 291356 h 403597"/>
              <a:gd name="connsiteX2" fmla="*/ 253151 w 409498"/>
              <a:gd name="connsiteY2" fmla="*/ 298404 h 403597"/>
              <a:gd name="connsiteX3" fmla="*/ 182285 w 409498"/>
              <a:gd name="connsiteY3" fmla="*/ 330027 h 403597"/>
              <a:gd name="connsiteX4" fmla="*/ 143328 w 409498"/>
              <a:gd name="connsiteY4" fmla="*/ 403560 h 403597"/>
              <a:gd name="connsiteX5" fmla="*/ 96560 w 409498"/>
              <a:gd name="connsiteY5" fmla="*/ 403560 h 403597"/>
              <a:gd name="connsiteX6" fmla="*/ 98560 w 409498"/>
              <a:gd name="connsiteY6" fmla="*/ 392321 h 403597"/>
              <a:gd name="connsiteX7" fmla="*/ 108085 w 409498"/>
              <a:gd name="connsiteY7" fmla="*/ 326789 h 403597"/>
              <a:gd name="connsiteX8" fmla="*/ 91797 w 409498"/>
              <a:gd name="connsiteY8" fmla="*/ 326789 h 403597"/>
              <a:gd name="connsiteX9" fmla="*/ 15597 w 409498"/>
              <a:gd name="connsiteY9" fmla="*/ 280973 h 403597"/>
              <a:gd name="connsiteX10" fmla="*/ 20169 w 409498"/>
              <a:gd name="connsiteY10" fmla="*/ 145623 h 403597"/>
              <a:gd name="connsiteX11" fmla="*/ 33219 w 409498"/>
              <a:gd name="connsiteY11" fmla="*/ 142289 h 403597"/>
              <a:gd name="connsiteX12" fmla="*/ 36552 w 409498"/>
              <a:gd name="connsiteY12" fmla="*/ 155339 h 403597"/>
              <a:gd name="connsiteX13" fmla="*/ 32171 w 409498"/>
              <a:gd name="connsiteY13" fmla="*/ 271544 h 403597"/>
              <a:gd name="connsiteX14" fmla="*/ 91797 w 409498"/>
              <a:gd name="connsiteY14" fmla="*/ 307739 h 403597"/>
              <a:gd name="connsiteX15" fmla="*/ 129897 w 409498"/>
              <a:gd name="connsiteY15" fmla="*/ 307739 h 403597"/>
              <a:gd name="connsiteX16" fmla="*/ 128373 w 409498"/>
              <a:gd name="connsiteY16" fmla="*/ 318597 h 403597"/>
              <a:gd name="connsiteX17" fmla="*/ 118848 w 409498"/>
              <a:gd name="connsiteY17" fmla="*/ 384415 h 403597"/>
              <a:gd name="connsiteX18" fmla="*/ 131517 w 409498"/>
              <a:gd name="connsiteY18" fmla="*/ 384415 h 403597"/>
              <a:gd name="connsiteX19" fmla="*/ 172950 w 409498"/>
              <a:gd name="connsiteY19" fmla="*/ 305738 h 403597"/>
              <a:gd name="connsiteX20" fmla="*/ 180475 w 409498"/>
              <a:gd name="connsiteY20" fmla="*/ 310215 h 403597"/>
              <a:gd name="connsiteX21" fmla="*/ 238482 w 409498"/>
              <a:gd name="connsiteY21" fmla="*/ 283545 h 403597"/>
              <a:gd name="connsiteX22" fmla="*/ 241626 w 409498"/>
              <a:gd name="connsiteY22" fmla="*/ 274592 h 403597"/>
              <a:gd name="connsiteX23" fmla="*/ 250579 w 409498"/>
              <a:gd name="connsiteY23" fmla="*/ 277640 h 403597"/>
              <a:gd name="connsiteX24" fmla="*/ 360879 w 409498"/>
              <a:gd name="connsiteY24" fmla="*/ 274973 h 403597"/>
              <a:gd name="connsiteX25" fmla="*/ 389454 w 409498"/>
              <a:gd name="connsiteY25" fmla="*/ 236206 h 403597"/>
              <a:gd name="connsiteX26" fmla="*/ 344591 w 409498"/>
              <a:gd name="connsiteY26" fmla="*/ 161244 h 403597"/>
              <a:gd name="connsiteX27" fmla="*/ 339924 w 409498"/>
              <a:gd name="connsiteY27" fmla="*/ 159149 h 403597"/>
              <a:gd name="connsiteX28" fmla="*/ 339162 w 409498"/>
              <a:gd name="connsiteY28" fmla="*/ 154100 h 403597"/>
              <a:gd name="connsiteX29" fmla="*/ 315540 w 409498"/>
              <a:gd name="connsiteY29" fmla="*/ 111143 h 403597"/>
              <a:gd name="connsiteX30" fmla="*/ 264105 w 409498"/>
              <a:gd name="connsiteY30" fmla="*/ 101046 h 403597"/>
              <a:gd name="connsiteX31" fmla="*/ 258961 w 409498"/>
              <a:gd name="connsiteY31" fmla="*/ 101998 h 403597"/>
              <a:gd name="connsiteX32" fmla="*/ 255342 w 409498"/>
              <a:gd name="connsiteY32" fmla="*/ 98189 h 403597"/>
              <a:gd name="connsiteX33" fmla="*/ 159330 w 409498"/>
              <a:gd name="connsiteY33" fmla="*/ 93331 h 403597"/>
              <a:gd name="connsiteX34" fmla="*/ 145947 w 409498"/>
              <a:gd name="connsiteY34" fmla="*/ 91759 h 403597"/>
              <a:gd name="connsiteX35" fmla="*/ 147519 w 409498"/>
              <a:gd name="connsiteY35" fmla="*/ 78377 h 403597"/>
              <a:gd name="connsiteX36" fmla="*/ 265819 w 409498"/>
              <a:gd name="connsiteY36" fmla="*/ 81615 h 403597"/>
              <a:gd name="connsiteX37" fmla="*/ 326398 w 409498"/>
              <a:gd name="connsiteY37" fmla="*/ 95522 h 403597"/>
              <a:gd name="connsiteX38" fmla="*/ 357069 w 409498"/>
              <a:gd name="connsiteY38" fmla="*/ 146290 h 403597"/>
              <a:gd name="connsiteX39" fmla="*/ 408408 w 409498"/>
              <a:gd name="connsiteY39" fmla="*/ 239254 h 403597"/>
              <a:gd name="connsiteX40" fmla="*/ 150281 w 409498"/>
              <a:gd name="connsiteY40" fmla="*/ 175246 h 403597"/>
              <a:gd name="connsiteX41" fmla="*/ 119039 w 409498"/>
              <a:gd name="connsiteY41" fmla="*/ 194296 h 403597"/>
              <a:gd name="connsiteX42" fmla="*/ 86463 w 409498"/>
              <a:gd name="connsiteY42" fmla="*/ 176865 h 403597"/>
              <a:gd name="connsiteX43" fmla="*/ 75129 w 409498"/>
              <a:gd name="connsiteY43" fmla="*/ 169150 h 403597"/>
              <a:gd name="connsiteX44" fmla="*/ 67413 w 409498"/>
              <a:gd name="connsiteY44" fmla="*/ 180485 h 403597"/>
              <a:gd name="connsiteX45" fmla="*/ 110752 w 409498"/>
              <a:gd name="connsiteY45" fmla="*/ 212679 h 403597"/>
              <a:gd name="connsiteX46" fmla="*/ 109990 w 409498"/>
              <a:gd name="connsiteY46" fmla="*/ 218775 h 403597"/>
              <a:gd name="connsiteX47" fmla="*/ 112848 w 409498"/>
              <a:gd name="connsiteY47" fmla="*/ 239063 h 403597"/>
              <a:gd name="connsiteX48" fmla="*/ 84273 w 409498"/>
              <a:gd name="connsiteY48" fmla="*/ 246493 h 403597"/>
              <a:gd name="connsiteX49" fmla="*/ 80939 w 409498"/>
              <a:gd name="connsiteY49" fmla="*/ 259542 h 403597"/>
              <a:gd name="connsiteX50" fmla="*/ 89035 w 409498"/>
              <a:gd name="connsiteY50" fmla="*/ 264209 h 403597"/>
              <a:gd name="connsiteX51" fmla="*/ 93702 w 409498"/>
              <a:gd name="connsiteY51" fmla="*/ 263066 h 403597"/>
              <a:gd name="connsiteX52" fmla="*/ 123706 w 409498"/>
              <a:gd name="connsiteY52" fmla="*/ 260876 h 403597"/>
              <a:gd name="connsiteX53" fmla="*/ 125611 w 409498"/>
              <a:gd name="connsiteY53" fmla="*/ 261542 h 403597"/>
              <a:gd name="connsiteX54" fmla="*/ 144661 w 409498"/>
              <a:gd name="connsiteY54" fmla="*/ 281259 h 403597"/>
              <a:gd name="connsiteX55" fmla="*/ 151614 w 409498"/>
              <a:gd name="connsiteY55" fmla="*/ 284117 h 403597"/>
              <a:gd name="connsiteX56" fmla="*/ 161101 w 409498"/>
              <a:gd name="connsiteY56" fmla="*/ 274554 h 403597"/>
              <a:gd name="connsiteX57" fmla="*/ 158472 w 409498"/>
              <a:gd name="connsiteY57" fmla="*/ 268019 h 403597"/>
              <a:gd name="connsiteX58" fmla="*/ 138851 w 409498"/>
              <a:gd name="connsiteY58" fmla="*/ 247636 h 403597"/>
              <a:gd name="connsiteX59" fmla="*/ 129326 w 409498"/>
              <a:gd name="connsiteY59" fmla="*/ 219537 h 403597"/>
              <a:gd name="connsiteX60" fmla="*/ 153329 w 409498"/>
              <a:gd name="connsiteY60" fmla="*/ 193724 h 403597"/>
              <a:gd name="connsiteX61" fmla="*/ 174951 w 409498"/>
              <a:gd name="connsiteY61" fmla="*/ 187343 h 403597"/>
              <a:gd name="connsiteX62" fmla="*/ 187333 w 409498"/>
              <a:gd name="connsiteY62" fmla="*/ 227252 h 403597"/>
              <a:gd name="connsiteX63" fmla="*/ 192191 w 409498"/>
              <a:gd name="connsiteY63" fmla="*/ 239825 h 403597"/>
              <a:gd name="connsiteX64" fmla="*/ 204764 w 409498"/>
              <a:gd name="connsiteY64" fmla="*/ 234968 h 403597"/>
              <a:gd name="connsiteX65" fmla="*/ 203430 w 409498"/>
              <a:gd name="connsiteY65" fmla="*/ 192962 h 403597"/>
              <a:gd name="connsiteX66" fmla="*/ 219528 w 409498"/>
              <a:gd name="connsiteY66" fmla="*/ 181723 h 403597"/>
              <a:gd name="connsiteX67" fmla="*/ 249341 w 409498"/>
              <a:gd name="connsiteY67" fmla="*/ 192962 h 403597"/>
              <a:gd name="connsiteX68" fmla="*/ 263724 w 409498"/>
              <a:gd name="connsiteY68" fmla="*/ 234682 h 403597"/>
              <a:gd name="connsiteX69" fmla="*/ 306396 w 409498"/>
              <a:gd name="connsiteY69" fmla="*/ 246302 h 403597"/>
              <a:gd name="connsiteX70" fmla="*/ 312111 w 409498"/>
              <a:gd name="connsiteY70" fmla="*/ 246302 h 403597"/>
              <a:gd name="connsiteX71" fmla="*/ 323731 w 409498"/>
              <a:gd name="connsiteY71" fmla="*/ 257256 h 403597"/>
              <a:gd name="connsiteX72" fmla="*/ 333256 w 409498"/>
              <a:gd name="connsiteY72" fmla="*/ 264400 h 403597"/>
              <a:gd name="connsiteX73" fmla="*/ 335637 w 409498"/>
              <a:gd name="connsiteY73" fmla="*/ 264400 h 403597"/>
              <a:gd name="connsiteX74" fmla="*/ 342495 w 409498"/>
              <a:gd name="connsiteY74" fmla="*/ 252875 h 403597"/>
              <a:gd name="connsiteX75" fmla="*/ 312396 w 409498"/>
              <a:gd name="connsiteY75" fmla="*/ 227538 h 403597"/>
              <a:gd name="connsiteX76" fmla="*/ 305919 w 409498"/>
              <a:gd name="connsiteY76" fmla="*/ 227538 h 403597"/>
              <a:gd name="connsiteX77" fmla="*/ 291346 w 409498"/>
              <a:gd name="connsiteY77" fmla="*/ 227538 h 403597"/>
              <a:gd name="connsiteX78" fmla="*/ 320588 w 409498"/>
              <a:gd name="connsiteY78" fmla="*/ 214679 h 403597"/>
              <a:gd name="connsiteX79" fmla="*/ 331208 w 409498"/>
              <a:gd name="connsiteY79" fmla="*/ 206250 h 403597"/>
              <a:gd name="connsiteX80" fmla="*/ 322779 w 409498"/>
              <a:gd name="connsiteY80" fmla="*/ 195629 h 403597"/>
              <a:gd name="connsiteX81" fmla="*/ 274677 w 409498"/>
              <a:gd name="connsiteY81" fmla="*/ 218108 h 403597"/>
              <a:gd name="connsiteX82" fmla="*/ 268677 w 409498"/>
              <a:gd name="connsiteY82" fmla="*/ 191153 h 403597"/>
              <a:gd name="connsiteX83" fmla="*/ 302014 w 409498"/>
              <a:gd name="connsiteY83" fmla="*/ 165911 h 403597"/>
              <a:gd name="connsiteX84" fmla="*/ 299442 w 409498"/>
              <a:gd name="connsiteY84" fmla="*/ 152767 h 403597"/>
              <a:gd name="connsiteX85" fmla="*/ 286212 w 409498"/>
              <a:gd name="connsiteY85" fmla="*/ 155320 h 403597"/>
              <a:gd name="connsiteX86" fmla="*/ 286203 w 409498"/>
              <a:gd name="connsiteY86" fmla="*/ 155339 h 403597"/>
              <a:gd name="connsiteX87" fmla="*/ 257628 w 409498"/>
              <a:gd name="connsiteY87" fmla="*/ 174389 h 403597"/>
              <a:gd name="connsiteX88" fmla="*/ 228291 w 409498"/>
              <a:gd name="connsiteY88" fmla="*/ 164864 h 403597"/>
              <a:gd name="connsiteX89" fmla="*/ 230005 w 409498"/>
              <a:gd name="connsiteY89" fmla="*/ 143051 h 403597"/>
              <a:gd name="connsiteX90" fmla="*/ 219337 w 409498"/>
              <a:gd name="connsiteY90" fmla="*/ 134669 h 403597"/>
              <a:gd name="connsiteX91" fmla="*/ 210955 w 409498"/>
              <a:gd name="connsiteY91" fmla="*/ 145337 h 403597"/>
              <a:gd name="connsiteX92" fmla="*/ 191905 w 409498"/>
              <a:gd name="connsiteY92" fmla="*/ 177341 h 403597"/>
              <a:gd name="connsiteX93" fmla="*/ 187428 w 409498"/>
              <a:gd name="connsiteY93" fmla="*/ 173436 h 403597"/>
              <a:gd name="connsiteX94" fmla="*/ 162473 w 409498"/>
              <a:gd name="connsiteY94" fmla="*/ 122763 h 403597"/>
              <a:gd name="connsiteX95" fmla="*/ 149566 w 409498"/>
              <a:gd name="connsiteY95" fmla="*/ 126811 h 403597"/>
              <a:gd name="connsiteX96" fmla="*/ 153615 w 409498"/>
              <a:gd name="connsiteY96" fmla="*/ 139718 h 403597"/>
              <a:gd name="connsiteX97" fmla="*/ 168569 w 409498"/>
              <a:gd name="connsiteY97" fmla="*/ 170293 h 403597"/>
              <a:gd name="connsiteX98" fmla="*/ 150281 w 409498"/>
              <a:gd name="connsiteY98" fmla="*/ 175246 h 403597"/>
              <a:gd name="connsiteX99" fmla="*/ 80177 w 409498"/>
              <a:gd name="connsiteY99" fmla="*/ 129240 h 403597"/>
              <a:gd name="connsiteX100" fmla="*/ 85606 w 409498"/>
              <a:gd name="connsiteY100" fmla="*/ 141527 h 403597"/>
              <a:gd name="connsiteX101" fmla="*/ 89035 w 409498"/>
              <a:gd name="connsiteY101" fmla="*/ 142099 h 403597"/>
              <a:gd name="connsiteX102" fmla="*/ 97989 w 409498"/>
              <a:gd name="connsiteY102" fmla="*/ 136003 h 403597"/>
              <a:gd name="connsiteX103" fmla="*/ 126564 w 409498"/>
              <a:gd name="connsiteY103" fmla="*/ 61327 h 403597"/>
              <a:gd name="connsiteX104" fmla="*/ 80463 w 409498"/>
              <a:gd name="connsiteY104" fmla="*/ 61327 h 403597"/>
              <a:gd name="connsiteX105" fmla="*/ 103989 w 409498"/>
              <a:gd name="connsiteY105" fmla="*/ 13702 h 403597"/>
              <a:gd name="connsiteX106" fmla="*/ 99636 w 409498"/>
              <a:gd name="connsiteY106" fmla="*/ 957 h 403597"/>
              <a:gd name="connsiteX107" fmla="*/ 99608 w 409498"/>
              <a:gd name="connsiteY107" fmla="*/ 938 h 403597"/>
              <a:gd name="connsiteX108" fmla="*/ 86863 w 409498"/>
              <a:gd name="connsiteY108" fmla="*/ 5291 h 403597"/>
              <a:gd name="connsiteX109" fmla="*/ 86844 w 409498"/>
              <a:gd name="connsiteY109" fmla="*/ 5320 h 403597"/>
              <a:gd name="connsiteX110" fmla="*/ 49983 w 409498"/>
              <a:gd name="connsiteY110" fmla="*/ 80853 h 403597"/>
              <a:gd name="connsiteX111" fmla="*/ 98846 w 409498"/>
              <a:gd name="connsiteY111" fmla="*/ 80853 h 403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9498" h="403597">
                <a:moveTo>
                  <a:pt x="408408" y="239254"/>
                </a:moveTo>
                <a:cubicBezTo>
                  <a:pt x="404455" y="261314"/>
                  <a:pt x="390825" y="280430"/>
                  <a:pt x="371261" y="291356"/>
                </a:cubicBezTo>
                <a:cubicBezTo>
                  <a:pt x="340686" y="309834"/>
                  <a:pt x="298966" y="312311"/>
                  <a:pt x="253151" y="298404"/>
                </a:cubicBezTo>
                <a:cubicBezTo>
                  <a:pt x="238263" y="322493"/>
                  <a:pt x="210155" y="335037"/>
                  <a:pt x="182285" y="330027"/>
                </a:cubicBezTo>
                <a:lnTo>
                  <a:pt x="143328" y="403560"/>
                </a:lnTo>
                <a:lnTo>
                  <a:pt x="96560" y="403560"/>
                </a:lnTo>
                <a:lnTo>
                  <a:pt x="98560" y="392321"/>
                </a:lnTo>
                <a:cubicBezTo>
                  <a:pt x="100751" y="379557"/>
                  <a:pt x="105894" y="344696"/>
                  <a:pt x="108085" y="326789"/>
                </a:cubicBezTo>
                <a:lnTo>
                  <a:pt x="91797" y="326789"/>
                </a:lnTo>
                <a:cubicBezTo>
                  <a:pt x="59889" y="326741"/>
                  <a:pt x="30599" y="309129"/>
                  <a:pt x="15597" y="280973"/>
                </a:cubicBezTo>
                <a:cubicBezTo>
                  <a:pt x="-6777" y="238187"/>
                  <a:pt x="-5034" y="186800"/>
                  <a:pt x="20169" y="145623"/>
                </a:cubicBezTo>
                <a:cubicBezTo>
                  <a:pt x="22855" y="141099"/>
                  <a:pt x="28694" y="139603"/>
                  <a:pt x="33219" y="142289"/>
                </a:cubicBezTo>
                <a:cubicBezTo>
                  <a:pt x="37743" y="144975"/>
                  <a:pt x="39238" y="150814"/>
                  <a:pt x="36552" y="155339"/>
                </a:cubicBezTo>
                <a:cubicBezTo>
                  <a:pt x="15064" y="190695"/>
                  <a:pt x="13407" y="234663"/>
                  <a:pt x="32171" y="271544"/>
                </a:cubicBezTo>
                <a:cubicBezTo>
                  <a:pt x="43648" y="293870"/>
                  <a:pt x="66689" y="307862"/>
                  <a:pt x="91797" y="307739"/>
                </a:cubicBezTo>
                <a:lnTo>
                  <a:pt x="129897" y="307739"/>
                </a:lnTo>
                <a:lnTo>
                  <a:pt x="128373" y="318597"/>
                </a:lnTo>
                <a:cubicBezTo>
                  <a:pt x="128373" y="320597"/>
                  <a:pt x="122373" y="360983"/>
                  <a:pt x="118848" y="384415"/>
                </a:cubicBezTo>
                <a:lnTo>
                  <a:pt x="131517" y="384415"/>
                </a:lnTo>
                <a:lnTo>
                  <a:pt x="172950" y="305738"/>
                </a:lnTo>
                <a:lnTo>
                  <a:pt x="180475" y="310215"/>
                </a:lnTo>
                <a:cubicBezTo>
                  <a:pt x="203735" y="316759"/>
                  <a:pt x="228310" y="305462"/>
                  <a:pt x="238482" y="283545"/>
                </a:cubicBezTo>
                <a:lnTo>
                  <a:pt x="241626" y="274592"/>
                </a:lnTo>
                <a:lnTo>
                  <a:pt x="250579" y="277640"/>
                </a:lnTo>
                <a:cubicBezTo>
                  <a:pt x="293537" y="292308"/>
                  <a:pt x="333732" y="291356"/>
                  <a:pt x="360879" y="274973"/>
                </a:cubicBezTo>
                <a:cubicBezTo>
                  <a:pt x="375718" y="266972"/>
                  <a:pt x="386205" y="252751"/>
                  <a:pt x="389454" y="236206"/>
                </a:cubicBezTo>
                <a:cubicBezTo>
                  <a:pt x="397359" y="186200"/>
                  <a:pt x="345162" y="161530"/>
                  <a:pt x="344591" y="161244"/>
                </a:cubicBezTo>
                <a:lnTo>
                  <a:pt x="339924" y="159149"/>
                </a:lnTo>
                <a:lnTo>
                  <a:pt x="339162" y="154100"/>
                </a:lnTo>
                <a:cubicBezTo>
                  <a:pt x="337542" y="137136"/>
                  <a:pt x="328998" y="121591"/>
                  <a:pt x="315540" y="111143"/>
                </a:cubicBezTo>
                <a:cubicBezTo>
                  <a:pt x="300157" y="101732"/>
                  <a:pt x="281907" y="98150"/>
                  <a:pt x="264105" y="101046"/>
                </a:cubicBezTo>
                <a:lnTo>
                  <a:pt x="258961" y="101998"/>
                </a:lnTo>
                <a:lnTo>
                  <a:pt x="255342" y="98189"/>
                </a:lnTo>
                <a:cubicBezTo>
                  <a:pt x="212765" y="52183"/>
                  <a:pt x="161520" y="91616"/>
                  <a:pt x="159330" y="93331"/>
                </a:cubicBezTo>
                <a:cubicBezTo>
                  <a:pt x="155196" y="96588"/>
                  <a:pt x="149205" y="95893"/>
                  <a:pt x="145947" y="91759"/>
                </a:cubicBezTo>
                <a:cubicBezTo>
                  <a:pt x="142689" y="87625"/>
                  <a:pt x="143385" y="81634"/>
                  <a:pt x="147519" y="78377"/>
                </a:cubicBezTo>
                <a:cubicBezTo>
                  <a:pt x="169902" y="60565"/>
                  <a:pt x="222671" y="39229"/>
                  <a:pt x="265819" y="81615"/>
                </a:cubicBezTo>
                <a:cubicBezTo>
                  <a:pt x="287012" y="79072"/>
                  <a:pt x="308434" y="83987"/>
                  <a:pt x="326398" y="95522"/>
                </a:cubicBezTo>
                <a:cubicBezTo>
                  <a:pt x="342962" y="107695"/>
                  <a:pt x="354001" y="125963"/>
                  <a:pt x="357069" y="146290"/>
                </a:cubicBezTo>
                <a:cubicBezTo>
                  <a:pt x="380595" y="158863"/>
                  <a:pt x="416028" y="191248"/>
                  <a:pt x="408408" y="239254"/>
                </a:cubicBezTo>
                <a:close/>
                <a:moveTo>
                  <a:pt x="150281" y="175246"/>
                </a:moveTo>
                <a:cubicBezTo>
                  <a:pt x="137775" y="177256"/>
                  <a:pt x="126554" y="184095"/>
                  <a:pt x="119039" y="194296"/>
                </a:cubicBezTo>
                <a:cubicBezTo>
                  <a:pt x="111514" y="193820"/>
                  <a:pt x="89321" y="191248"/>
                  <a:pt x="86463" y="176865"/>
                </a:cubicBezTo>
                <a:cubicBezTo>
                  <a:pt x="85463" y="171607"/>
                  <a:pt x="80386" y="168150"/>
                  <a:pt x="75129" y="169150"/>
                </a:cubicBezTo>
                <a:cubicBezTo>
                  <a:pt x="69871" y="170150"/>
                  <a:pt x="66413" y="175227"/>
                  <a:pt x="67413" y="180485"/>
                </a:cubicBezTo>
                <a:cubicBezTo>
                  <a:pt x="71985" y="204011"/>
                  <a:pt x="95988" y="210774"/>
                  <a:pt x="110752" y="212679"/>
                </a:cubicBezTo>
                <a:cubicBezTo>
                  <a:pt x="110752" y="214679"/>
                  <a:pt x="110085" y="216680"/>
                  <a:pt x="109990" y="218775"/>
                </a:cubicBezTo>
                <a:cubicBezTo>
                  <a:pt x="109752" y="225652"/>
                  <a:pt x="110723" y="232520"/>
                  <a:pt x="112848" y="239063"/>
                </a:cubicBezTo>
                <a:cubicBezTo>
                  <a:pt x="102865" y="239206"/>
                  <a:pt x="93064" y="241759"/>
                  <a:pt x="84273" y="246493"/>
                </a:cubicBezTo>
                <a:cubicBezTo>
                  <a:pt x="79748" y="249179"/>
                  <a:pt x="78253" y="255018"/>
                  <a:pt x="80939" y="259542"/>
                </a:cubicBezTo>
                <a:cubicBezTo>
                  <a:pt x="82634" y="262409"/>
                  <a:pt x="85711" y="264171"/>
                  <a:pt x="89035" y="264209"/>
                </a:cubicBezTo>
                <a:cubicBezTo>
                  <a:pt x="90664" y="264238"/>
                  <a:pt x="92274" y="263838"/>
                  <a:pt x="93702" y="263066"/>
                </a:cubicBezTo>
                <a:cubicBezTo>
                  <a:pt x="93702" y="263066"/>
                  <a:pt x="110943" y="253541"/>
                  <a:pt x="123706" y="260876"/>
                </a:cubicBezTo>
                <a:cubicBezTo>
                  <a:pt x="124316" y="261161"/>
                  <a:pt x="124954" y="261390"/>
                  <a:pt x="125611" y="261542"/>
                </a:cubicBezTo>
                <a:lnTo>
                  <a:pt x="144661" y="281259"/>
                </a:lnTo>
                <a:cubicBezTo>
                  <a:pt x="146490" y="283126"/>
                  <a:pt x="149004" y="284155"/>
                  <a:pt x="151614" y="284117"/>
                </a:cubicBezTo>
                <a:cubicBezTo>
                  <a:pt x="156872" y="284098"/>
                  <a:pt x="161120" y="279811"/>
                  <a:pt x="161101" y="274554"/>
                </a:cubicBezTo>
                <a:cubicBezTo>
                  <a:pt x="161092" y="272125"/>
                  <a:pt x="160149" y="269781"/>
                  <a:pt x="158472" y="268019"/>
                </a:cubicBezTo>
                <a:lnTo>
                  <a:pt x="138851" y="247636"/>
                </a:lnTo>
                <a:cubicBezTo>
                  <a:pt x="132650" y="239587"/>
                  <a:pt x="129297" y="229700"/>
                  <a:pt x="129326" y="219537"/>
                </a:cubicBezTo>
                <a:cubicBezTo>
                  <a:pt x="130231" y="206345"/>
                  <a:pt x="140241" y="195582"/>
                  <a:pt x="153329" y="193724"/>
                </a:cubicBezTo>
                <a:cubicBezTo>
                  <a:pt x="160758" y="192438"/>
                  <a:pt x="168016" y="190295"/>
                  <a:pt x="174951" y="187343"/>
                </a:cubicBezTo>
                <a:cubicBezTo>
                  <a:pt x="187819" y="196172"/>
                  <a:pt x="192943" y="212689"/>
                  <a:pt x="187333" y="227252"/>
                </a:cubicBezTo>
                <a:cubicBezTo>
                  <a:pt x="185199" y="232063"/>
                  <a:pt x="187381" y="237692"/>
                  <a:pt x="192191" y="239825"/>
                </a:cubicBezTo>
                <a:cubicBezTo>
                  <a:pt x="197001" y="241959"/>
                  <a:pt x="202630" y="239778"/>
                  <a:pt x="204764" y="234968"/>
                </a:cubicBezTo>
                <a:cubicBezTo>
                  <a:pt x="210269" y="221404"/>
                  <a:pt x="209784" y="206145"/>
                  <a:pt x="203430" y="192962"/>
                </a:cubicBezTo>
                <a:cubicBezTo>
                  <a:pt x="209688" y="190686"/>
                  <a:pt x="215232" y="186809"/>
                  <a:pt x="219528" y="181723"/>
                </a:cubicBezTo>
                <a:cubicBezTo>
                  <a:pt x="228281" y="188067"/>
                  <a:pt x="238578" y="191943"/>
                  <a:pt x="249341" y="192962"/>
                </a:cubicBezTo>
                <a:cubicBezTo>
                  <a:pt x="248531" y="208212"/>
                  <a:pt x="253694" y="223176"/>
                  <a:pt x="263724" y="234682"/>
                </a:cubicBezTo>
                <a:cubicBezTo>
                  <a:pt x="276773" y="247541"/>
                  <a:pt x="294680" y="246779"/>
                  <a:pt x="306396" y="246302"/>
                </a:cubicBezTo>
                <a:lnTo>
                  <a:pt x="312111" y="246302"/>
                </a:lnTo>
                <a:cubicBezTo>
                  <a:pt x="320493" y="246302"/>
                  <a:pt x="323445" y="255827"/>
                  <a:pt x="323731" y="257256"/>
                </a:cubicBezTo>
                <a:cubicBezTo>
                  <a:pt x="324846" y="261571"/>
                  <a:pt x="328798" y="264543"/>
                  <a:pt x="333256" y="264400"/>
                </a:cubicBezTo>
                <a:lnTo>
                  <a:pt x="335637" y="264400"/>
                </a:lnTo>
                <a:cubicBezTo>
                  <a:pt x="340695" y="263095"/>
                  <a:pt x="343762" y="257951"/>
                  <a:pt x="342495" y="252875"/>
                </a:cubicBezTo>
                <a:cubicBezTo>
                  <a:pt x="339304" y="238625"/>
                  <a:pt x="326989" y="228252"/>
                  <a:pt x="312396" y="227538"/>
                </a:cubicBezTo>
                <a:lnTo>
                  <a:pt x="305919" y="227538"/>
                </a:lnTo>
                <a:cubicBezTo>
                  <a:pt x="301071" y="227919"/>
                  <a:pt x="296194" y="227919"/>
                  <a:pt x="291346" y="227538"/>
                </a:cubicBezTo>
                <a:cubicBezTo>
                  <a:pt x="297566" y="217699"/>
                  <a:pt x="309129" y="212612"/>
                  <a:pt x="320588" y="214679"/>
                </a:cubicBezTo>
                <a:cubicBezTo>
                  <a:pt x="325846" y="215289"/>
                  <a:pt x="330599" y="211508"/>
                  <a:pt x="331208" y="206250"/>
                </a:cubicBezTo>
                <a:cubicBezTo>
                  <a:pt x="331818" y="200992"/>
                  <a:pt x="328036" y="196239"/>
                  <a:pt x="322779" y="195629"/>
                </a:cubicBezTo>
                <a:cubicBezTo>
                  <a:pt x="303710" y="192924"/>
                  <a:pt x="284840" y="201744"/>
                  <a:pt x="274677" y="218108"/>
                </a:cubicBezTo>
                <a:cubicBezTo>
                  <a:pt x="270258" y="209841"/>
                  <a:pt x="268181" y="200516"/>
                  <a:pt x="268677" y="191153"/>
                </a:cubicBezTo>
                <a:cubicBezTo>
                  <a:pt x="282107" y="186333"/>
                  <a:pt x="293737" y="177532"/>
                  <a:pt x="302014" y="165911"/>
                </a:cubicBezTo>
                <a:cubicBezTo>
                  <a:pt x="304900" y="161568"/>
                  <a:pt x="303757" y="155700"/>
                  <a:pt x="299442" y="152767"/>
                </a:cubicBezTo>
                <a:cubicBezTo>
                  <a:pt x="295089" y="149824"/>
                  <a:pt x="289165" y="150957"/>
                  <a:pt x="286212" y="155320"/>
                </a:cubicBezTo>
                <a:cubicBezTo>
                  <a:pt x="286212" y="155329"/>
                  <a:pt x="286203" y="155329"/>
                  <a:pt x="286203" y="155339"/>
                </a:cubicBezTo>
                <a:cubicBezTo>
                  <a:pt x="279383" y="165025"/>
                  <a:pt x="269191" y="171817"/>
                  <a:pt x="257628" y="174389"/>
                </a:cubicBezTo>
                <a:cubicBezTo>
                  <a:pt x="246969" y="175293"/>
                  <a:pt x="236387" y="171864"/>
                  <a:pt x="228291" y="164864"/>
                </a:cubicBezTo>
                <a:cubicBezTo>
                  <a:pt x="230157" y="157758"/>
                  <a:pt x="230739" y="150366"/>
                  <a:pt x="230005" y="143051"/>
                </a:cubicBezTo>
                <a:cubicBezTo>
                  <a:pt x="229376" y="137794"/>
                  <a:pt x="224595" y="134041"/>
                  <a:pt x="219337" y="134669"/>
                </a:cubicBezTo>
                <a:cubicBezTo>
                  <a:pt x="214079" y="135298"/>
                  <a:pt x="210326" y="140079"/>
                  <a:pt x="210955" y="145337"/>
                </a:cubicBezTo>
                <a:cubicBezTo>
                  <a:pt x="210955" y="148195"/>
                  <a:pt x="213336" y="172865"/>
                  <a:pt x="191905" y="177341"/>
                </a:cubicBezTo>
                <a:lnTo>
                  <a:pt x="187428" y="173436"/>
                </a:lnTo>
                <a:cubicBezTo>
                  <a:pt x="190943" y="152929"/>
                  <a:pt x="180875" y="132479"/>
                  <a:pt x="162473" y="122763"/>
                </a:cubicBezTo>
                <a:cubicBezTo>
                  <a:pt x="157787" y="120315"/>
                  <a:pt x="152014" y="122125"/>
                  <a:pt x="149566" y="126811"/>
                </a:cubicBezTo>
                <a:cubicBezTo>
                  <a:pt x="147118" y="131497"/>
                  <a:pt x="148928" y="137270"/>
                  <a:pt x="153615" y="139718"/>
                </a:cubicBezTo>
                <a:cubicBezTo>
                  <a:pt x="164787" y="145509"/>
                  <a:pt x="170864" y="157920"/>
                  <a:pt x="168569" y="170293"/>
                </a:cubicBezTo>
                <a:cubicBezTo>
                  <a:pt x="162682" y="172645"/>
                  <a:pt x="156548" y="174303"/>
                  <a:pt x="150281" y="175246"/>
                </a:cubicBezTo>
                <a:close/>
                <a:moveTo>
                  <a:pt x="80177" y="129240"/>
                </a:moveTo>
                <a:cubicBezTo>
                  <a:pt x="78300" y="134136"/>
                  <a:pt x="80729" y="139622"/>
                  <a:pt x="85606" y="141527"/>
                </a:cubicBezTo>
                <a:cubicBezTo>
                  <a:pt x="86711" y="141899"/>
                  <a:pt x="87873" y="142099"/>
                  <a:pt x="89035" y="142099"/>
                </a:cubicBezTo>
                <a:cubicBezTo>
                  <a:pt x="92998" y="142127"/>
                  <a:pt x="96560" y="139699"/>
                  <a:pt x="97989" y="136003"/>
                </a:cubicBezTo>
                <a:lnTo>
                  <a:pt x="126564" y="61327"/>
                </a:lnTo>
                <a:lnTo>
                  <a:pt x="80463" y="61327"/>
                </a:lnTo>
                <a:lnTo>
                  <a:pt x="103989" y="13702"/>
                </a:lnTo>
                <a:cubicBezTo>
                  <a:pt x="106304" y="8977"/>
                  <a:pt x="104361" y="3272"/>
                  <a:pt x="99636" y="957"/>
                </a:cubicBezTo>
                <a:cubicBezTo>
                  <a:pt x="99627" y="948"/>
                  <a:pt x="99617" y="948"/>
                  <a:pt x="99608" y="938"/>
                </a:cubicBezTo>
                <a:cubicBezTo>
                  <a:pt x="94883" y="-1376"/>
                  <a:pt x="89178" y="567"/>
                  <a:pt x="86863" y="5291"/>
                </a:cubicBezTo>
                <a:cubicBezTo>
                  <a:pt x="86854" y="5301"/>
                  <a:pt x="86854" y="5310"/>
                  <a:pt x="86844" y="5320"/>
                </a:cubicBezTo>
                <a:lnTo>
                  <a:pt x="49983" y="80853"/>
                </a:lnTo>
                <a:lnTo>
                  <a:pt x="98846" y="80853"/>
                </a:ln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FE579-4AAD-D358-2C7D-588C59C5E0EE}"/>
              </a:ext>
            </a:extLst>
          </p:cNvPr>
          <p:cNvSpPr txBox="1"/>
          <p:nvPr/>
        </p:nvSpPr>
        <p:spPr>
          <a:xfrm>
            <a:off x="2011616" y="2931108"/>
            <a:ext cx="11030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06912"/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Zawał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serca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niezakończony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zgonem</a:t>
            </a:r>
            <a:endParaRPr lang="en-GB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29FBDC-7122-A5E2-74D8-83C3A74054CC}"/>
              </a:ext>
            </a:extLst>
          </p:cNvPr>
          <p:cNvSpPr txBox="1"/>
          <p:nvPr/>
        </p:nvSpPr>
        <p:spPr>
          <a:xfrm>
            <a:off x="3327377" y="2931108"/>
            <a:ext cx="11970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Udar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mózgu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niezakończony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zgonem</a:t>
            </a:r>
            <a:endParaRPr lang="en-GB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B3FC1D3-4390-7186-C196-708FF8455ADC}"/>
              </a:ext>
            </a:extLst>
          </p:cNvPr>
          <p:cNvCxnSpPr>
            <a:cxnSpLocks/>
          </p:cNvCxnSpPr>
          <p:nvPr/>
        </p:nvCxnSpPr>
        <p:spPr>
          <a:xfrm>
            <a:off x="3489987" y="4652136"/>
            <a:ext cx="0" cy="1037932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C95962D-69DD-D336-3D99-FFC668974D9E}"/>
              </a:ext>
            </a:extLst>
          </p:cNvPr>
          <p:cNvSpPr txBox="1"/>
          <p:nvPr/>
        </p:nvSpPr>
        <p:spPr>
          <a:xfrm>
            <a:off x="536440" y="5335235"/>
            <a:ext cx="854742" cy="4920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06912"/>
            <a:r>
              <a:rPr lang="en-GB" sz="1066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Śmierć z powodu </a:t>
            </a:r>
          </a:p>
          <a:p>
            <a:pPr algn="ctr" defTabSz="906912"/>
            <a:r>
              <a:rPr lang="pl-PL" sz="1066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</a:t>
            </a:r>
            <a:r>
              <a:rPr lang="en-GB" sz="1066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rzyczyny</a:t>
            </a:r>
            <a:r>
              <a:rPr lang="en-GB" sz="1066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CV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26323CD-6DCF-515B-340B-84714C5C18FA}"/>
              </a:ext>
            </a:extLst>
          </p:cNvPr>
          <p:cNvSpPr txBox="1"/>
          <p:nvPr/>
        </p:nvSpPr>
        <p:spPr>
          <a:xfrm>
            <a:off x="3543356" y="5388983"/>
            <a:ext cx="1094852" cy="2871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06912"/>
            <a:r>
              <a:rPr lang="en-GB" sz="933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Śmierć z powodu </a:t>
            </a:r>
          </a:p>
          <a:p>
            <a:pPr algn="ctr" defTabSz="906912"/>
            <a:r>
              <a:rPr lang="en-GB" sz="933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dowoln</a:t>
            </a:r>
            <a:r>
              <a:rPr lang="pl-PL" sz="933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ej</a:t>
            </a:r>
            <a:r>
              <a:rPr lang="en-GB" sz="933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933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przyczyn</a:t>
            </a:r>
            <a:r>
              <a:rPr lang="pl-PL" sz="933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y</a:t>
            </a:r>
            <a:endParaRPr lang="en-GB" sz="933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67" name="Heart CVD Icon">
            <a:extLst>
              <a:ext uri="{FF2B5EF4-FFF2-40B4-BE49-F238E27FC236}">
                <a16:creationId xmlns:a16="http://schemas.microsoft.com/office/drawing/2014/main" id="{F0543864-A819-B1BE-130A-65E7E24512F9}"/>
              </a:ext>
            </a:extLst>
          </p:cNvPr>
          <p:cNvSpPr/>
          <p:nvPr/>
        </p:nvSpPr>
        <p:spPr>
          <a:xfrm>
            <a:off x="2337011" y="2268716"/>
            <a:ext cx="467988" cy="550455"/>
          </a:xfrm>
          <a:custGeom>
            <a:avLst/>
            <a:gdLst>
              <a:gd name="connsiteX0" fmla="*/ 85792 w 351099"/>
              <a:gd name="connsiteY0" fmla="*/ 31454 h 412969"/>
              <a:gd name="connsiteX1" fmla="*/ 89326 w 351099"/>
              <a:gd name="connsiteY1" fmla="*/ 18452 h 412969"/>
              <a:gd name="connsiteX2" fmla="*/ 89411 w 351099"/>
              <a:gd name="connsiteY2" fmla="*/ 18405 h 412969"/>
              <a:gd name="connsiteX3" fmla="*/ 102365 w 351099"/>
              <a:gd name="connsiteY3" fmla="*/ 22024 h 412969"/>
              <a:gd name="connsiteX4" fmla="*/ 125035 w 351099"/>
              <a:gd name="connsiteY4" fmla="*/ 61839 h 412969"/>
              <a:gd name="connsiteX5" fmla="*/ 155991 w 351099"/>
              <a:gd name="connsiteY5" fmla="*/ 72030 h 412969"/>
              <a:gd name="connsiteX6" fmla="*/ 165516 w 351099"/>
              <a:gd name="connsiteY6" fmla="*/ 52980 h 412969"/>
              <a:gd name="connsiteX7" fmla="*/ 152086 w 351099"/>
              <a:gd name="connsiteY7" fmla="*/ 12499 h 412969"/>
              <a:gd name="connsiteX8" fmla="*/ 158134 w 351099"/>
              <a:gd name="connsiteY8" fmla="*/ 450 h 412969"/>
              <a:gd name="connsiteX9" fmla="*/ 170183 w 351099"/>
              <a:gd name="connsiteY9" fmla="*/ 6498 h 412969"/>
              <a:gd name="connsiteX10" fmla="*/ 186090 w 351099"/>
              <a:gd name="connsiteY10" fmla="*/ 54123 h 412969"/>
              <a:gd name="connsiteX11" fmla="*/ 165707 w 351099"/>
              <a:gd name="connsiteY11" fmla="*/ 95557 h 412969"/>
              <a:gd name="connsiteX12" fmla="*/ 112081 w 351099"/>
              <a:gd name="connsiteY12" fmla="*/ 77936 h 412969"/>
              <a:gd name="connsiteX13" fmla="*/ 289341 w 351099"/>
              <a:gd name="connsiteY13" fmla="*/ 136896 h 412969"/>
              <a:gd name="connsiteX14" fmla="*/ 314487 w 351099"/>
              <a:gd name="connsiteY14" fmla="*/ 158232 h 412969"/>
              <a:gd name="connsiteX15" fmla="*/ 322202 w 351099"/>
              <a:gd name="connsiteY15" fmla="*/ 162232 h 412969"/>
              <a:gd name="connsiteX16" fmla="*/ 327727 w 351099"/>
              <a:gd name="connsiteY16" fmla="*/ 160518 h 412969"/>
              <a:gd name="connsiteX17" fmla="*/ 330061 w 351099"/>
              <a:gd name="connsiteY17" fmla="*/ 147249 h 412969"/>
              <a:gd name="connsiteX18" fmla="*/ 330013 w 351099"/>
              <a:gd name="connsiteY18" fmla="*/ 147183 h 412969"/>
              <a:gd name="connsiteX19" fmla="*/ 297628 w 351099"/>
              <a:gd name="connsiteY19" fmla="*/ 119846 h 412969"/>
              <a:gd name="connsiteX20" fmla="*/ 285398 w 351099"/>
              <a:gd name="connsiteY20" fmla="*/ 125485 h 412969"/>
              <a:gd name="connsiteX21" fmla="*/ 289341 w 351099"/>
              <a:gd name="connsiteY21" fmla="*/ 136896 h 412969"/>
              <a:gd name="connsiteX22" fmla="*/ 328013 w 351099"/>
              <a:gd name="connsiteY22" fmla="*/ 189664 h 412969"/>
              <a:gd name="connsiteX23" fmla="*/ 332013 w 351099"/>
              <a:gd name="connsiteY23" fmla="*/ 225288 h 412969"/>
              <a:gd name="connsiteX24" fmla="*/ 341538 w 351099"/>
              <a:gd name="connsiteY24" fmla="*/ 234813 h 412969"/>
              <a:gd name="connsiteX25" fmla="*/ 341538 w 351099"/>
              <a:gd name="connsiteY25" fmla="*/ 234813 h 412969"/>
              <a:gd name="connsiteX26" fmla="*/ 351063 w 351099"/>
              <a:gd name="connsiteY26" fmla="*/ 225288 h 412969"/>
              <a:gd name="connsiteX27" fmla="*/ 346586 w 351099"/>
              <a:gd name="connsiteY27" fmla="*/ 185378 h 412969"/>
              <a:gd name="connsiteX28" fmla="*/ 334871 w 351099"/>
              <a:gd name="connsiteY28" fmla="*/ 178044 h 412969"/>
              <a:gd name="connsiteX29" fmla="*/ 327536 w 351099"/>
              <a:gd name="connsiteY29" fmla="*/ 189760 h 412969"/>
              <a:gd name="connsiteX30" fmla="*/ 340300 w 351099"/>
              <a:gd name="connsiteY30" fmla="*/ 253767 h 412969"/>
              <a:gd name="connsiteX31" fmla="*/ 329641 w 351099"/>
              <a:gd name="connsiteY31" fmla="*/ 261997 h 412969"/>
              <a:gd name="connsiteX32" fmla="*/ 329632 w 351099"/>
              <a:gd name="connsiteY32" fmla="*/ 262054 h 412969"/>
              <a:gd name="connsiteX33" fmla="*/ 322869 w 351099"/>
              <a:gd name="connsiteY33" fmla="*/ 298535 h 412969"/>
              <a:gd name="connsiteX34" fmla="*/ 329889 w 351099"/>
              <a:gd name="connsiteY34" fmla="*/ 310032 h 412969"/>
              <a:gd name="connsiteX35" fmla="*/ 330013 w 351099"/>
              <a:gd name="connsiteY35" fmla="*/ 310060 h 412969"/>
              <a:gd name="connsiteX36" fmla="*/ 332204 w 351099"/>
              <a:gd name="connsiteY36" fmla="*/ 310060 h 412969"/>
              <a:gd name="connsiteX37" fmla="*/ 341729 w 351099"/>
              <a:gd name="connsiteY37" fmla="*/ 302726 h 412969"/>
              <a:gd name="connsiteX38" fmla="*/ 348777 w 351099"/>
              <a:gd name="connsiteY38" fmla="*/ 264626 h 412969"/>
              <a:gd name="connsiteX39" fmla="*/ 340738 w 351099"/>
              <a:gd name="connsiteY39" fmla="*/ 253825 h 412969"/>
              <a:gd name="connsiteX40" fmla="*/ 340300 w 351099"/>
              <a:gd name="connsiteY40" fmla="*/ 253767 h 412969"/>
              <a:gd name="connsiteX41" fmla="*/ 324488 w 351099"/>
              <a:gd name="connsiteY41" fmla="*/ 328348 h 412969"/>
              <a:gd name="connsiteX42" fmla="*/ 312677 w 351099"/>
              <a:gd name="connsiteY42" fmla="*/ 334730 h 412969"/>
              <a:gd name="connsiteX43" fmla="*/ 297152 w 351099"/>
              <a:gd name="connsiteY43" fmla="*/ 365591 h 412969"/>
              <a:gd name="connsiteX44" fmla="*/ 297152 w 351099"/>
              <a:gd name="connsiteY44" fmla="*/ 365591 h 412969"/>
              <a:gd name="connsiteX45" fmla="*/ 238763 w 351099"/>
              <a:gd name="connsiteY45" fmla="*/ 394166 h 412969"/>
              <a:gd name="connsiteX46" fmla="*/ 72933 w 351099"/>
              <a:gd name="connsiteY46" fmla="*/ 273008 h 412969"/>
              <a:gd name="connsiteX47" fmla="*/ 64456 w 351099"/>
              <a:gd name="connsiteY47" fmla="*/ 168233 h 412969"/>
              <a:gd name="connsiteX48" fmla="*/ 151991 w 351099"/>
              <a:gd name="connsiteY48" fmla="*/ 139658 h 412969"/>
              <a:gd name="connsiteX49" fmla="*/ 171041 w 351099"/>
              <a:gd name="connsiteY49" fmla="*/ 144992 h 412969"/>
              <a:gd name="connsiteX50" fmla="*/ 175422 w 351099"/>
              <a:gd name="connsiteY50" fmla="*/ 144992 h 412969"/>
              <a:gd name="connsiteX51" fmla="*/ 177994 w 351099"/>
              <a:gd name="connsiteY51" fmla="*/ 141563 h 412969"/>
              <a:gd name="connsiteX52" fmla="*/ 199901 w 351099"/>
              <a:gd name="connsiteY52" fmla="*/ 102129 h 412969"/>
              <a:gd name="connsiteX53" fmla="*/ 250860 w 351099"/>
              <a:gd name="connsiteY53" fmla="*/ 22977 h 412969"/>
              <a:gd name="connsiteX54" fmla="*/ 262671 w 351099"/>
              <a:gd name="connsiteY54" fmla="*/ 32502 h 412969"/>
              <a:gd name="connsiteX55" fmla="*/ 252384 w 351099"/>
              <a:gd name="connsiteY55" fmla="*/ 44313 h 412969"/>
              <a:gd name="connsiteX56" fmla="*/ 230953 w 351099"/>
              <a:gd name="connsiteY56" fmla="*/ 109178 h 412969"/>
              <a:gd name="connsiteX57" fmla="*/ 230953 w 351099"/>
              <a:gd name="connsiteY57" fmla="*/ 110702 h 412969"/>
              <a:gd name="connsiteX58" fmla="*/ 235239 w 351099"/>
              <a:gd name="connsiteY58" fmla="*/ 158327 h 412969"/>
              <a:gd name="connsiteX59" fmla="*/ 235239 w 351099"/>
              <a:gd name="connsiteY59" fmla="*/ 158327 h 412969"/>
              <a:gd name="connsiteX60" fmla="*/ 230762 w 351099"/>
              <a:gd name="connsiteY60" fmla="*/ 188236 h 412969"/>
              <a:gd name="connsiteX61" fmla="*/ 237620 w 351099"/>
              <a:gd name="connsiteY61" fmla="*/ 199827 h 412969"/>
              <a:gd name="connsiteX62" fmla="*/ 237716 w 351099"/>
              <a:gd name="connsiteY62" fmla="*/ 199856 h 412969"/>
              <a:gd name="connsiteX63" fmla="*/ 240002 w 351099"/>
              <a:gd name="connsiteY63" fmla="*/ 199856 h 412969"/>
              <a:gd name="connsiteX64" fmla="*/ 249527 w 351099"/>
              <a:gd name="connsiteY64" fmla="*/ 192617 h 412969"/>
              <a:gd name="connsiteX65" fmla="*/ 254575 w 351099"/>
              <a:gd name="connsiteY65" fmla="*/ 158994 h 412969"/>
              <a:gd name="connsiteX66" fmla="*/ 254575 w 351099"/>
              <a:gd name="connsiteY66" fmla="*/ 158994 h 412969"/>
              <a:gd name="connsiteX67" fmla="*/ 253908 w 351099"/>
              <a:gd name="connsiteY67" fmla="*/ 130419 h 412969"/>
              <a:gd name="connsiteX68" fmla="*/ 256861 w 351099"/>
              <a:gd name="connsiteY68" fmla="*/ 130419 h 412969"/>
              <a:gd name="connsiteX69" fmla="*/ 265814 w 351099"/>
              <a:gd name="connsiteY69" fmla="*/ 120322 h 412969"/>
              <a:gd name="connsiteX70" fmla="*/ 255718 w 351099"/>
              <a:gd name="connsiteY70" fmla="*/ 111369 h 412969"/>
              <a:gd name="connsiteX71" fmla="*/ 251146 w 351099"/>
              <a:gd name="connsiteY71" fmla="*/ 111369 h 412969"/>
              <a:gd name="connsiteX72" fmla="*/ 250003 w 351099"/>
              <a:gd name="connsiteY72" fmla="*/ 105844 h 412969"/>
              <a:gd name="connsiteX73" fmla="*/ 266862 w 351099"/>
              <a:gd name="connsiteY73" fmla="*/ 55552 h 412969"/>
              <a:gd name="connsiteX74" fmla="*/ 280292 w 351099"/>
              <a:gd name="connsiteY74" fmla="*/ 40027 h 412969"/>
              <a:gd name="connsiteX75" fmla="*/ 278854 w 351099"/>
              <a:gd name="connsiteY75" fmla="*/ 19871 h 412969"/>
              <a:gd name="connsiteX76" fmla="*/ 278578 w 351099"/>
              <a:gd name="connsiteY76" fmla="*/ 19643 h 412969"/>
              <a:gd name="connsiteX77" fmla="*/ 259528 w 351099"/>
              <a:gd name="connsiteY77" fmla="*/ 3831 h 412969"/>
              <a:gd name="connsiteX78" fmla="*/ 239525 w 351099"/>
              <a:gd name="connsiteY78" fmla="*/ 5451 h 412969"/>
              <a:gd name="connsiteX79" fmla="*/ 182375 w 351099"/>
              <a:gd name="connsiteY79" fmla="*/ 94128 h 412969"/>
              <a:gd name="connsiteX80" fmla="*/ 166564 w 351099"/>
              <a:gd name="connsiteY80" fmla="*/ 123846 h 412969"/>
              <a:gd name="connsiteX81" fmla="*/ 159325 w 351099"/>
              <a:gd name="connsiteY81" fmla="*/ 120989 h 412969"/>
              <a:gd name="connsiteX82" fmla="*/ 47311 w 351099"/>
              <a:gd name="connsiteY82" fmla="*/ 159089 h 412969"/>
              <a:gd name="connsiteX83" fmla="*/ 56360 w 351099"/>
              <a:gd name="connsiteY83" fmla="*/ 282342 h 412969"/>
              <a:gd name="connsiteX84" fmla="*/ 237335 w 351099"/>
              <a:gd name="connsiteY84" fmla="*/ 412930 h 412969"/>
              <a:gd name="connsiteX85" fmla="*/ 241907 w 351099"/>
              <a:gd name="connsiteY85" fmla="*/ 412930 h 412969"/>
              <a:gd name="connsiteX86" fmla="*/ 311915 w 351099"/>
              <a:gd name="connsiteY86" fmla="*/ 376830 h 412969"/>
              <a:gd name="connsiteX87" fmla="*/ 311915 w 351099"/>
              <a:gd name="connsiteY87" fmla="*/ 376830 h 412969"/>
              <a:gd name="connsiteX88" fmla="*/ 330489 w 351099"/>
              <a:gd name="connsiteY88" fmla="*/ 339969 h 412969"/>
              <a:gd name="connsiteX89" fmla="*/ 324488 w 351099"/>
              <a:gd name="connsiteY89" fmla="*/ 328348 h 412969"/>
              <a:gd name="connsiteX90" fmla="*/ 231239 w 351099"/>
              <a:gd name="connsiteY90" fmla="*/ 217191 h 412969"/>
              <a:gd name="connsiteX91" fmla="*/ 218285 w 351099"/>
              <a:gd name="connsiteY91" fmla="*/ 220897 h 412969"/>
              <a:gd name="connsiteX92" fmla="*/ 218285 w 351099"/>
              <a:gd name="connsiteY92" fmla="*/ 220906 h 412969"/>
              <a:gd name="connsiteX93" fmla="*/ 197330 w 351099"/>
              <a:gd name="connsiteY93" fmla="*/ 249481 h 412969"/>
              <a:gd name="connsiteX94" fmla="*/ 197758 w 351099"/>
              <a:gd name="connsiteY94" fmla="*/ 262959 h 412969"/>
              <a:gd name="connsiteX95" fmla="*/ 211236 w 351099"/>
              <a:gd name="connsiteY95" fmla="*/ 262530 h 412969"/>
              <a:gd name="connsiteX96" fmla="*/ 234953 w 351099"/>
              <a:gd name="connsiteY96" fmla="*/ 229860 h 412969"/>
              <a:gd name="connsiteX97" fmla="*/ 231239 w 351099"/>
              <a:gd name="connsiteY97" fmla="*/ 217191 h 412969"/>
              <a:gd name="connsiteX98" fmla="*/ 89411 w 351099"/>
              <a:gd name="connsiteY98" fmla="*/ 101748 h 412969"/>
              <a:gd name="connsiteX99" fmla="*/ 97317 w 351099"/>
              <a:gd name="connsiteY99" fmla="*/ 105939 h 412969"/>
              <a:gd name="connsiteX100" fmla="*/ 102651 w 351099"/>
              <a:gd name="connsiteY100" fmla="*/ 104320 h 412969"/>
              <a:gd name="connsiteX101" fmla="*/ 105128 w 351099"/>
              <a:gd name="connsiteY101" fmla="*/ 91080 h 412969"/>
              <a:gd name="connsiteX102" fmla="*/ 76553 w 351099"/>
              <a:gd name="connsiteY102" fmla="*/ 48408 h 412969"/>
              <a:gd name="connsiteX103" fmla="*/ 8163 w 351099"/>
              <a:gd name="connsiteY103" fmla="*/ 62791 h 412969"/>
              <a:gd name="connsiteX104" fmla="*/ 57 w 351099"/>
              <a:gd name="connsiteY104" fmla="*/ 73545 h 412969"/>
              <a:gd name="connsiteX105" fmla="*/ 10811 w 351099"/>
              <a:gd name="connsiteY105" fmla="*/ 81660 h 412969"/>
              <a:gd name="connsiteX106" fmla="*/ 12164 w 351099"/>
              <a:gd name="connsiteY106" fmla="*/ 81365 h 412969"/>
              <a:gd name="connsiteX107" fmla="*/ 67980 w 351099"/>
              <a:gd name="connsiteY107" fmla="*/ 69649 h 41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51099" h="412969">
                <a:moveTo>
                  <a:pt x="85792" y="31454"/>
                </a:moveTo>
                <a:cubicBezTo>
                  <a:pt x="83182" y="26891"/>
                  <a:pt x="84754" y="21072"/>
                  <a:pt x="89326" y="18452"/>
                </a:cubicBezTo>
                <a:cubicBezTo>
                  <a:pt x="89354" y="18433"/>
                  <a:pt x="89383" y="18424"/>
                  <a:pt x="89411" y="18405"/>
                </a:cubicBezTo>
                <a:cubicBezTo>
                  <a:pt x="93993" y="15833"/>
                  <a:pt x="99784" y="17452"/>
                  <a:pt x="102365" y="22024"/>
                </a:cubicBezTo>
                <a:lnTo>
                  <a:pt x="125035" y="61839"/>
                </a:lnTo>
                <a:lnTo>
                  <a:pt x="155991" y="72030"/>
                </a:lnTo>
                <a:lnTo>
                  <a:pt x="165516" y="52980"/>
                </a:lnTo>
                <a:lnTo>
                  <a:pt x="152086" y="12499"/>
                </a:lnTo>
                <a:cubicBezTo>
                  <a:pt x="150429" y="7499"/>
                  <a:pt x="153134" y="2107"/>
                  <a:pt x="158134" y="450"/>
                </a:cubicBezTo>
                <a:cubicBezTo>
                  <a:pt x="163135" y="-1207"/>
                  <a:pt x="168526" y="1498"/>
                  <a:pt x="170183" y="6498"/>
                </a:cubicBezTo>
                <a:lnTo>
                  <a:pt x="186090" y="54123"/>
                </a:lnTo>
                <a:lnTo>
                  <a:pt x="165707" y="95557"/>
                </a:lnTo>
                <a:lnTo>
                  <a:pt x="112081" y="77936"/>
                </a:lnTo>
                <a:close/>
                <a:moveTo>
                  <a:pt x="289341" y="136896"/>
                </a:moveTo>
                <a:cubicBezTo>
                  <a:pt x="299380" y="141792"/>
                  <a:pt x="308020" y="149126"/>
                  <a:pt x="314487" y="158232"/>
                </a:cubicBezTo>
                <a:cubicBezTo>
                  <a:pt x="316268" y="160727"/>
                  <a:pt x="319135" y="162223"/>
                  <a:pt x="322202" y="162232"/>
                </a:cubicBezTo>
                <a:cubicBezTo>
                  <a:pt x="324174" y="162251"/>
                  <a:pt x="326108" y="161651"/>
                  <a:pt x="327727" y="160518"/>
                </a:cubicBezTo>
                <a:cubicBezTo>
                  <a:pt x="332032" y="157498"/>
                  <a:pt x="333080" y="151555"/>
                  <a:pt x="330061" y="147249"/>
                </a:cubicBezTo>
                <a:cubicBezTo>
                  <a:pt x="330042" y="147230"/>
                  <a:pt x="330032" y="147202"/>
                  <a:pt x="330013" y="147183"/>
                </a:cubicBezTo>
                <a:cubicBezTo>
                  <a:pt x="321726" y="135457"/>
                  <a:pt x="310572" y="126056"/>
                  <a:pt x="297628" y="119846"/>
                </a:cubicBezTo>
                <a:cubicBezTo>
                  <a:pt x="292694" y="118027"/>
                  <a:pt x="287217" y="120551"/>
                  <a:pt x="285398" y="125485"/>
                </a:cubicBezTo>
                <a:cubicBezTo>
                  <a:pt x="283826" y="129742"/>
                  <a:pt x="285474" y="134514"/>
                  <a:pt x="289341" y="136896"/>
                </a:cubicBezTo>
                <a:close/>
                <a:moveTo>
                  <a:pt x="328013" y="189664"/>
                </a:moveTo>
                <a:cubicBezTo>
                  <a:pt x="330661" y="201351"/>
                  <a:pt x="332004" y="213305"/>
                  <a:pt x="332013" y="225288"/>
                </a:cubicBezTo>
                <a:cubicBezTo>
                  <a:pt x="332013" y="230545"/>
                  <a:pt x="336280" y="234813"/>
                  <a:pt x="341538" y="234813"/>
                </a:cubicBezTo>
                <a:lnTo>
                  <a:pt x="341538" y="234813"/>
                </a:lnTo>
                <a:cubicBezTo>
                  <a:pt x="346796" y="234813"/>
                  <a:pt x="351063" y="230545"/>
                  <a:pt x="351063" y="225288"/>
                </a:cubicBezTo>
                <a:cubicBezTo>
                  <a:pt x="351044" y="211857"/>
                  <a:pt x="349539" y="198475"/>
                  <a:pt x="346586" y="185378"/>
                </a:cubicBezTo>
                <a:cubicBezTo>
                  <a:pt x="345377" y="180120"/>
                  <a:pt x="340128" y="176834"/>
                  <a:pt x="334871" y="178044"/>
                </a:cubicBezTo>
                <a:cubicBezTo>
                  <a:pt x="329613" y="179253"/>
                  <a:pt x="326327" y="184502"/>
                  <a:pt x="327536" y="189760"/>
                </a:cubicBezTo>
                <a:close/>
                <a:moveTo>
                  <a:pt x="340300" y="253767"/>
                </a:moveTo>
                <a:cubicBezTo>
                  <a:pt x="335080" y="253101"/>
                  <a:pt x="330308" y="256787"/>
                  <a:pt x="329641" y="261997"/>
                </a:cubicBezTo>
                <a:cubicBezTo>
                  <a:pt x="329632" y="262016"/>
                  <a:pt x="329632" y="262035"/>
                  <a:pt x="329632" y="262054"/>
                </a:cubicBezTo>
                <a:cubicBezTo>
                  <a:pt x="328013" y="274322"/>
                  <a:pt x="325755" y="286495"/>
                  <a:pt x="322869" y="298535"/>
                </a:cubicBezTo>
                <a:cubicBezTo>
                  <a:pt x="321631" y="303650"/>
                  <a:pt x="324774" y="308793"/>
                  <a:pt x="329889" y="310032"/>
                </a:cubicBezTo>
                <a:cubicBezTo>
                  <a:pt x="329927" y="310041"/>
                  <a:pt x="329975" y="310051"/>
                  <a:pt x="330013" y="310060"/>
                </a:cubicBezTo>
                <a:lnTo>
                  <a:pt x="332204" y="310060"/>
                </a:lnTo>
                <a:cubicBezTo>
                  <a:pt x="336718" y="310184"/>
                  <a:pt x="340690" y="307117"/>
                  <a:pt x="341729" y="302726"/>
                </a:cubicBezTo>
                <a:cubicBezTo>
                  <a:pt x="344777" y="289677"/>
                  <a:pt x="347158" y="276723"/>
                  <a:pt x="348777" y="264626"/>
                </a:cubicBezTo>
                <a:cubicBezTo>
                  <a:pt x="349539" y="259425"/>
                  <a:pt x="345939" y="254587"/>
                  <a:pt x="340738" y="253825"/>
                </a:cubicBezTo>
                <a:cubicBezTo>
                  <a:pt x="340586" y="253796"/>
                  <a:pt x="340443" y="253786"/>
                  <a:pt x="340300" y="253767"/>
                </a:cubicBezTo>
                <a:close/>
                <a:moveTo>
                  <a:pt x="324488" y="328348"/>
                </a:moveTo>
                <a:cubicBezTo>
                  <a:pt x="319469" y="326872"/>
                  <a:pt x="314192" y="329720"/>
                  <a:pt x="312677" y="334730"/>
                </a:cubicBezTo>
                <a:cubicBezTo>
                  <a:pt x="309287" y="345817"/>
                  <a:pt x="304038" y="356256"/>
                  <a:pt x="297152" y="365591"/>
                </a:cubicBezTo>
                <a:lnTo>
                  <a:pt x="297152" y="365591"/>
                </a:lnTo>
                <a:cubicBezTo>
                  <a:pt x="284122" y="384774"/>
                  <a:pt x="261909" y="395642"/>
                  <a:pt x="238763" y="394166"/>
                </a:cubicBezTo>
                <a:cubicBezTo>
                  <a:pt x="199330" y="392356"/>
                  <a:pt x="112271" y="340636"/>
                  <a:pt x="72933" y="273008"/>
                </a:cubicBezTo>
                <a:cubicBezTo>
                  <a:pt x="51026" y="234908"/>
                  <a:pt x="48168" y="199951"/>
                  <a:pt x="64456" y="168233"/>
                </a:cubicBezTo>
                <a:cubicBezTo>
                  <a:pt x="87792" y="122322"/>
                  <a:pt x="129702" y="130609"/>
                  <a:pt x="151991" y="139658"/>
                </a:cubicBezTo>
                <a:cubicBezTo>
                  <a:pt x="157858" y="142858"/>
                  <a:pt x="164364" y="144687"/>
                  <a:pt x="171041" y="144992"/>
                </a:cubicBezTo>
                <a:lnTo>
                  <a:pt x="175422" y="144992"/>
                </a:lnTo>
                <a:lnTo>
                  <a:pt x="177994" y="141563"/>
                </a:lnTo>
                <a:cubicBezTo>
                  <a:pt x="187214" y="129580"/>
                  <a:pt x="194596" y="116284"/>
                  <a:pt x="199901" y="102129"/>
                </a:cubicBezTo>
                <a:cubicBezTo>
                  <a:pt x="213313" y="73602"/>
                  <a:pt x="230448" y="46989"/>
                  <a:pt x="250860" y="22977"/>
                </a:cubicBezTo>
                <a:lnTo>
                  <a:pt x="262671" y="32502"/>
                </a:lnTo>
                <a:lnTo>
                  <a:pt x="252384" y="44313"/>
                </a:lnTo>
                <a:cubicBezTo>
                  <a:pt x="236954" y="62258"/>
                  <a:pt x="229257" y="85575"/>
                  <a:pt x="230953" y="109178"/>
                </a:cubicBezTo>
                <a:lnTo>
                  <a:pt x="230953" y="110702"/>
                </a:lnTo>
                <a:cubicBezTo>
                  <a:pt x="234601" y="126294"/>
                  <a:pt x="236039" y="142325"/>
                  <a:pt x="235239" y="158327"/>
                </a:cubicBezTo>
                <a:lnTo>
                  <a:pt x="235239" y="158327"/>
                </a:lnTo>
                <a:cubicBezTo>
                  <a:pt x="234782" y="168423"/>
                  <a:pt x="233277" y="178444"/>
                  <a:pt x="230762" y="188236"/>
                </a:cubicBezTo>
                <a:cubicBezTo>
                  <a:pt x="229458" y="193331"/>
                  <a:pt x="232525" y="198522"/>
                  <a:pt x="237620" y="199827"/>
                </a:cubicBezTo>
                <a:cubicBezTo>
                  <a:pt x="237649" y="199837"/>
                  <a:pt x="237687" y="199846"/>
                  <a:pt x="237716" y="199856"/>
                </a:cubicBezTo>
                <a:lnTo>
                  <a:pt x="240002" y="199856"/>
                </a:lnTo>
                <a:cubicBezTo>
                  <a:pt x="244488" y="199989"/>
                  <a:pt x="248450" y="196970"/>
                  <a:pt x="249527" y="192617"/>
                </a:cubicBezTo>
                <a:cubicBezTo>
                  <a:pt x="252337" y="181606"/>
                  <a:pt x="254022" y="170338"/>
                  <a:pt x="254575" y="158994"/>
                </a:cubicBezTo>
                <a:lnTo>
                  <a:pt x="254575" y="158994"/>
                </a:lnTo>
                <a:cubicBezTo>
                  <a:pt x="255108" y="149469"/>
                  <a:pt x="254889" y="139915"/>
                  <a:pt x="253908" y="130419"/>
                </a:cubicBezTo>
                <a:lnTo>
                  <a:pt x="256861" y="130419"/>
                </a:lnTo>
                <a:cubicBezTo>
                  <a:pt x="262119" y="130104"/>
                  <a:pt x="266129" y="125580"/>
                  <a:pt x="265814" y="120322"/>
                </a:cubicBezTo>
                <a:cubicBezTo>
                  <a:pt x="265500" y="115064"/>
                  <a:pt x="260976" y="111054"/>
                  <a:pt x="255718" y="111369"/>
                </a:cubicBezTo>
                <a:lnTo>
                  <a:pt x="251146" y="111369"/>
                </a:lnTo>
                <a:cubicBezTo>
                  <a:pt x="251146" y="109369"/>
                  <a:pt x="250384" y="107559"/>
                  <a:pt x="250003" y="105844"/>
                </a:cubicBezTo>
                <a:cubicBezTo>
                  <a:pt x="248841" y="87518"/>
                  <a:pt x="254889" y="69468"/>
                  <a:pt x="266862" y="55552"/>
                </a:cubicBezTo>
                <a:lnTo>
                  <a:pt x="280292" y="40027"/>
                </a:lnTo>
                <a:cubicBezTo>
                  <a:pt x="285455" y="34064"/>
                  <a:pt x="284817" y="25043"/>
                  <a:pt x="278854" y="19871"/>
                </a:cubicBezTo>
                <a:cubicBezTo>
                  <a:pt x="278759" y="19795"/>
                  <a:pt x="278673" y="19719"/>
                  <a:pt x="278578" y="19643"/>
                </a:cubicBezTo>
                <a:lnTo>
                  <a:pt x="259528" y="3831"/>
                </a:lnTo>
                <a:cubicBezTo>
                  <a:pt x="253508" y="-1083"/>
                  <a:pt x="244678" y="-369"/>
                  <a:pt x="239525" y="5451"/>
                </a:cubicBezTo>
                <a:cubicBezTo>
                  <a:pt x="216370" y="32149"/>
                  <a:pt x="197130" y="62010"/>
                  <a:pt x="182375" y="94128"/>
                </a:cubicBezTo>
                <a:cubicBezTo>
                  <a:pt x="178413" y="104673"/>
                  <a:pt x="173098" y="114664"/>
                  <a:pt x="166564" y="123846"/>
                </a:cubicBezTo>
                <a:cubicBezTo>
                  <a:pt x="164087" y="123056"/>
                  <a:pt x="161668" y="122103"/>
                  <a:pt x="159325" y="120989"/>
                </a:cubicBezTo>
                <a:cubicBezTo>
                  <a:pt x="110938" y="101939"/>
                  <a:pt x="69028" y="116036"/>
                  <a:pt x="47311" y="159089"/>
                </a:cubicBezTo>
                <a:cubicBezTo>
                  <a:pt x="28261" y="196617"/>
                  <a:pt x="31309" y="239194"/>
                  <a:pt x="56360" y="282342"/>
                </a:cubicBezTo>
                <a:cubicBezTo>
                  <a:pt x="96746" y="351875"/>
                  <a:pt x="188567" y="410644"/>
                  <a:pt x="237335" y="412930"/>
                </a:cubicBezTo>
                <a:lnTo>
                  <a:pt x="241907" y="412930"/>
                </a:lnTo>
                <a:cubicBezTo>
                  <a:pt x="269758" y="413130"/>
                  <a:pt x="295923" y="399633"/>
                  <a:pt x="311915" y="376830"/>
                </a:cubicBezTo>
                <a:lnTo>
                  <a:pt x="311915" y="376830"/>
                </a:lnTo>
                <a:cubicBezTo>
                  <a:pt x="320088" y="365648"/>
                  <a:pt x="326365" y="353189"/>
                  <a:pt x="330489" y="339969"/>
                </a:cubicBezTo>
                <a:cubicBezTo>
                  <a:pt x="331880" y="335120"/>
                  <a:pt x="329251" y="330015"/>
                  <a:pt x="324488" y="328348"/>
                </a:cubicBezTo>
                <a:close/>
                <a:moveTo>
                  <a:pt x="231239" y="217191"/>
                </a:moveTo>
                <a:cubicBezTo>
                  <a:pt x="226638" y="214639"/>
                  <a:pt x="220837" y="216296"/>
                  <a:pt x="218285" y="220897"/>
                </a:cubicBezTo>
                <a:cubicBezTo>
                  <a:pt x="218285" y="220897"/>
                  <a:pt x="218285" y="220906"/>
                  <a:pt x="218285" y="220906"/>
                </a:cubicBezTo>
                <a:cubicBezTo>
                  <a:pt x="212522" y="231269"/>
                  <a:pt x="205483" y="240871"/>
                  <a:pt x="197330" y="249481"/>
                </a:cubicBezTo>
                <a:cubicBezTo>
                  <a:pt x="193729" y="253320"/>
                  <a:pt x="193920" y="259359"/>
                  <a:pt x="197758" y="262959"/>
                </a:cubicBezTo>
                <a:cubicBezTo>
                  <a:pt x="201597" y="266560"/>
                  <a:pt x="207636" y="266369"/>
                  <a:pt x="211236" y="262530"/>
                </a:cubicBezTo>
                <a:cubicBezTo>
                  <a:pt x="220437" y="252644"/>
                  <a:pt x="228410" y="241671"/>
                  <a:pt x="234953" y="229860"/>
                </a:cubicBezTo>
                <a:cubicBezTo>
                  <a:pt x="237316" y="225326"/>
                  <a:pt x="235677" y="219734"/>
                  <a:pt x="231239" y="217191"/>
                </a:cubicBezTo>
                <a:close/>
                <a:moveTo>
                  <a:pt x="89411" y="101748"/>
                </a:moveTo>
                <a:cubicBezTo>
                  <a:pt x="91183" y="104377"/>
                  <a:pt x="94145" y="105939"/>
                  <a:pt x="97317" y="105939"/>
                </a:cubicBezTo>
                <a:cubicBezTo>
                  <a:pt x="99213" y="105939"/>
                  <a:pt x="101070" y="105378"/>
                  <a:pt x="102651" y="104320"/>
                </a:cubicBezTo>
                <a:cubicBezTo>
                  <a:pt x="106995" y="101348"/>
                  <a:pt x="108099" y="95424"/>
                  <a:pt x="105128" y="91080"/>
                </a:cubicBezTo>
                <a:lnTo>
                  <a:pt x="76553" y="48408"/>
                </a:lnTo>
                <a:lnTo>
                  <a:pt x="8163" y="62791"/>
                </a:lnTo>
                <a:cubicBezTo>
                  <a:pt x="2953" y="63525"/>
                  <a:pt x="-676" y="68335"/>
                  <a:pt x="57" y="73545"/>
                </a:cubicBezTo>
                <a:cubicBezTo>
                  <a:pt x="781" y="78755"/>
                  <a:pt x="5601" y="82384"/>
                  <a:pt x="10811" y="81660"/>
                </a:cubicBezTo>
                <a:cubicBezTo>
                  <a:pt x="11268" y="81593"/>
                  <a:pt x="11716" y="81498"/>
                  <a:pt x="12164" y="81365"/>
                </a:cubicBezTo>
                <a:lnTo>
                  <a:pt x="67980" y="69649"/>
                </a:ln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DEFD2EF-1E6F-CB4E-1591-E5920F170C2F}"/>
              </a:ext>
            </a:extLst>
          </p:cNvPr>
          <p:cNvSpPr txBox="1"/>
          <p:nvPr/>
        </p:nvSpPr>
        <p:spPr>
          <a:xfrm>
            <a:off x="1583884" y="5254873"/>
            <a:ext cx="1815649" cy="717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06912"/>
            <a:r>
              <a:rPr lang="en-GB" sz="933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Złożony punkt końcowy HF (zgon z przyczyn sercowo-naczyniowych lub hospitalizacja z powodu HF lub </a:t>
            </a:r>
            <a:r>
              <a:rPr lang="en-GB" sz="933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pilna</a:t>
            </a:r>
            <a:r>
              <a:rPr lang="en-GB" sz="933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933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wizyta</a:t>
            </a:r>
            <a:r>
              <a:rPr lang="pl-PL" sz="933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lekarska</a:t>
            </a:r>
            <a:r>
              <a:rPr lang="en-GB" sz="933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z powodu HF)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F927362-E367-6C0F-07B6-A744B78DBFF1}"/>
              </a:ext>
            </a:extLst>
          </p:cNvPr>
          <p:cNvSpPr txBox="1"/>
          <p:nvPr/>
        </p:nvSpPr>
        <p:spPr>
          <a:xfrm>
            <a:off x="8678646" y="1832095"/>
            <a:ext cx="2682683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09594"/>
            <a:r>
              <a:rPr lang="en-GB" sz="1333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Zmiana od </a:t>
            </a:r>
            <a:r>
              <a:rPr lang="en-GB" sz="1333" b="1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randomizacji</a:t>
            </a:r>
            <a:r>
              <a:rPr lang="en-GB" sz="1333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do 104. </a:t>
            </a:r>
            <a:r>
              <a:rPr lang="en-GB" sz="1333" b="1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tygodnia</a:t>
            </a:r>
            <a:r>
              <a:rPr lang="en-GB" sz="1333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1" name="Graphic 27">
            <a:extLst>
              <a:ext uri="{FF2B5EF4-FFF2-40B4-BE49-F238E27FC236}">
                <a16:creationId xmlns:a16="http://schemas.microsoft.com/office/drawing/2014/main" id="{C2B9836D-6C78-9C75-D0B9-5B1D83BACCEC}"/>
              </a:ext>
            </a:extLst>
          </p:cNvPr>
          <p:cNvSpPr>
            <a:spLocks noChangeAspect="1"/>
          </p:cNvSpPr>
          <p:nvPr/>
        </p:nvSpPr>
        <p:spPr>
          <a:xfrm>
            <a:off x="9144809" y="4842031"/>
            <a:ext cx="561321" cy="527837"/>
          </a:xfrm>
          <a:custGeom>
            <a:avLst/>
            <a:gdLst>
              <a:gd name="connsiteX0" fmla="*/ 233987 w 435959"/>
              <a:gd name="connsiteY0" fmla="*/ 176175 h 409956"/>
              <a:gd name="connsiteX1" fmla="*/ 219700 w 435959"/>
              <a:gd name="connsiteY1" fmla="*/ 161888 h 409956"/>
              <a:gd name="connsiteX2" fmla="*/ 233987 w 435959"/>
              <a:gd name="connsiteY2" fmla="*/ 147600 h 409956"/>
              <a:gd name="connsiteX3" fmla="*/ 234654 w 435959"/>
              <a:gd name="connsiteY3" fmla="*/ 147600 h 409956"/>
              <a:gd name="connsiteX4" fmla="*/ 246275 w 435959"/>
              <a:gd name="connsiteY4" fmla="*/ 135980 h 409956"/>
              <a:gd name="connsiteX5" fmla="*/ 259705 w 435959"/>
              <a:gd name="connsiteY5" fmla="*/ 135980 h 409956"/>
              <a:gd name="connsiteX6" fmla="*/ 259705 w 435959"/>
              <a:gd name="connsiteY6" fmla="*/ 149410 h 409956"/>
              <a:gd name="connsiteX7" fmla="*/ 248180 w 435959"/>
              <a:gd name="connsiteY7" fmla="*/ 160840 h 409956"/>
              <a:gd name="connsiteX8" fmla="*/ 248180 w 435959"/>
              <a:gd name="connsiteY8" fmla="*/ 161602 h 409956"/>
              <a:gd name="connsiteX9" fmla="*/ 234178 w 435959"/>
              <a:gd name="connsiteY9" fmla="*/ 176175 h 409956"/>
              <a:gd name="connsiteX10" fmla="*/ 233987 w 435959"/>
              <a:gd name="connsiteY10" fmla="*/ 176175 h 409956"/>
              <a:gd name="connsiteX11" fmla="*/ 436394 w 435959"/>
              <a:gd name="connsiteY11" fmla="*/ 106453 h 409956"/>
              <a:gd name="connsiteX12" fmla="*/ 319712 w 435959"/>
              <a:gd name="connsiteY12" fmla="*/ 245232 h 409956"/>
              <a:gd name="connsiteX13" fmla="*/ 266182 w 435959"/>
              <a:gd name="connsiteY13" fmla="*/ 209037 h 409956"/>
              <a:gd name="connsiteX14" fmla="*/ 243512 w 435959"/>
              <a:gd name="connsiteY14" fmla="*/ 218562 h 409956"/>
              <a:gd name="connsiteX15" fmla="*/ 243512 w 435959"/>
              <a:gd name="connsiteY15" fmla="*/ 352769 h 409956"/>
              <a:gd name="connsiteX16" fmla="*/ 186362 w 435959"/>
              <a:gd name="connsiteY16" fmla="*/ 409919 h 409956"/>
              <a:gd name="connsiteX17" fmla="*/ 129212 w 435959"/>
              <a:gd name="connsiteY17" fmla="*/ 357532 h 409956"/>
              <a:gd name="connsiteX18" fmla="*/ 123021 w 435959"/>
              <a:gd name="connsiteY18" fmla="*/ 357532 h 409956"/>
              <a:gd name="connsiteX19" fmla="*/ 95684 w 435959"/>
              <a:gd name="connsiteY19" fmla="*/ 330195 h 409956"/>
              <a:gd name="connsiteX20" fmla="*/ 95684 w 435959"/>
              <a:gd name="connsiteY20" fmla="*/ 203512 h 409956"/>
              <a:gd name="connsiteX21" fmla="*/ 123021 w 435959"/>
              <a:gd name="connsiteY21" fmla="*/ 176175 h 409956"/>
              <a:gd name="connsiteX22" fmla="*/ 129022 w 435959"/>
              <a:gd name="connsiteY22" fmla="*/ 176175 h 409956"/>
              <a:gd name="connsiteX23" fmla="*/ 129022 w 435959"/>
              <a:gd name="connsiteY23" fmla="*/ 57113 h 409956"/>
              <a:gd name="connsiteX24" fmla="*/ 90922 w 435959"/>
              <a:gd name="connsiteY24" fmla="*/ 19013 h 409956"/>
              <a:gd name="connsiteX25" fmla="*/ 52822 w 435959"/>
              <a:gd name="connsiteY25" fmla="*/ 57113 h 409956"/>
              <a:gd name="connsiteX26" fmla="*/ 52822 w 435959"/>
              <a:gd name="connsiteY26" fmla="*/ 166650 h 409956"/>
              <a:gd name="connsiteX27" fmla="*/ 52155 w 435959"/>
              <a:gd name="connsiteY27" fmla="*/ 169984 h 409956"/>
              <a:gd name="connsiteX28" fmla="*/ 86159 w 435959"/>
              <a:gd name="connsiteY28" fmla="*/ 211894 h 409956"/>
              <a:gd name="connsiteX29" fmla="*/ 86159 w 435959"/>
              <a:gd name="connsiteY29" fmla="*/ 273807 h 409956"/>
              <a:gd name="connsiteX30" fmla="*/ 43297 w 435959"/>
              <a:gd name="connsiteY30" fmla="*/ 316669 h 409956"/>
              <a:gd name="connsiteX31" fmla="*/ 434 w 435959"/>
              <a:gd name="connsiteY31" fmla="*/ 273807 h 409956"/>
              <a:gd name="connsiteX32" fmla="*/ 434 w 435959"/>
              <a:gd name="connsiteY32" fmla="*/ 211894 h 409956"/>
              <a:gd name="connsiteX33" fmla="*/ 34438 w 435959"/>
              <a:gd name="connsiteY33" fmla="*/ 169984 h 409956"/>
              <a:gd name="connsiteX34" fmla="*/ 33772 w 435959"/>
              <a:gd name="connsiteY34" fmla="*/ 166650 h 409956"/>
              <a:gd name="connsiteX35" fmla="*/ 33772 w 435959"/>
              <a:gd name="connsiteY35" fmla="*/ 57113 h 409956"/>
              <a:gd name="connsiteX36" fmla="*/ 90922 w 435959"/>
              <a:gd name="connsiteY36" fmla="*/ -37 h 409956"/>
              <a:gd name="connsiteX37" fmla="*/ 148072 w 435959"/>
              <a:gd name="connsiteY37" fmla="*/ 57113 h 409956"/>
              <a:gd name="connsiteX38" fmla="*/ 148072 w 435959"/>
              <a:gd name="connsiteY38" fmla="*/ 176175 h 409956"/>
              <a:gd name="connsiteX39" fmla="*/ 153977 w 435959"/>
              <a:gd name="connsiteY39" fmla="*/ 176175 h 409956"/>
              <a:gd name="connsiteX40" fmla="*/ 181409 w 435959"/>
              <a:gd name="connsiteY40" fmla="*/ 203512 h 409956"/>
              <a:gd name="connsiteX41" fmla="*/ 181409 w 435959"/>
              <a:gd name="connsiteY41" fmla="*/ 329814 h 409956"/>
              <a:gd name="connsiteX42" fmla="*/ 153977 w 435959"/>
              <a:gd name="connsiteY42" fmla="*/ 357150 h 409956"/>
              <a:gd name="connsiteX43" fmla="*/ 148548 w 435959"/>
              <a:gd name="connsiteY43" fmla="*/ 357150 h 409956"/>
              <a:gd name="connsiteX44" fmla="*/ 186172 w 435959"/>
              <a:gd name="connsiteY44" fmla="*/ 390488 h 409956"/>
              <a:gd name="connsiteX45" fmla="*/ 224272 w 435959"/>
              <a:gd name="connsiteY45" fmla="*/ 352388 h 409956"/>
              <a:gd name="connsiteX46" fmla="*/ 224272 w 435959"/>
              <a:gd name="connsiteY46" fmla="*/ 217990 h 409956"/>
              <a:gd name="connsiteX47" fmla="*/ 176647 w 435959"/>
              <a:gd name="connsiteY47" fmla="*/ 161698 h 409956"/>
              <a:gd name="connsiteX48" fmla="*/ 203412 w 435959"/>
              <a:gd name="connsiteY48" fmla="*/ 113215 h 409956"/>
              <a:gd name="connsiteX49" fmla="*/ 203412 w 435959"/>
              <a:gd name="connsiteY49" fmla="*/ 106072 h 409956"/>
              <a:gd name="connsiteX50" fmla="*/ 275517 w 435959"/>
              <a:gd name="connsiteY50" fmla="*/ 30538 h 409956"/>
              <a:gd name="connsiteX51" fmla="*/ 320093 w 435959"/>
              <a:gd name="connsiteY51" fmla="*/ 45588 h 409956"/>
              <a:gd name="connsiteX52" fmla="*/ 364575 w 435959"/>
              <a:gd name="connsiteY52" fmla="*/ 30538 h 409956"/>
              <a:gd name="connsiteX53" fmla="*/ 436394 w 435959"/>
              <a:gd name="connsiteY53" fmla="*/ 106453 h 409956"/>
              <a:gd name="connsiteX54" fmla="*/ 43487 w 435959"/>
              <a:gd name="connsiteY54" fmla="*/ 188082 h 409956"/>
              <a:gd name="connsiteX55" fmla="*/ 19675 w 435959"/>
              <a:gd name="connsiteY55" fmla="*/ 211894 h 409956"/>
              <a:gd name="connsiteX56" fmla="*/ 19675 w 435959"/>
              <a:gd name="connsiteY56" fmla="*/ 273807 h 409956"/>
              <a:gd name="connsiteX57" fmla="*/ 43487 w 435959"/>
              <a:gd name="connsiteY57" fmla="*/ 297619 h 409956"/>
              <a:gd name="connsiteX58" fmla="*/ 67300 w 435959"/>
              <a:gd name="connsiteY58" fmla="*/ 273807 h 409956"/>
              <a:gd name="connsiteX59" fmla="*/ 67300 w 435959"/>
              <a:gd name="connsiteY59" fmla="*/ 211894 h 409956"/>
              <a:gd name="connsiteX60" fmla="*/ 43487 w 435959"/>
              <a:gd name="connsiteY60" fmla="*/ 188082 h 409956"/>
              <a:gd name="connsiteX61" fmla="*/ 148262 w 435959"/>
              <a:gd name="connsiteY61" fmla="*/ 195225 h 409956"/>
              <a:gd name="connsiteX62" fmla="*/ 148262 w 435959"/>
              <a:gd name="connsiteY62" fmla="*/ 338100 h 409956"/>
              <a:gd name="connsiteX63" fmla="*/ 154168 w 435959"/>
              <a:gd name="connsiteY63" fmla="*/ 338100 h 409956"/>
              <a:gd name="connsiteX64" fmla="*/ 162550 w 435959"/>
              <a:gd name="connsiteY64" fmla="*/ 329814 h 409956"/>
              <a:gd name="connsiteX65" fmla="*/ 162550 w 435959"/>
              <a:gd name="connsiteY65" fmla="*/ 203512 h 409956"/>
              <a:gd name="connsiteX66" fmla="*/ 154168 w 435959"/>
              <a:gd name="connsiteY66" fmla="*/ 195225 h 409956"/>
              <a:gd name="connsiteX67" fmla="*/ 123212 w 435959"/>
              <a:gd name="connsiteY67" fmla="*/ 338100 h 409956"/>
              <a:gd name="connsiteX68" fmla="*/ 129212 w 435959"/>
              <a:gd name="connsiteY68" fmla="*/ 338100 h 409956"/>
              <a:gd name="connsiteX69" fmla="*/ 129212 w 435959"/>
              <a:gd name="connsiteY69" fmla="*/ 195225 h 409956"/>
              <a:gd name="connsiteX70" fmla="*/ 123212 w 435959"/>
              <a:gd name="connsiteY70" fmla="*/ 195225 h 409956"/>
              <a:gd name="connsiteX71" fmla="*/ 114925 w 435959"/>
              <a:gd name="connsiteY71" fmla="*/ 203512 h 409956"/>
              <a:gd name="connsiteX72" fmla="*/ 114925 w 435959"/>
              <a:gd name="connsiteY72" fmla="*/ 329814 h 409956"/>
              <a:gd name="connsiteX73" fmla="*/ 123212 w 435959"/>
              <a:gd name="connsiteY73" fmla="*/ 338100 h 409956"/>
              <a:gd name="connsiteX74" fmla="*/ 233987 w 435959"/>
              <a:gd name="connsiteY74" fmla="*/ 199988 h 409956"/>
              <a:gd name="connsiteX75" fmla="*/ 272087 w 435959"/>
              <a:gd name="connsiteY75" fmla="*/ 161888 h 409956"/>
              <a:gd name="connsiteX76" fmla="*/ 233987 w 435959"/>
              <a:gd name="connsiteY76" fmla="*/ 123788 h 409956"/>
              <a:gd name="connsiteX77" fmla="*/ 219605 w 435959"/>
              <a:gd name="connsiteY77" fmla="*/ 126646 h 409956"/>
              <a:gd name="connsiteX78" fmla="*/ 218081 w 435959"/>
              <a:gd name="connsiteY78" fmla="*/ 127312 h 409956"/>
              <a:gd name="connsiteX79" fmla="*/ 195887 w 435959"/>
              <a:gd name="connsiteY79" fmla="*/ 161888 h 409956"/>
              <a:gd name="connsiteX80" fmla="*/ 233987 w 435959"/>
              <a:gd name="connsiteY80" fmla="*/ 199988 h 409956"/>
              <a:gd name="connsiteX81" fmla="*/ 417344 w 435959"/>
              <a:gd name="connsiteY81" fmla="*/ 106453 h 409956"/>
              <a:gd name="connsiteX82" fmla="*/ 364194 w 435959"/>
              <a:gd name="connsiteY82" fmla="*/ 49969 h 409956"/>
              <a:gd name="connsiteX83" fmla="*/ 326094 w 435959"/>
              <a:gd name="connsiteY83" fmla="*/ 65305 h 409956"/>
              <a:gd name="connsiteX84" fmla="*/ 312854 w 435959"/>
              <a:gd name="connsiteY84" fmla="*/ 65305 h 409956"/>
              <a:gd name="connsiteX85" fmla="*/ 274754 w 435959"/>
              <a:gd name="connsiteY85" fmla="*/ 49874 h 409956"/>
              <a:gd name="connsiteX86" fmla="*/ 221700 w 435959"/>
              <a:gd name="connsiteY86" fmla="*/ 105881 h 409956"/>
              <a:gd name="connsiteX87" fmla="*/ 233606 w 435959"/>
              <a:gd name="connsiteY87" fmla="*/ 104643 h 409956"/>
              <a:gd name="connsiteX88" fmla="*/ 290756 w 435959"/>
              <a:gd name="connsiteY88" fmla="*/ 161793 h 409956"/>
              <a:gd name="connsiteX89" fmla="*/ 279517 w 435959"/>
              <a:gd name="connsiteY89" fmla="*/ 195702 h 409956"/>
              <a:gd name="connsiteX90" fmla="*/ 319331 w 435959"/>
              <a:gd name="connsiteY90" fmla="*/ 225515 h 409956"/>
              <a:gd name="connsiteX91" fmla="*/ 417344 w 435959"/>
              <a:gd name="connsiteY91" fmla="*/ 106453 h 40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35959" h="409956">
                <a:moveTo>
                  <a:pt x="233987" y="176175"/>
                </a:moveTo>
                <a:cubicBezTo>
                  <a:pt x="226101" y="176175"/>
                  <a:pt x="219700" y="169775"/>
                  <a:pt x="219700" y="161888"/>
                </a:cubicBezTo>
                <a:cubicBezTo>
                  <a:pt x="219700" y="154002"/>
                  <a:pt x="226101" y="147600"/>
                  <a:pt x="233987" y="147600"/>
                </a:cubicBezTo>
                <a:lnTo>
                  <a:pt x="234654" y="147600"/>
                </a:lnTo>
                <a:lnTo>
                  <a:pt x="246275" y="135980"/>
                </a:lnTo>
                <a:cubicBezTo>
                  <a:pt x="249989" y="132285"/>
                  <a:pt x="255990" y="132285"/>
                  <a:pt x="259705" y="135980"/>
                </a:cubicBezTo>
                <a:cubicBezTo>
                  <a:pt x="263401" y="139695"/>
                  <a:pt x="263401" y="145696"/>
                  <a:pt x="259705" y="149410"/>
                </a:cubicBezTo>
                <a:lnTo>
                  <a:pt x="248180" y="160840"/>
                </a:lnTo>
                <a:cubicBezTo>
                  <a:pt x="248180" y="160840"/>
                  <a:pt x="248180" y="161317"/>
                  <a:pt x="248180" y="161602"/>
                </a:cubicBezTo>
                <a:cubicBezTo>
                  <a:pt x="248341" y="169489"/>
                  <a:pt x="242074" y="176014"/>
                  <a:pt x="234178" y="176175"/>
                </a:cubicBezTo>
                <a:cubicBezTo>
                  <a:pt x="234121" y="176175"/>
                  <a:pt x="234054" y="176175"/>
                  <a:pt x="233987" y="176175"/>
                </a:cubicBezTo>
                <a:close/>
                <a:moveTo>
                  <a:pt x="436394" y="106453"/>
                </a:moveTo>
                <a:cubicBezTo>
                  <a:pt x="436394" y="167794"/>
                  <a:pt x="335905" y="245232"/>
                  <a:pt x="319712" y="245232"/>
                </a:cubicBezTo>
                <a:cubicBezTo>
                  <a:pt x="309616" y="245232"/>
                  <a:pt x="281612" y="223039"/>
                  <a:pt x="266182" y="209037"/>
                </a:cubicBezTo>
                <a:cubicBezTo>
                  <a:pt x="259410" y="213819"/>
                  <a:pt x="251675" y="217067"/>
                  <a:pt x="243512" y="218562"/>
                </a:cubicBezTo>
                <a:lnTo>
                  <a:pt x="243512" y="352769"/>
                </a:lnTo>
                <a:cubicBezTo>
                  <a:pt x="243512" y="384335"/>
                  <a:pt x="217928" y="409919"/>
                  <a:pt x="186362" y="409919"/>
                </a:cubicBezTo>
                <a:cubicBezTo>
                  <a:pt x="156568" y="410024"/>
                  <a:pt x="131699" y="387221"/>
                  <a:pt x="129212" y="357532"/>
                </a:cubicBezTo>
                <a:lnTo>
                  <a:pt x="123021" y="357532"/>
                </a:lnTo>
                <a:cubicBezTo>
                  <a:pt x="107924" y="357532"/>
                  <a:pt x="95684" y="345292"/>
                  <a:pt x="95684" y="330195"/>
                </a:cubicBezTo>
                <a:lnTo>
                  <a:pt x="95684" y="203512"/>
                </a:lnTo>
                <a:cubicBezTo>
                  <a:pt x="95684" y="188415"/>
                  <a:pt x="107924" y="176175"/>
                  <a:pt x="123021" y="176175"/>
                </a:cubicBezTo>
                <a:lnTo>
                  <a:pt x="129022" y="176175"/>
                </a:lnTo>
                <a:lnTo>
                  <a:pt x="129022" y="57113"/>
                </a:lnTo>
                <a:cubicBezTo>
                  <a:pt x="129022" y="36072"/>
                  <a:pt x="111963" y="19013"/>
                  <a:pt x="90922" y="19013"/>
                </a:cubicBezTo>
                <a:cubicBezTo>
                  <a:pt x="69881" y="19013"/>
                  <a:pt x="52822" y="36072"/>
                  <a:pt x="52822" y="57113"/>
                </a:cubicBezTo>
                <a:lnTo>
                  <a:pt x="52822" y="166650"/>
                </a:lnTo>
                <a:cubicBezTo>
                  <a:pt x="52803" y="167794"/>
                  <a:pt x="52574" y="168918"/>
                  <a:pt x="52155" y="169984"/>
                </a:cubicBezTo>
                <a:cubicBezTo>
                  <a:pt x="71948" y="174204"/>
                  <a:pt x="86112" y="191663"/>
                  <a:pt x="86159" y="211894"/>
                </a:cubicBezTo>
                <a:lnTo>
                  <a:pt x="86159" y="273807"/>
                </a:lnTo>
                <a:cubicBezTo>
                  <a:pt x="86112" y="297457"/>
                  <a:pt x="66948" y="316612"/>
                  <a:pt x="43297" y="316669"/>
                </a:cubicBezTo>
                <a:cubicBezTo>
                  <a:pt x="19627" y="316669"/>
                  <a:pt x="434" y="297477"/>
                  <a:pt x="434" y="273807"/>
                </a:cubicBezTo>
                <a:lnTo>
                  <a:pt x="434" y="211894"/>
                </a:lnTo>
                <a:cubicBezTo>
                  <a:pt x="444" y="191644"/>
                  <a:pt x="14627" y="174166"/>
                  <a:pt x="34438" y="169984"/>
                </a:cubicBezTo>
                <a:cubicBezTo>
                  <a:pt x="33982" y="168937"/>
                  <a:pt x="33753" y="167794"/>
                  <a:pt x="33772" y="166650"/>
                </a:cubicBezTo>
                <a:lnTo>
                  <a:pt x="33772" y="57113"/>
                </a:lnTo>
                <a:cubicBezTo>
                  <a:pt x="33772" y="25547"/>
                  <a:pt x="59356" y="-37"/>
                  <a:pt x="90922" y="-37"/>
                </a:cubicBezTo>
                <a:cubicBezTo>
                  <a:pt x="122488" y="-37"/>
                  <a:pt x="148072" y="25547"/>
                  <a:pt x="148072" y="57113"/>
                </a:cubicBezTo>
                <a:lnTo>
                  <a:pt x="148072" y="176175"/>
                </a:lnTo>
                <a:lnTo>
                  <a:pt x="153977" y="176175"/>
                </a:lnTo>
                <a:cubicBezTo>
                  <a:pt x="169094" y="176175"/>
                  <a:pt x="181352" y="188396"/>
                  <a:pt x="181409" y="203512"/>
                </a:cubicBezTo>
                <a:lnTo>
                  <a:pt x="181409" y="329814"/>
                </a:lnTo>
                <a:cubicBezTo>
                  <a:pt x="181352" y="344930"/>
                  <a:pt x="169094" y="357150"/>
                  <a:pt x="153977" y="357150"/>
                </a:cubicBezTo>
                <a:lnTo>
                  <a:pt x="148548" y="357150"/>
                </a:lnTo>
                <a:cubicBezTo>
                  <a:pt x="150939" y="376134"/>
                  <a:pt x="167036" y="390403"/>
                  <a:pt x="186172" y="390488"/>
                </a:cubicBezTo>
                <a:cubicBezTo>
                  <a:pt x="207213" y="390488"/>
                  <a:pt x="224272" y="373429"/>
                  <a:pt x="224272" y="352388"/>
                </a:cubicBezTo>
                <a:lnTo>
                  <a:pt x="224272" y="217990"/>
                </a:lnTo>
                <a:cubicBezTo>
                  <a:pt x="196792" y="213342"/>
                  <a:pt x="176675" y="189568"/>
                  <a:pt x="176647" y="161698"/>
                </a:cubicBezTo>
                <a:cubicBezTo>
                  <a:pt x="176618" y="142010"/>
                  <a:pt x="186734" y="123683"/>
                  <a:pt x="203412" y="113215"/>
                </a:cubicBezTo>
                <a:cubicBezTo>
                  <a:pt x="203279" y="110834"/>
                  <a:pt x="203279" y="108453"/>
                  <a:pt x="203412" y="106072"/>
                </a:cubicBezTo>
                <a:cubicBezTo>
                  <a:pt x="203412" y="60828"/>
                  <a:pt x="231987" y="30538"/>
                  <a:pt x="275517" y="30538"/>
                </a:cubicBezTo>
                <a:cubicBezTo>
                  <a:pt x="291623" y="30510"/>
                  <a:pt x="307301" y="35796"/>
                  <a:pt x="320093" y="45588"/>
                </a:cubicBezTo>
                <a:cubicBezTo>
                  <a:pt x="332847" y="35787"/>
                  <a:pt x="348487" y="30491"/>
                  <a:pt x="364575" y="30538"/>
                </a:cubicBezTo>
                <a:cubicBezTo>
                  <a:pt x="407342" y="30919"/>
                  <a:pt x="436394" y="61209"/>
                  <a:pt x="436394" y="106453"/>
                </a:cubicBezTo>
                <a:close/>
                <a:moveTo>
                  <a:pt x="43487" y="188082"/>
                </a:moveTo>
                <a:cubicBezTo>
                  <a:pt x="30333" y="188082"/>
                  <a:pt x="19675" y="198740"/>
                  <a:pt x="19675" y="211894"/>
                </a:cubicBezTo>
                <a:lnTo>
                  <a:pt x="19675" y="273807"/>
                </a:lnTo>
                <a:cubicBezTo>
                  <a:pt x="19675" y="286961"/>
                  <a:pt x="30333" y="297619"/>
                  <a:pt x="43487" y="297619"/>
                </a:cubicBezTo>
                <a:cubicBezTo>
                  <a:pt x="56613" y="297562"/>
                  <a:pt x="67252" y="286932"/>
                  <a:pt x="67300" y="273807"/>
                </a:cubicBezTo>
                <a:lnTo>
                  <a:pt x="67300" y="211894"/>
                </a:lnTo>
                <a:cubicBezTo>
                  <a:pt x="67252" y="198769"/>
                  <a:pt x="56613" y="188129"/>
                  <a:pt x="43487" y="188082"/>
                </a:cubicBezTo>
                <a:close/>
                <a:moveTo>
                  <a:pt x="148262" y="195225"/>
                </a:moveTo>
                <a:lnTo>
                  <a:pt x="148262" y="338100"/>
                </a:lnTo>
                <a:lnTo>
                  <a:pt x="154168" y="338100"/>
                </a:lnTo>
                <a:cubicBezTo>
                  <a:pt x="158759" y="338100"/>
                  <a:pt x="162502" y="334405"/>
                  <a:pt x="162550" y="329814"/>
                </a:cubicBezTo>
                <a:lnTo>
                  <a:pt x="162550" y="203512"/>
                </a:lnTo>
                <a:cubicBezTo>
                  <a:pt x="162502" y="198921"/>
                  <a:pt x="158759" y="195225"/>
                  <a:pt x="154168" y="195225"/>
                </a:cubicBezTo>
                <a:close/>
                <a:moveTo>
                  <a:pt x="123212" y="338100"/>
                </a:moveTo>
                <a:lnTo>
                  <a:pt x="129212" y="338100"/>
                </a:lnTo>
                <a:lnTo>
                  <a:pt x="129212" y="195225"/>
                </a:lnTo>
                <a:lnTo>
                  <a:pt x="123212" y="195225"/>
                </a:lnTo>
                <a:cubicBezTo>
                  <a:pt x="118630" y="195225"/>
                  <a:pt x="114925" y="198940"/>
                  <a:pt x="114925" y="203512"/>
                </a:cubicBezTo>
                <a:lnTo>
                  <a:pt x="114925" y="329814"/>
                </a:lnTo>
                <a:cubicBezTo>
                  <a:pt x="114925" y="334386"/>
                  <a:pt x="118640" y="338100"/>
                  <a:pt x="123212" y="338100"/>
                </a:cubicBezTo>
                <a:close/>
                <a:moveTo>
                  <a:pt x="233987" y="199988"/>
                </a:moveTo>
                <a:cubicBezTo>
                  <a:pt x="255028" y="199988"/>
                  <a:pt x="272087" y="182929"/>
                  <a:pt x="272087" y="161888"/>
                </a:cubicBezTo>
                <a:cubicBezTo>
                  <a:pt x="272087" y="140847"/>
                  <a:pt x="255028" y="123788"/>
                  <a:pt x="233987" y="123788"/>
                </a:cubicBezTo>
                <a:cubicBezTo>
                  <a:pt x="229053" y="123798"/>
                  <a:pt x="224167" y="124769"/>
                  <a:pt x="219605" y="126646"/>
                </a:cubicBezTo>
                <a:lnTo>
                  <a:pt x="218081" y="127312"/>
                </a:lnTo>
                <a:cubicBezTo>
                  <a:pt x="204574" y="133523"/>
                  <a:pt x="195907" y="147020"/>
                  <a:pt x="195887" y="161888"/>
                </a:cubicBezTo>
                <a:cubicBezTo>
                  <a:pt x="195887" y="182929"/>
                  <a:pt x="212947" y="199988"/>
                  <a:pt x="233987" y="199988"/>
                </a:cubicBezTo>
                <a:close/>
                <a:moveTo>
                  <a:pt x="417344" y="106453"/>
                </a:moveTo>
                <a:cubicBezTo>
                  <a:pt x="417344" y="71591"/>
                  <a:pt x="396960" y="49969"/>
                  <a:pt x="364194" y="49969"/>
                </a:cubicBezTo>
                <a:cubicBezTo>
                  <a:pt x="349983" y="49903"/>
                  <a:pt x="336305" y="55408"/>
                  <a:pt x="326094" y="65305"/>
                </a:cubicBezTo>
                <a:cubicBezTo>
                  <a:pt x="322399" y="68877"/>
                  <a:pt x="316550" y="68877"/>
                  <a:pt x="312854" y="65305"/>
                </a:cubicBezTo>
                <a:cubicBezTo>
                  <a:pt x="302682" y="55342"/>
                  <a:pt x="288994" y="49798"/>
                  <a:pt x="274754" y="49874"/>
                </a:cubicBezTo>
                <a:cubicBezTo>
                  <a:pt x="242179" y="49874"/>
                  <a:pt x="221891" y="71305"/>
                  <a:pt x="221700" y="105881"/>
                </a:cubicBezTo>
                <a:cubicBezTo>
                  <a:pt x="225615" y="105081"/>
                  <a:pt x="229606" y="104662"/>
                  <a:pt x="233606" y="104643"/>
                </a:cubicBezTo>
                <a:cubicBezTo>
                  <a:pt x="265172" y="104643"/>
                  <a:pt x="290756" y="130227"/>
                  <a:pt x="290756" y="161793"/>
                </a:cubicBezTo>
                <a:cubicBezTo>
                  <a:pt x="290728" y="174004"/>
                  <a:pt x="286794" y="185891"/>
                  <a:pt x="279517" y="195702"/>
                </a:cubicBezTo>
                <a:cubicBezTo>
                  <a:pt x="291690" y="207027"/>
                  <a:pt x="305034" y="217019"/>
                  <a:pt x="319331" y="225515"/>
                </a:cubicBezTo>
                <a:cubicBezTo>
                  <a:pt x="336762" y="217229"/>
                  <a:pt x="417344" y="155030"/>
                  <a:pt x="417344" y="106453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6912"/>
            <a:endParaRPr lang="en-GB" sz="1092">
              <a:solidFill>
                <a:srgbClr val="000000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CBFE1F-AB83-EC72-4017-08DDA26FB0D5}"/>
              </a:ext>
            </a:extLst>
          </p:cNvPr>
          <p:cNvSpPr txBox="1"/>
          <p:nvPr/>
        </p:nvSpPr>
        <p:spPr>
          <a:xfrm>
            <a:off x="8777115" y="5528609"/>
            <a:ext cx="10002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Ciśnienie krwi</a:t>
            </a:r>
          </a:p>
        </p:txBody>
      </p:sp>
      <p:sp>
        <p:nvSpPr>
          <p:cNvPr id="73" name="Graphic 85">
            <a:extLst>
              <a:ext uri="{FF2B5EF4-FFF2-40B4-BE49-F238E27FC236}">
                <a16:creationId xmlns:a16="http://schemas.microsoft.com/office/drawing/2014/main" id="{BA2D24BF-3EB3-2019-D43D-8F04668CDE78}"/>
              </a:ext>
            </a:extLst>
          </p:cNvPr>
          <p:cNvSpPr/>
          <p:nvPr/>
        </p:nvSpPr>
        <p:spPr>
          <a:xfrm>
            <a:off x="8678646" y="2469149"/>
            <a:ext cx="560602" cy="475596"/>
          </a:xfrm>
          <a:custGeom>
            <a:avLst/>
            <a:gdLst>
              <a:gd name="connsiteX0" fmla="*/ 412959 w 420581"/>
              <a:gd name="connsiteY0" fmla="*/ 11202 h 356807"/>
              <a:gd name="connsiteX1" fmla="*/ 387242 w 420581"/>
              <a:gd name="connsiteY1" fmla="*/ -37 h 356807"/>
              <a:gd name="connsiteX2" fmla="*/ 34817 w 420581"/>
              <a:gd name="connsiteY2" fmla="*/ -37 h 356807"/>
              <a:gd name="connsiteX3" fmla="*/ 9004 w 420581"/>
              <a:gd name="connsiteY3" fmla="*/ 11202 h 356807"/>
              <a:gd name="connsiteX4" fmla="*/ 1003 w 420581"/>
              <a:gd name="connsiteY4" fmla="*/ 35682 h 356807"/>
              <a:gd name="connsiteX5" fmla="*/ 33198 w 420581"/>
              <a:gd name="connsiteY5" fmla="*/ 343435 h 356807"/>
              <a:gd name="connsiteX6" fmla="*/ 47961 w 420581"/>
              <a:gd name="connsiteY6" fmla="*/ 356769 h 356807"/>
              <a:gd name="connsiteX7" fmla="*/ 374288 w 420581"/>
              <a:gd name="connsiteY7" fmla="*/ 356769 h 356807"/>
              <a:gd name="connsiteX8" fmla="*/ 388956 w 420581"/>
              <a:gd name="connsiteY8" fmla="*/ 343530 h 356807"/>
              <a:gd name="connsiteX9" fmla="*/ 421246 w 420581"/>
              <a:gd name="connsiteY9" fmla="*/ 35682 h 356807"/>
              <a:gd name="connsiteX10" fmla="*/ 412959 w 420581"/>
              <a:gd name="connsiteY10" fmla="*/ 11202 h 356807"/>
              <a:gd name="connsiteX11" fmla="*/ 370287 w 420581"/>
              <a:gd name="connsiteY11" fmla="*/ 337719 h 356807"/>
              <a:gd name="connsiteX12" fmla="*/ 51581 w 420581"/>
              <a:gd name="connsiteY12" fmla="*/ 337719 h 356807"/>
              <a:gd name="connsiteX13" fmla="*/ 19386 w 420581"/>
              <a:gd name="connsiteY13" fmla="*/ 33682 h 356807"/>
              <a:gd name="connsiteX14" fmla="*/ 22625 w 420581"/>
              <a:gd name="connsiteY14" fmla="*/ 24157 h 356807"/>
              <a:gd name="connsiteX15" fmla="*/ 34245 w 420581"/>
              <a:gd name="connsiteY15" fmla="*/ 19203 h 356807"/>
              <a:gd name="connsiteX16" fmla="*/ 386670 w 420581"/>
              <a:gd name="connsiteY16" fmla="*/ 19203 h 356807"/>
              <a:gd name="connsiteX17" fmla="*/ 398291 w 420581"/>
              <a:gd name="connsiteY17" fmla="*/ 24157 h 356807"/>
              <a:gd name="connsiteX18" fmla="*/ 401529 w 420581"/>
              <a:gd name="connsiteY18" fmla="*/ 33682 h 356807"/>
              <a:gd name="connsiteX19" fmla="*/ 217221 w 420581"/>
              <a:gd name="connsiteY19" fmla="*/ 42444 h 356807"/>
              <a:gd name="connsiteX20" fmla="*/ 120446 w 420581"/>
              <a:gd name="connsiteY20" fmla="*/ 121597 h 356807"/>
              <a:gd name="connsiteX21" fmla="*/ 120446 w 420581"/>
              <a:gd name="connsiteY21" fmla="*/ 131122 h 356807"/>
              <a:gd name="connsiteX22" fmla="*/ 313994 w 420581"/>
              <a:gd name="connsiteY22" fmla="*/ 131122 h 356807"/>
              <a:gd name="connsiteX23" fmla="*/ 313994 w 420581"/>
              <a:gd name="connsiteY23" fmla="*/ 121597 h 356807"/>
              <a:gd name="connsiteX24" fmla="*/ 217221 w 420581"/>
              <a:gd name="connsiteY24" fmla="*/ 42730 h 356807"/>
              <a:gd name="connsiteX25" fmla="*/ 227793 w 420581"/>
              <a:gd name="connsiteY25" fmla="*/ 112072 h 356807"/>
              <a:gd name="connsiteX26" fmla="*/ 207696 w 420581"/>
              <a:gd name="connsiteY26" fmla="*/ 77687 h 356807"/>
              <a:gd name="connsiteX27" fmla="*/ 194741 w 420581"/>
              <a:gd name="connsiteY27" fmla="*/ 74258 h 356807"/>
              <a:gd name="connsiteX28" fmla="*/ 191293 w 420581"/>
              <a:gd name="connsiteY28" fmla="*/ 87279 h 356807"/>
              <a:gd name="connsiteX29" fmla="*/ 191312 w 420581"/>
              <a:gd name="connsiteY29" fmla="*/ 87307 h 356807"/>
              <a:gd name="connsiteX30" fmla="*/ 205791 w 420581"/>
              <a:gd name="connsiteY30" fmla="*/ 112072 h 356807"/>
              <a:gd name="connsiteX31" fmla="*/ 140449 w 420581"/>
              <a:gd name="connsiteY31" fmla="*/ 112072 h 356807"/>
              <a:gd name="connsiteX32" fmla="*/ 217221 w 420581"/>
              <a:gd name="connsiteY32" fmla="*/ 61494 h 356807"/>
              <a:gd name="connsiteX33" fmla="*/ 293992 w 420581"/>
              <a:gd name="connsiteY33" fmla="*/ 112072 h 35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0581" h="356807">
                <a:moveTo>
                  <a:pt x="412959" y="11202"/>
                </a:moveTo>
                <a:cubicBezTo>
                  <a:pt x="406368" y="3983"/>
                  <a:pt x="397024" y="-104"/>
                  <a:pt x="387242" y="-37"/>
                </a:cubicBezTo>
                <a:lnTo>
                  <a:pt x="34817" y="-37"/>
                </a:lnTo>
                <a:cubicBezTo>
                  <a:pt x="25016" y="-85"/>
                  <a:pt x="15643" y="3992"/>
                  <a:pt x="9004" y="11202"/>
                </a:cubicBezTo>
                <a:cubicBezTo>
                  <a:pt x="2965" y="17841"/>
                  <a:pt x="50" y="26757"/>
                  <a:pt x="1003" y="35682"/>
                </a:cubicBezTo>
                <a:lnTo>
                  <a:pt x="33198" y="343435"/>
                </a:lnTo>
                <a:cubicBezTo>
                  <a:pt x="34017" y="350988"/>
                  <a:pt x="40370" y="356722"/>
                  <a:pt x="47961" y="356769"/>
                </a:cubicBezTo>
                <a:lnTo>
                  <a:pt x="374288" y="356769"/>
                </a:lnTo>
                <a:cubicBezTo>
                  <a:pt x="381812" y="356674"/>
                  <a:pt x="388089" y="351007"/>
                  <a:pt x="388956" y="343530"/>
                </a:cubicBezTo>
                <a:lnTo>
                  <a:pt x="421246" y="35682"/>
                </a:lnTo>
                <a:cubicBezTo>
                  <a:pt x="422160" y="26709"/>
                  <a:pt x="419141" y="17775"/>
                  <a:pt x="412959" y="11202"/>
                </a:cubicBezTo>
                <a:close/>
                <a:moveTo>
                  <a:pt x="370287" y="337719"/>
                </a:moveTo>
                <a:lnTo>
                  <a:pt x="51581" y="337719"/>
                </a:lnTo>
                <a:lnTo>
                  <a:pt x="19386" y="33682"/>
                </a:lnTo>
                <a:cubicBezTo>
                  <a:pt x="19072" y="30195"/>
                  <a:pt x="20244" y="26728"/>
                  <a:pt x="22625" y="24157"/>
                </a:cubicBezTo>
                <a:cubicBezTo>
                  <a:pt x="25625" y="20947"/>
                  <a:pt x="29845" y="19146"/>
                  <a:pt x="34245" y="19203"/>
                </a:cubicBezTo>
                <a:lnTo>
                  <a:pt x="386670" y="19203"/>
                </a:lnTo>
                <a:cubicBezTo>
                  <a:pt x="391061" y="19156"/>
                  <a:pt x="395281" y="20956"/>
                  <a:pt x="398291" y="24157"/>
                </a:cubicBezTo>
                <a:cubicBezTo>
                  <a:pt x="400672" y="26728"/>
                  <a:pt x="401844" y="30195"/>
                  <a:pt x="401529" y="33682"/>
                </a:cubicBezTo>
                <a:close/>
                <a:moveTo>
                  <a:pt x="217221" y="42444"/>
                </a:moveTo>
                <a:cubicBezTo>
                  <a:pt x="163880" y="42444"/>
                  <a:pt x="120446" y="77973"/>
                  <a:pt x="120446" y="121597"/>
                </a:cubicBezTo>
                <a:lnTo>
                  <a:pt x="120446" y="131122"/>
                </a:lnTo>
                <a:lnTo>
                  <a:pt x="313994" y="131122"/>
                </a:lnTo>
                <a:lnTo>
                  <a:pt x="313994" y="121597"/>
                </a:lnTo>
                <a:cubicBezTo>
                  <a:pt x="313994" y="78259"/>
                  <a:pt x="270560" y="42730"/>
                  <a:pt x="217221" y="42730"/>
                </a:cubicBezTo>
                <a:close/>
                <a:moveTo>
                  <a:pt x="227793" y="112072"/>
                </a:moveTo>
                <a:lnTo>
                  <a:pt x="207696" y="77687"/>
                </a:lnTo>
                <a:cubicBezTo>
                  <a:pt x="205048" y="73191"/>
                  <a:pt x="199266" y="71658"/>
                  <a:pt x="194741" y="74258"/>
                </a:cubicBezTo>
                <a:cubicBezTo>
                  <a:pt x="190198" y="76906"/>
                  <a:pt x="188655" y="82735"/>
                  <a:pt x="191293" y="87279"/>
                </a:cubicBezTo>
                <a:cubicBezTo>
                  <a:pt x="191303" y="87288"/>
                  <a:pt x="191303" y="87298"/>
                  <a:pt x="191312" y="87307"/>
                </a:cubicBezTo>
                <a:lnTo>
                  <a:pt x="205791" y="112072"/>
                </a:lnTo>
                <a:lnTo>
                  <a:pt x="140449" y="112072"/>
                </a:lnTo>
                <a:cubicBezTo>
                  <a:pt x="146355" y="83497"/>
                  <a:pt x="178549" y="61494"/>
                  <a:pt x="217221" y="61494"/>
                </a:cubicBezTo>
                <a:cubicBezTo>
                  <a:pt x="255892" y="61494"/>
                  <a:pt x="288087" y="83497"/>
                  <a:pt x="293992" y="112072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8EBAAB9-11F2-0898-0847-9BC947DAF6C8}"/>
              </a:ext>
            </a:extLst>
          </p:cNvPr>
          <p:cNvSpPr txBox="1"/>
          <p:nvPr/>
        </p:nvSpPr>
        <p:spPr>
          <a:xfrm>
            <a:off x="8582241" y="3041059"/>
            <a:ext cx="75341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Masa ciała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79F2F3B-4F9E-5C92-21C5-CFF7496420B0}"/>
              </a:ext>
            </a:extLst>
          </p:cNvPr>
          <p:cNvSpPr/>
          <p:nvPr/>
        </p:nvSpPr>
        <p:spPr>
          <a:xfrm>
            <a:off x="9193256" y="3664334"/>
            <a:ext cx="374026" cy="536917"/>
          </a:xfrm>
          <a:custGeom>
            <a:avLst/>
            <a:gdLst>
              <a:gd name="connsiteX0" fmla="*/ 140494 w 280606"/>
              <a:gd name="connsiteY0" fmla="*/ 80105 h 402812"/>
              <a:gd name="connsiteX1" fmla="*/ 124777 w 280606"/>
              <a:gd name="connsiteY1" fmla="*/ 104203 h 402812"/>
              <a:gd name="connsiteX2" fmla="*/ 118110 w 280606"/>
              <a:gd name="connsiteY2" fmla="*/ 121920 h 402812"/>
              <a:gd name="connsiteX3" fmla="*/ 140398 w 280606"/>
              <a:gd name="connsiteY3" fmla="*/ 144209 h 402812"/>
              <a:gd name="connsiteX4" fmla="*/ 162687 w 280606"/>
              <a:gd name="connsiteY4" fmla="*/ 121920 h 402812"/>
              <a:gd name="connsiteX5" fmla="*/ 156019 w 280606"/>
              <a:gd name="connsiteY5" fmla="*/ 104203 h 402812"/>
              <a:gd name="connsiteX6" fmla="*/ 140303 w 280606"/>
              <a:gd name="connsiteY6" fmla="*/ 80105 h 402812"/>
              <a:gd name="connsiteX7" fmla="*/ 140303 w 280606"/>
              <a:gd name="connsiteY7" fmla="*/ 80105 h 402812"/>
              <a:gd name="connsiteX8" fmla="*/ 153162 w 280606"/>
              <a:gd name="connsiteY8" fmla="*/ 402812 h 402812"/>
              <a:gd name="connsiteX9" fmla="*/ 127730 w 280606"/>
              <a:gd name="connsiteY9" fmla="*/ 402812 h 402812"/>
              <a:gd name="connsiteX10" fmla="*/ 115729 w 280606"/>
              <a:gd name="connsiteY10" fmla="*/ 390811 h 402812"/>
              <a:gd name="connsiteX11" fmla="*/ 115729 w 280606"/>
              <a:gd name="connsiteY11" fmla="*/ 309848 h 402812"/>
              <a:gd name="connsiteX12" fmla="*/ 127730 w 280606"/>
              <a:gd name="connsiteY12" fmla="*/ 297847 h 402812"/>
              <a:gd name="connsiteX13" fmla="*/ 153162 w 280606"/>
              <a:gd name="connsiteY13" fmla="*/ 297847 h 402812"/>
              <a:gd name="connsiteX14" fmla="*/ 165163 w 280606"/>
              <a:gd name="connsiteY14" fmla="*/ 309848 h 402812"/>
              <a:gd name="connsiteX15" fmla="*/ 165163 w 280606"/>
              <a:gd name="connsiteY15" fmla="*/ 390811 h 402812"/>
              <a:gd name="connsiteX16" fmla="*/ 153162 w 280606"/>
              <a:gd name="connsiteY16" fmla="*/ 402812 h 402812"/>
              <a:gd name="connsiteX17" fmla="*/ 134779 w 280606"/>
              <a:gd name="connsiteY17" fmla="*/ 383762 h 402812"/>
              <a:gd name="connsiteX18" fmla="*/ 146018 w 280606"/>
              <a:gd name="connsiteY18" fmla="*/ 383762 h 402812"/>
              <a:gd name="connsiteX19" fmla="*/ 146018 w 280606"/>
              <a:gd name="connsiteY19" fmla="*/ 316897 h 402812"/>
              <a:gd name="connsiteX20" fmla="*/ 134779 w 280606"/>
              <a:gd name="connsiteY20" fmla="*/ 316897 h 402812"/>
              <a:gd name="connsiteX21" fmla="*/ 134779 w 280606"/>
              <a:gd name="connsiteY21" fmla="*/ 383762 h 402812"/>
              <a:gd name="connsiteX22" fmla="*/ 181832 w 280606"/>
              <a:gd name="connsiteY22" fmla="*/ 326231 h 402812"/>
              <a:gd name="connsiteX23" fmla="*/ 172307 w 280606"/>
              <a:gd name="connsiteY23" fmla="*/ 326231 h 402812"/>
              <a:gd name="connsiteX24" fmla="*/ 172307 w 280606"/>
              <a:gd name="connsiteY24" fmla="*/ 283750 h 402812"/>
              <a:gd name="connsiteX25" fmla="*/ 108394 w 280606"/>
              <a:gd name="connsiteY25" fmla="*/ 283750 h 402812"/>
              <a:gd name="connsiteX26" fmla="*/ 108394 w 280606"/>
              <a:gd name="connsiteY26" fmla="*/ 326231 h 402812"/>
              <a:gd name="connsiteX27" fmla="*/ 98869 w 280606"/>
              <a:gd name="connsiteY27" fmla="*/ 326231 h 402812"/>
              <a:gd name="connsiteX28" fmla="*/ 0 w 280606"/>
              <a:gd name="connsiteY28" fmla="*/ 231743 h 402812"/>
              <a:gd name="connsiteX29" fmla="*/ 0 w 280606"/>
              <a:gd name="connsiteY29" fmla="*/ 20574 h 402812"/>
              <a:gd name="connsiteX30" fmla="*/ 21146 w 280606"/>
              <a:gd name="connsiteY30" fmla="*/ 0 h 402812"/>
              <a:gd name="connsiteX31" fmla="*/ 259461 w 280606"/>
              <a:gd name="connsiteY31" fmla="*/ 0 h 402812"/>
              <a:gd name="connsiteX32" fmla="*/ 280606 w 280606"/>
              <a:gd name="connsiteY32" fmla="*/ 20574 h 402812"/>
              <a:gd name="connsiteX33" fmla="*/ 280606 w 280606"/>
              <a:gd name="connsiteY33" fmla="*/ 231743 h 402812"/>
              <a:gd name="connsiteX34" fmla="*/ 181737 w 280606"/>
              <a:gd name="connsiteY34" fmla="*/ 326231 h 402812"/>
              <a:gd name="connsiteX35" fmla="*/ 105632 w 280606"/>
              <a:gd name="connsiteY35" fmla="*/ 264700 h 402812"/>
              <a:gd name="connsiteX36" fmla="*/ 175069 w 280606"/>
              <a:gd name="connsiteY36" fmla="*/ 264700 h 402812"/>
              <a:gd name="connsiteX37" fmla="*/ 191357 w 280606"/>
              <a:gd name="connsiteY37" fmla="*/ 280607 h 402812"/>
              <a:gd name="connsiteX38" fmla="*/ 191357 w 280606"/>
              <a:gd name="connsiteY38" fmla="*/ 306610 h 402812"/>
              <a:gd name="connsiteX39" fmla="*/ 261652 w 280606"/>
              <a:gd name="connsiteY39" fmla="*/ 231743 h 402812"/>
              <a:gd name="connsiteX40" fmla="*/ 261652 w 280606"/>
              <a:gd name="connsiteY40" fmla="*/ 20574 h 402812"/>
              <a:gd name="connsiteX41" fmla="*/ 259556 w 280606"/>
              <a:gd name="connsiteY41" fmla="*/ 19050 h 402812"/>
              <a:gd name="connsiteX42" fmla="*/ 21241 w 280606"/>
              <a:gd name="connsiteY42" fmla="*/ 19050 h 402812"/>
              <a:gd name="connsiteX43" fmla="*/ 19145 w 280606"/>
              <a:gd name="connsiteY43" fmla="*/ 20574 h 402812"/>
              <a:gd name="connsiteX44" fmla="*/ 19145 w 280606"/>
              <a:gd name="connsiteY44" fmla="*/ 231743 h 402812"/>
              <a:gd name="connsiteX45" fmla="*/ 89440 w 280606"/>
              <a:gd name="connsiteY45" fmla="*/ 306610 h 402812"/>
              <a:gd name="connsiteX46" fmla="*/ 89440 w 280606"/>
              <a:gd name="connsiteY46" fmla="*/ 280607 h 402812"/>
              <a:gd name="connsiteX47" fmla="*/ 105727 w 280606"/>
              <a:gd name="connsiteY47" fmla="*/ 264700 h 402812"/>
              <a:gd name="connsiteX48" fmla="*/ 92773 w 280606"/>
              <a:gd name="connsiteY48" fmla="*/ 244412 h 402812"/>
              <a:gd name="connsiteX49" fmla="*/ 68961 w 280606"/>
              <a:gd name="connsiteY49" fmla="*/ 244412 h 402812"/>
              <a:gd name="connsiteX50" fmla="*/ 59436 w 280606"/>
              <a:gd name="connsiteY50" fmla="*/ 234887 h 402812"/>
              <a:gd name="connsiteX51" fmla="*/ 68961 w 280606"/>
              <a:gd name="connsiteY51" fmla="*/ 225362 h 402812"/>
              <a:gd name="connsiteX52" fmla="*/ 92773 w 280606"/>
              <a:gd name="connsiteY52" fmla="*/ 225362 h 402812"/>
              <a:gd name="connsiteX53" fmla="*/ 102298 w 280606"/>
              <a:gd name="connsiteY53" fmla="*/ 234887 h 402812"/>
              <a:gd name="connsiteX54" fmla="*/ 92773 w 280606"/>
              <a:gd name="connsiteY54" fmla="*/ 244412 h 402812"/>
              <a:gd name="connsiteX55" fmla="*/ 207073 w 280606"/>
              <a:gd name="connsiteY55" fmla="*/ 244412 h 402812"/>
              <a:gd name="connsiteX56" fmla="*/ 183261 w 280606"/>
              <a:gd name="connsiteY56" fmla="*/ 244412 h 402812"/>
              <a:gd name="connsiteX57" fmla="*/ 173736 w 280606"/>
              <a:gd name="connsiteY57" fmla="*/ 234887 h 402812"/>
              <a:gd name="connsiteX58" fmla="*/ 183261 w 280606"/>
              <a:gd name="connsiteY58" fmla="*/ 225362 h 402812"/>
              <a:gd name="connsiteX59" fmla="*/ 207073 w 280606"/>
              <a:gd name="connsiteY59" fmla="*/ 225362 h 402812"/>
              <a:gd name="connsiteX60" fmla="*/ 216598 w 280606"/>
              <a:gd name="connsiteY60" fmla="*/ 234887 h 402812"/>
              <a:gd name="connsiteX61" fmla="*/ 207073 w 280606"/>
              <a:gd name="connsiteY61" fmla="*/ 244412 h 402812"/>
              <a:gd name="connsiteX62" fmla="*/ 139922 w 280606"/>
              <a:gd name="connsiteY62" fmla="*/ 72866 h 402812"/>
              <a:gd name="connsiteX63" fmla="*/ 233553 w 280606"/>
              <a:gd name="connsiteY63" fmla="*/ 117539 h 402812"/>
              <a:gd name="connsiteX64" fmla="*/ 180784 w 280606"/>
              <a:gd name="connsiteY64" fmla="*/ 172879 h 402812"/>
              <a:gd name="connsiteX65" fmla="*/ 139827 w 280606"/>
              <a:gd name="connsiteY65" fmla="*/ 150686 h 402812"/>
              <a:gd name="connsiteX66" fmla="*/ 98869 w 280606"/>
              <a:gd name="connsiteY66" fmla="*/ 172879 h 402812"/>
              <a:gd name="connsiteX67" fmla="*/ 46101 w 280606"/>
              <a:gd name="connsiteY67" fmla="*/ 117539 h 402812"/>
              <a:gd name="connsiteX68" fmla="*/ 139732 w 280606"/>
              <a:gd name="connsiteY68" fmla="*/ 72866 h 402812"/>
              <a:gd name="connsiteX69" fmla="*/ 139732 w 280606"/>
              <a:gd name="connsiteY69" fmla="*/ 53816 h 402812"/>
              <a:gd name="connsiteX70" fmla="*/ 31433 w 280606"/>
              <a:gd name="connsiteY70" fmla="*/ 105346 h 402812"/>
              <a:gd name="connsiteX71" fmla="*/ 32290 w 280606"/>
              <a:gd name="connsiteY71" fmla="*/ 130683 h 402812"/>
              <a:gd name="connsiteX72" fmla="*/ 85058 w 280606"/>
              <a:gd name="connsiteY72" fmla="*/ 186023 h 402812"/>
              <a:gd name="connsiteX73" fmla="*/ 98869 w 280606"/>
              <a:gd name="connsiteY73" fmla="*/ 191929 h 402812"/>
              <a:gd name="connsiteX74" fmla="*/ 100393 w 280606"/>
              <a:gd name="connsiteY74" fmla="*/ 191929 h 402812"/>
              <a:gd name="connsiteX75" fmla="*/ 114586 w 280606"/>
              <a:gd name="connsiteY75" fmla="*/ 183642 h 402812"/>
              <a:gd name="connsiteX76" fmla="*/ 139732 w 280606"/>
              <a:gd name="connsiteY76" fmla="*/ 169831 h 402812"/>
              <a:gd name="connsiteX77" fmla="*/ 164878 w 280606"/>
              <a:gd name="connsiteY77" fmla="*/ 183642 h 402812"/>
              <a:gd name="connsiteX78" fmla="*/ 179070 w 280606"/>
              <a:gd name="connsiteY78" fmla="*/ 191929 h 402812"/>
              <a:gd name="connsiteX79" fmla="*/ 180594 w 280606"/>
              <a:gd name="connsiteY79" fmla="*/ 191929 h 402812"/>
              <a:gd name="connsiteX80" fmla="*/ 194405 w 280606"/>
              <a:gd name="connsiteY80" fmla="*/ 186023 h 402812"/>
              <a:gd name="connsiteX81" fmla="*/ 247174 w 280606"/>
              <a:gd name="connsiteY81" fmla="*/ 130683 h 402812"/>
              <a:gd name="connsiteX82" fmla="*/ 248031 w 280606"/>
              <a:gd name="connsiteY82" fmla="*/ 105346 h 402812"/>
              <a:gd name="connsiteX83" fmla="*/ 139732 w 280606"/>
              <a:gd name="connsiteY83" fmla="*/ 53816 h 402812"/>
              <a:gd name="connsiteX84" fmla="*/ 139732 w 280606"/>
              <a:gd name="connsiteY84" fmla="*/ 53816 h 40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80606" h="402812">
                <a:moveTo>
                  <a:pt x="140494" y="80105"/>
                </a:moveTo>
                <a:lnTo>
                  <a:pt x="124777" y="104203"/>
                </a:lnTo>
                <a:cubicBezTo>
                  <a:pt x="118110" y="114395"/>
                  <a:pt x="118110" y="119729"/>
                  <a:pt x="118110" y="121920"/>
                </a:cubicBezTo>
                <a:cubicBezTo>
                  <a:pt x="118110" y="134207"/>
                  <a:pt x="128111" y="144209"/>
                  <a:pt x="140398" y="144209"/>
                </a:cubicBezTo>
                <a:cubicBezTo>
                  <a:pt x="152686" y="144209"/>
                  <a:pt x="162687" y="134207"/>
                  <a:pt x="162687" y="121920"/>
                </a:cubicBezTo>
                <a:cubicBezTo>
                  <a:pt x="162687" y="119634"/>
                  <a:pt x="162687" y="114395"/>
                  <a:pt x="156019" y="104203"/>
                </a:cubicBezTo>
                <a:lnTo>
                  <a:pt x="140303" y="80105"/>
                </a:lnTo>
                <a:lnTo>
                  <a:pt x="140303" y="80105"/>
                </a:lnTo>
                <a:close/>
                <a:moveTo>
                  <a:pt x="153162" y="402812"/>
                </a:moveTo>
                <a:lnTo>
                  <a:pt x="127730" y="402812"/>
                </a:lnTo>
                <a:cubicBezTo>
                  <a:pt x="121158" y="402812"/>
                  <a:pt x="115729" y="397478"/>
                  <a:pt x="115729" y="390811"/>
                </a:cubicBezTo>
                <a:lnTo>
                  <a:pt x="115729" y="309848"/>
                </a:lnTo>
                <a:cubicBezTo>
                  <a:pt x="115729" y="303276"/>
                  <a:pt x="121063" y="297847"/>
                  <a:pt x="127730" y="297847"/>
                </a:cubicBezTo>
                <a:lnTo>
                  <a:pt x="153162" y="297847"/>
                </a:lnTo>
                <a:cubicBezTo>
                  <a:pt x="159734" y="297847"/>
                  <a:pt x="165163" y="303181"/>
                  <a:pt x="165163" y="309848"/>
                </a:cubicBezTo>
                <a:lnTo>
                  <a:pt x="165163" y="390811"/>
                </a:lnTo>
                <a:cubicBezTo>
                  <a:pt x="165163" y="397383"/>
                  <a:pt x="159829" y="402812"/>
                  <a:pt x="153162" y="402812"/>
                </a:cubicBezTo>
                <a:close/>
                <a:moveTo>
                  <a:pt x="134779" y="383762"/>
                </a:moveTo>
                <a:lnTo>
                  <a:pt x="146018" y="383762"/>
                </a:lnTo>
                <a:lnTo>
                  <a:pt x="146018" y="316897"/>
                </a:lnTo>
                <a:lnTo>
                  <a:pt x="134779" y="316897"/>
                </a:lnTo>
                <a:lnTo>
                  <a:pt x="134779" y="383762"/>
                </a:lnTo>
                <a:close/>
                <a:moveTo>
                  <a:pt x="181832" y="326231"/>
                </a:moveTo>
                <a:lnTo>
                  <a:pt x="172307" y="326231"/>
                </a:lnTo>
                <a:lnTo>
                  <a:pt x="172307" y="283750"/>
                </a:lnTo>
                <a:lnTo>
                  <a:pt x="108394" y="283750"/>
                </a:lnTo>
                <a:lnTo>
                  <a:pt x="108394" y="326231"/>
                </a:lnTo>
                <a:lnTo>
                  <a:pt x="98869" y="326231"/>
                </a:lnTo>
                <a:cubicBezTo>
                  <a:pt x="44387" y="326231"/>
                  <a:pt x="0" y="283845"/>
                  <a:pt x="0" y="231743"/>
                </a:cubicBezTo>
                <a:lnTo>
                  <a:pt x="0" y="20574"/>
                </a:lnTo>
                <a:cubicBezTo>
                  <a:pt x="0" y="9239"/>
                  <a:pt x="9430" y="0"/>
                  <a:pt x="21146" y="0"/>
                </a:cubicBezTo>
                <a:lnTo>
                  <a:pt x="259461" y="0"/>
                </a:lnTo>
                <a:cubicBezTo>
                  <a:pt x="271081" y="0"/>
                  <a:pt x="280606" y="9239"/>
                  <a:pt x="280606" y="20574"/>
                </a:cubicBezTo>
                <a:lnTo>
                  <a:pt x="280606" y="231743"/>
                </a:lnTo>
                <a:cubicBezTo>
                  <a:pt x="280606" y="283845"/>
                  <a:pt x="236315" y="326231"/>
                  <a:pt x="181737" y="326231"/>
                </a:cubicBezTo>
                <a:close/>
                <a:moveTo>
                  <a:pt x="105632" y="264700"/>
                </a:moveTo>
                <a:lnTo>
                  <a:pt x="175069" y="264700"/>
                </a:lnTo>
                <a:cubicBezTo>
                  <a:pt x="184023" y="264700"/>
                  <a:pt x="191357" y="271844"/>
                  <a:pt x="191357" y="280607"/>
                </a:cubicBezTo>
                <a:lnTo>
                  <a:pt x="191357" y="306610"/>
                </a:lnTo>
                <a:cubicBezTo>
                  <a:pt x="230886" y="302133"/>
                  <a:pt x="261652" y="270320"/>
                  <a:pt x="261652" y="231743"/>
                </a:cubicBezTo>
                <a:lnTo>
                  <a:pt x="261652" y="20574"/>
                </a:lnTo>
                <a:cubicBezTo>
                  <a:pt x="261652" y="19907"/>
                  <a:pt x="260794" y="19050"/>
                  <a:pt x="259556" y="19050"/>
                </a:cubicBezTo>
                <a:lnTo>
                  <a:pt x="21241" y="19050"/>
                </a:lnTo>
                <a:cubicBezTo>
                  <a:pt x="20002" y="19050"/>
                  <a:pt x="19145" y="19812"/>
                  <a:pt x="19145" y="20574"/>
                </a:cubicBezTo>
                <a:lnTo>
                  <a:pt x="19145" y="231743"/>
                </a:lnTo>
                <a:cubicBezTo>
                  <a:pt x="19145" y="270224"/>
                  <a:pt x="49911" y="302133"/>
                  <a:pt x="89440" y="306610"/>
                </a:cubicBezTo>
                <a:lnTo>
                  <a:pt x="89440" y="280607"/>
                </a:lnTo>
                <a:cubicBezTo>
                  <a:pt x="89440" y="271844"/>
                  <a:pt x="96679" y="264700"/>
                  <a:pt x="105727" y="264700"/>
                </a:cubicBezTo>
                <a:close/>
                <a:moveTo>
                  <a:pt x="92773" y="244412"/>
                </a:moveTo>
                <a:lnTo>
                  <a:pt x="68961" y="244412"/>
                </a:lnTo>
                <a:cubicBezTo>
                  <a:pt x="63722" y="244412"/>
                  <a:pt x="59436" y="240125"/>
                  <a:pt x="59436" y="234887"/>
                </a:cubicBezTo>
                <a:cubicBezTo>
                  <a:pt x="59436" y="229648"/>
                  <a:pt x="63722" y="225362"/>
                  <a:pt x="68961" y="225362"/>
                </a:cubicBezTo>
                <a:lnTo>
                  <a:pt x="92773" y="225362"/>
                </a:lnTo>
                <a:cubicBezTo>
                  <a:pt x="98012" y="225362"/>
                  <a:pt x="102298" y="229648"/>
                  <a:pt x="102298" y="234887"/>
                </a:cubicBezTo>
                <a:cubicBezTo>
                  <a:pt x="102298" y="240125"/>
                  <a:pt x="98012" y="244412"/>
                  <a:pt x="92773" y="244412"/>
                </a:cubicBezTo>
                <a:close/>
                <a:moveTo>
                  <a:pt x="207073" y="244412"/>
                </a:moveTo>
                <a:lnTo>
                  <a:pt x="183261" y="244412"/>
                </a:lnTo>
                <a:cubicBezTo>
                  <a:pt x="178022" y="244412"/>
                  <a:pt x="173736" y="240125"/>
                  <a:pt x="173736" y="234887"/>
                </a:cubicBezTo>
                <a:cubicBezTo>
                  <a:pt x="173736" y="229648"/>
                  <a:pt x="178022" y="225362"/>
                  <a:pt x="183261" y="225362"/>
                </a:cubicBezTo>
                <a:lnTo>
                  <a:pt x="207073" y="225362"/>
                </a:lnTo>
                <a:cubicBezTo>
                  <a:pt x="212312" y="225362"/>
                  <a:pt x="216598" y="229648"/>
                  <a:pt x="216598" y="234887"/>
                </a:cubicBezTo>
                <a:cubicBezTo>
                  <a:pt x="216598" y="240125"/>
                  <a:pt x="212312" y="244412"/>
                  <a:pt x="207073" y="244412"/>
                </a:cubicBezTo>
                <a:close/>
                <a:moveTo>
                  <a:pt x="139922" y="72866"/>
                </a:moveTo>
                <a:cubicBezTo>
                  <a:pt x="177260" y="72866"/>
                  <a:pt x="210788" y="90202"/>
                  <a:pt x="233553" y="117539"/>
                </a:cubicBezTo>
                <a:lnTo>
                  <a:pt x="180784" y="172879"/>
                </a:lnTo>
                <a:cubicBezTo>
                  <a:pt x="171640" y="159449"/>
                  <a:pt x="156781" y="150686"/>
                  <a:pt x="139827" y="150686"/>
                </a:cubicBezTo>
                <a:cubicBezTo>
                  <a:pt x="122872" y="150686"/>
                  <a:pt x="108013" y="159449"/>
                  <a:pt x="98869" y="172879"/>
                </a:cubicBezTo>
                <a:lnTo>
                  <a:pt x="46101" y="117539"/>
                </a:lnTo>
                <a:cubicBezTo>
                  <a:pt x="68866" y="90202"/>
                  <a:pt x="102394" y="72866"/>
                  <a:pt x="139732" y="72866"/>
                </a:cubicBezTo>
                <a:moveTo>
                  <a:pt x="139732" y="53816"/>
                </a:moveTo>
                <a:cubicBezTo>
                  <a:pt x="98203" y="53816"/>
                  <a:pt x="58769" y="72581"/>
                  <a:pt x="31433" y="105346"/>
                </a:cubicBezTo>
                <a:cubicBezTo>
                  <a:pt x="25241" y="112776"/>
                  <a:pt x="25622" y="123634"/>
                  <a:pt x="32290" y="130683"/>
                </a:cubicBezTo>
                <a:lnTo>
                  <a:pt x="85058" y="186023"/>
                </a:lnTo>
                <a:cubicBezTo>
                  <a:pt x="88678" y="189833"/>
                  <a:pt x="93631" y="191929"/>
                  <a:pt x="98869" y="191929"/>
                </a:cubicBezTo>
                <a:cubicBezTo>
                  <a:pt x="99346" y="191929"/>
                  <a:pt x="99917" y="191929"/>
                  <a:pt x="100393" y="191929"/>
                </a:cubicBezTo>
                <a:cubicBezTo>
                  <a:pt x="106108" y="191453"/>
                  <a:pt x="111347" y="188405"/>
                  <a:pt x="114586" y="183642"/>
                </a:cubicBezTo>
                <a:cubicBezTo>
                  <a:pt x="120587" y="174879"/>
                  <a:pt x="129730" y="169831"/>
                  <a:pt x="139732" y="169831"/>
                </a:cubicBezTo>
                <a:cubicBezTo>
                  <a:pt x="149733" y="169831"/>
                  <a:pt x="158877" y="174879"/>
                  <a:pt x="164878" y="183642"/>
                </a:cubicBezTo>
                <a:cubicBezTo>
                  <a:pt x="168116" y="188405"/>
                  <a:pt x="173355" y="191453"/>
                  <a:pt x="179070" y="191929"/>
                </a:cubicBezTo>
                <a:cubicBezTo>
                  <a:pt x="179546" y="191929"/>
                  <a:pt x="180118" y="191929"/>
                  <a:pt x="180594" y="191929"/>
                </a:cubicBezTo>
                <a:cubicBezTo>
                  <a:pt x="185738" y="191929"/>
                  <a:pt x="190786" y="189833"/>
                  <a:pt x="194405" y="186023"/>
                </a:cubicBezTo>
                <a:lnTo>
                  <a:pt x="247174" y="130683"/>
                </a:lnTo>
                <a:cubicBezTo>
                  <a:pt x="253841" y="123634"/>
                  <a:pt x="254222" y="112776"/>
                  <a:pt x="248031" y="105346"/>
                </a:cubicBezTo>
                <a:cubicBezTo>
                  <a:pt x="220694" y="72581"/>
                  <a:pt x="181261" y="53816"/>
                  <a:pt x="139732" y="53816"/>
                </a:cubicBezTo>
                <a:lnTo>
                  <a:pt x="139732" y="53816"/>
                </a:ln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5614A93-B109-6CF6-7629-5C8A90AD10C2}"/>
              </a:ext>
            </a:extLst>
          </p:cNvPr>
          <p:cNvSpPr txBox="1"/>
          <p:nvPr/>
        </p:nvSpPr>
        <p:spPr>
          <a:xfrm>
            <a:off x="9172679" y="4375856"/>
            <a:ext cx="4151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HbA</a:t>
            </a:r>
            <a:r>
              <a:rPr lang="en-GB" sz="1200" baseline="-250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1c</a:t>
            </a:r>
          </a:p>
        </p:txBody>
      </p:sp>
      <p:sp>
        <p:nvSpPr>
          <p:cNvPr id="77" name="Graphic 27">
            <a:extLst>
              <a:ext uri="{FF2B5EF4-FFF2-40B4-BE49-F238E27FC236}">
                <a16:creationId xmlns:a16="http://schemas.microsoft.com/office/drawing/2014/main" id="{385049D6-9750-1928-546A-95C791E75AA8}"/>
              </a:ext>
            </a:extLst>
          </p:cNvPr>
          <p:cNvSpPr/>
          <p:nvPr/>
        </p:nvSpPr>
        <p:spPr>
          <a:xfrm>
            <a:off x="10517717" y="4847616"/>
            <a:ext cx="495041" cy="494915"/>
          </a:xfrm>
          <a:custGeom>
            <a:avLst/>
            <a:gdLst>
              <a:gd name="connsiteX0" fmla="*/ 320395 w 371395"/>
              <a:gd name="connsiteY0" fmla="*/ 200767 h 371301"/>
              <a:gd name="connsiteX1" fmla="*/ 305250 w 371395"/>
              <a:gd name="connsiteY1" fmla="*/ 224579 h 371301"/>
              <a:gd name="connsiteX2" fmla="*/ 279247 w 371395"/>
              <a:gd name="connsiteY2" fmla="*/ 283158 h 371301"/>
              <a:gd name="connsiteX3" fmla="*/ 319728 w 371395"/>
              <a:gd name="connsiteY3" fmla="*/ 323544 h 371301"/>
              <a:gd name="connsiteX4" fmla="*/ 360209 w 371395"/>
              <a:gd name="connsiteY4" fmla="*/ 283158 h 371301"/>
              <a:gd name="connsiteX5" fmla="*/ 335158 w 371395"/>
              <a:gd name="connsiteY5" fmla="*/ 224770 h 371301"/>
              <a:gd name="connsiteX6" fmla="*/ 319728 w 371395"/>
              <a:gd name="connsiteY6" fmla="*/ 304494 h 371301"/>
              <a:gd name="connsiteX7" fmla="*/ 298297 w 371395"/>
              <a:gd name="connsiteY7" fmla="*/ 283158 h 371301"/>
              <a:gd name="connsiteX8" fmla="*/ 320109 w 371395"/>
              <a:gd name="connsiteY8" fmla="*/ 236676 h 371301"/>
              <a:gd name="connsiteX9" fmla="*/ 341159 w 371395"/>
              <a:gd name="connsiteY9" fmla="*/ 283158 h 371301"/>
              <a:gd name="connsiteX10" fmla="*/ 319728 w 371395"/>
              <a:gd name="connsiteY10" fmla="*/ 304494 h 371301"/>
              <a:gd name="connsiteX11" fmla="*/ 211048 w 371395"/>
              <a:gd name="connsiteY11" fmla="*/ 167429 h 371301"/>
              <a:gd name="connsiteX12" fmla="*/ 213905 w 371395"/>
              <a:gd name="connsiteY12" fmla="*/ 174097 h 371301"/>
              <a:gd name="connsiteX13" fmla="*/ 211048 w 371395"/>
              <a:gd name="connsiteY13" fmla="*/ 180859 h 371301"/>
              <a:gd name="connsiteX14" fmla="*/ 103320 w 371395"/>
              <a:gd name="connsiteY14" fmla="*/ 288587 h 371301"/>
              <a:gd name="connsiteX15" fmla="*/ 96557 w 371395"/>
              <a:gd name="connsiteY15" fmla="*/ 291445 h 371301"/>
              <a:gd name="connsiteX16" fmla="*/ 89890 w 371395"/>
              <a:gd name="connsiteY16" fmla="*/ 288587 h 371301"/>
              <a:gd name="connsiteX17" fmla="*/ 87032 w 371395"/>
              <a:gd name="connsiteY17" fmla="*/ 281920 h 371301"/>
              <a:gd name="connsiteX18" fmla="*/ 89890 w 371395"/>
              <a:gd name="connsiteY18" fmla="*/ 275157 h 371301"/>
              <a:gd name="connsiteX19" fmla="*/ 197617 w 371395"/>
              <a:gd name="connsiteY19" fmla="*/ 167429 h 371301"/>
              <a:gd name="connsiteX20" fmla="*/ 211048 w 371395"/>
              <a:gd name="connsiteY20" fmla="*/ 167429 h 371301"/>
              <a:gd name="connsiteX21" fmla="*/ 298582 w 371395"/>
              <a:gd name="connsiteY21" fmla="*/ 153904 h 371301"/>
              <a:gd name="connsiteX22" fmla="*/ 328967 w 371395"/>
              <a:gd name="connsiteY22" fmla="*/ 166477 h 371301"/>
              <a:gd name="connsiteX23" fmla="*/ 359257 w 371395"/>
              <a:gd name="connsiteY23" fmla="*/ 153904 h 371301"/>
              <a:gd name="connsiteX24" fmla="*/ 371830 w 371395"/>
              <a:gd name="connsiteY24" fmla="*/ 123614 h 371301"/>
              <a:gd name="connsiteX25" fmla="*/ 359257 w 371395"/>
              <a:gd name="connsiteY25" fmla="*/ 93325 h 371301"/>
              <a:gd name="connsiteX26" fmla="*/ 278389 w 371395"/>
              <a:gd name="connsiteY26" fmla="*/ 12457 h 371301"/>
              <a:gd name="connsiteX27" fmla="*/ 217810 w 371395"/>
              <a:gd name="connsiteY27" fmla="*/ 12457 h 371301"/>
              <a:gd name="connsiteX28" fmla="*/ 205237 w 371395"/>
              <a:gd name="connsiteY28" fmla="*/ 42747 h 371301"/>
              <a:gd name="connsiteX29" fmla="*/ 217810 w 371395"/>
              <a:gd name="connsiteY29" fmla="*/ 73132 h 371301"/>
              <a:gd name="connsiteX30" fmla="*/ 221144 w 371395"/>
              <a:gd name="connsiteY30" fmla="*/ 76465 h 371301"/>
              <a:gd name="connsiteX31" fmla="*/ 15785 w 371395"/>
              <a:gd name="connsiteY31" fmla="*/ 281920 h 371301"/>
              <a:gd name="connsiteX32" fmla="*/ 15766 w 371395"/>
              <a:gd name="connsiteY32" fmla="*/ 356005 h 371301"/>
              <a:gd name="connsiteX33" fmla="*/ 15785 w 371395"/>
              <a:gd name="connsiteY33" fmla="*/ 356024 h 371301"/>
              <a:gd name="connsiteX34" fmla="*/ 52837 w 371395"/>
              <a:gd name="connsiteY34" fmla="*/ 371264 h 371301"/>
              <a:gd name="connsiteX35" fmla="*/ 89794 w 371395"/>
              <a:gd name="connsiteY35" fmla="*/ 355929 h 371301"/>
              <a:gd name="connsiteX36" fmla="*/ 295344 w 371395"/>
              <a:gd name="connsiteY36" fmla="*/ 150570 h 371301"/>
              <a:gd name="connsiteX37" fmla="*/ 76269 w 371395"/>
              <a:gd name="connsiteY37" fmla="*/ 342499 h 371301"/>
              <a:gd name="connsiteX38" fmla="*/ 29120 w 371395"/>
              <a:gd name="connsiteY38" fmla="*/ 342499 h 371301"/>
              <a:gd name="connsiteX39" fmla="*/ 29120 w 371395"/>
              <a:gd name="connsiteY39" fmla="*/ 295350 h 371301"/>
              <a:gd name="connsiteX40" fmla="*/ 234574 w 371395"/>
              <a:gd name="connsiteY40" fmla="*/ 89896 h 371301"/>
              <a:gd name="connsiteX41" fmla="*/ 258101 w 371395"/>
              <a:gd name="connsiteY41" fmla="*/ 113518 h 371301"/>
              <a:gd name="connsiteX42" fmla="*/ 271570 w 371395"/>
              <a:gd name="connsiteY42" fmla="*/ 113575 h 371301"/>
              <a:gd name="connsiteX43" fmla="*/ 271627 w 371395"/>
              <a:gd name="connsiteY43" fmla="*/ 113518 h 371301"/>
              <a:gd name="connsiteX44" fmla="*/ 271684 w 371395"/>
              <a:gd name="connsiteY44" fmla="*/ 100049 h 371301"/>
              <a:gd name="connsiteX45" fmla="*/ 271627 w 371395"/>
              <a:gd name="connsiteY45" fmla="*/ 99992 h 371301"/>
              <a:gd name="connsiteX46" fmla="*/ 241242 w 371395"/>
              <a:gd name="connsiteY46" fmla="*/ 69703 h 371301"/>
              <a:gd name="connsiteX47" fmla="*/ 241242 w 371395"/>
              <a:gd name="connsiteY47" fmla="*/ 69703 h 371301"/>
              <a:gd name="connsiteX48" fmla="*/ 231717 w 371395"/>
              <a:gd name="connsiteY48" fmla="*/ 59606 h 371301"/>
              <a:gd name="connsiteX49" fmla="*/ 224668 w 371395"/>
              <a:gd name="connsiteY49" fmla="*/ 42747 h 371301"/>
              <a:gd name="connsiteX50" fmla="*/ 231717 w 371395"/>
              <a:gd name="connsiteY50" fmla="*/ 25983 h 371301"/>
              <a:gd name="connsiteX51" fmla="*/ 265254 w 371395"/>
              <a:gd name="connsiteY51" fmla="*/ 25897 h 371301"/>
              <a:gd name="connsiteX52" fmla="*/ 265340 w 371395"/>
              <a:gd name="connsiteY52" fmla="*/ 25983 h 371301"/>
              <a:gd name="connsiteX53" fmla="*/ 346112 w 371395"/>
              <a:gd name="connsiteY53" fmla="*/ 106755 h 371301"/>
              <a:gd name="connsiteX54" fmla="*/ 353161 w 371395"/>
              <a:gd name="connsiteY54" fmla="*/ 123614 h 371301"/>
              <a:gd name="connsiteX55" fmla="*/ 346112 w 371395"/>
              <a:gd name="connsiteY55" fmla="*/ 140473 h 371301"/>
              <a:gd name="connsiteX56" fmla="*/ 312489 w 371395"/>
              <a:gd name="connsiteY56" fmla="*/ 140473 h 371301"/>
              <a:gd name="connsiteX57" fmla="*/ 302392 w 371395"/>
              <a:gd name="connsiteY57" fmla="*/ 130377 h 371301"/>
              <a:gd name="connsiteX58" fmla="*/ 295630 w 371395"/>
              <a:gd name="connsiteY58" fmla="*/ 127519 h 371301"/>
              <a:gd name="connsiteX59" fmla="*/ 292867 w 371395"/>
              <a:gd name="connsiteY59" fmla="*/ 128091 h 371301"/>
              <a:gd name="connsiteX60" fmla="*/ 292105 w 371395"/>
              <a:gd name="connsiteY60" fmla="*/ 128091 h 371301"/>
              <a:gd name="connsiteX61" fmla="*/ 292105 w 371395"/>
              <a:gd name="connsiteY61" fmla="*/ 128091 h 371301"/>
              <a:gd name="connsiteX62" fmla="*/ 289343 w 371395"/>
              <a:gd name="connsiteY62" fmla="*/ 129996 h 371301"/>
              <a:gd name="connsiteX63" fmla="*/ 289343 w 371395"/>
              <a:gd name="connsiteY63" fmla="*/ 129996 h 37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71395" h="371301">
                <a:moveTo>
                  <a:pt x="320395" y="200767"/>
                </a:moveTo>
                <a:lnTo>
                  <a:pt x="305250" y="224579"/>
                </a:lnTo>
                <a:cubicBezTo>
                  <a:pt x="295725" y="239819"/>
                  <a:pt x="279247" y="267727"/>
                  <a:pt x="279247" y="283158"/>
                </a:cubicBezTo>
                <a:cubicBezTo>
                  <a:pt x="279304" y="305475"/>
                  <a:pt x="297411" y="323544"/>
                  <a:pt x="319728" y="323544"/>
                </a:cubicBezTo>
                <a:cubicBezTo>
                  <a:pt x="342026" y="323496"/>
                  <a:pt x="360104" y="305456"/>
                  <a:pt x="360209" y="283158"/>
                </a:cubicBezTo>
                <a:cubicBezTo>
                  <a:pt x="360209" y="267918"/>
                  <a:pt x="344493" y="240010"/>
                  <a:pt x="335158" y="224770"/>
                </a:cubicBezTo>
                <a:close/>
                <a:moveTo>
                  <a:pt x="319728" y="304494"/>
                </a:moveTo>
                <a:cubicBezTo>
                  <a:pt x="307926" y="304494"/>
                  <a:pt x="298354" y="294959"/>
                  <a:pt x="298297" y="283158"/>
                </a:cubicBezTo>
                <a:cubicBezTo>
                  <a:pt x="298297" y="276109"/>
                  <a:pt x="306964" y="257631"/>
                  <a:pt x="320109" y="236676"/>
                </a:cubicBezTo>
                <a:cubicBezTo>
                  <a:pt x="332682" y="257536"/>
                  <a:pt x="341159" y="276109"/>
                  <a:pt x="341159" y="283158"/>
                </a:cubicBezTo>
                <a:cubicBezTo>
                  <a:pt x="341102" y="294959"/>
                  <a:pt x="331529" y="304494"/>
                  <a:pt x="319728" y="304494"/>
                </a:cubicBezTo>
                <a:close/>
                <a:moveTo>
                  <a:pt x="211048" y="167429"/>
                </a:moveTo>
                <a:cubicBezTo>
                  <a:pt x="212838" y="169191"/>
                  <a:pt x="213867" y="171582"/>
                  <a:pt x="213905" y="174097"/>
                </a:cubicBezTo>
                <a:cubicBezTo>
                  <a:pt x="213896" y="176640"/>
                  <a:pt x="212867" y="179078"/>
                  <a:pt x="211048" y="180859"/>
                </a:cubicBezTo>
                <a:lnTo>
                  <a:pt x="103320" y="288587"/>
                </a:lnTo>
                <a:cubicBezTo>
                  <a:pt x="101539" y="290406"/>
                  <a:pt x="99100" y="291435"/>
                  <a:pt x="96557" y="291445"/>
                </a:cubicBezTo>
                <a:cubicBezTo>
                  <a:pt x="94043" y="291407"/>
                  <a:pt x="91652" y="290378"/>
                  <a:pt x="89890" y="288587"/>
                </a:cubicBezTo>
                <a:cubicBezTo>
                  <a:pt x="88099" y="286825"/>
                  <a:pt x="87070" y="284434"/>
                  <a:pt x="87032" y="281920"/>
                </a:cubicBezTo>
                <a:cubicBezTo>
                  <a:pt x="87042" y="279377"/>
                  <a:pt x="88070" y="276938"/>
                  <a:pt x="89890" y="275157"/>
                </a:cubicBezTo>
                <a:lnTo>
                  <a:pt x="197617" y="167429"/>
                </a:lnTo>
                <a:cubicBezTo>
                  <a:pt x="201332" y="163733"/>
                  <a:pt x="207333" y="163733"/>
                  <a:pt x="211048" y="167429"/>
                </a:cubicBezTo>
                <a:close/>
                <a:moveTo>
                  <a:pt x="298582" y="153904"/>
                </a:moveTo>
                <a:cubicBezTo>
                  <a:pt x="306631" y="161981"/>
                  <a:pt x="317566" y="166505"/>
                  <a:pt x="328967" y="166477"/>
                </a:cubicBezTo>
                <a:cubicBezTo>
                  <a:pt x="340340" y="166486"/>
                  <a:pt x="351237" y="161962"/>
                  <a:pt x="359257" y="153904"/>
                </a:cubicBezTo>
                <a:cubicBezTo>
                  <a:pt x="367324" y="145893"/>
                  <a:pt x="371849" y="134987"/>
                  <a:pt x="371830" y="123614"/>
                </a:cubicBezTo>
                <a:cubicBezTo>
                  <a:pt x="371849" y="112241"/>
                  <a:pt x="367324" y="101335"/>
                  <a:pt x="359257" y="93325"/>
                </a:cubicBezTo>
                <a:lnTo>
                  <a:pt x="278389" y="12457"/>
                </a:lnTo>
                <a:cubicBezTo>
                  <a:pt x="261635" y="-4202"/>
                  <a:pt x="234565" y="-4202"/>
                  <a:pt x="217810" y="12457"/>
                </a:cubicBezTo>
                <a:cubicBezTo>
                  <a:pt x="209743" y="20468"/>
                  <a:pt x="205218" y="31374"/>
                  <a:pt x="205237" y="42747"/>
                </a:cubicBezTo>
                <a:cubicBezTo>
                  <a:pt x="205199" y="54148"/>
                  <a:pt x="209733" y="65093"/>
                  <a:pt x="217810" y="73132"/>
                </a:cubicBezTo>
                <a:lnTo>
                  <a:pt x="221144" y="76465"/>
                </a:lnTo>
                <a:lnTo>
                  <a:pt x="15785" y="281920"/>
                </a:lnTo>
                <a:cubicBezTo>
                  <a:pt x="-4675" y="302370"/>
                  <a:pt x="-4684" y="335545"/>
                  <a:pt x="15766" y="356005"/>
                </a:cubicBezTo>
                <a:cubicBezTo>
                  <a:pt x="15776" y="356015"/>
                  <a:pt x="15776" y="356015"/>
                  <a:pt x="15785" y="356024"/>
                </a:cubicBezTo>
                <a:cubicBezTo>
                  <a:pt x="25615" y="365835"/>
                  <a:pt x="38950" y="371312"/>
                  <a:pt x="52837" y="371264"/>
                </a:cubicBezTo>
                <a:cubicBezTo>
                  <a:pt x="66715" y="371302"/>
                  <a:pt x="80022" y="365787"/>
                  <a:pt x="89794" y="355929"/>
                </a:cubicBezTo>
                <a:lnTo>
                  <a:pt x="295344" y="150570"/>
                </a:lnTo>
                <a:close/>
                <a:moveTo>
                  <a:pt x="76269" y="342499"/>
                </a:moveTo>
                <a:cubicBezTo>
                  <a:pt x="63229" y="355472"/>
                  <a:pt x="42160" y="355472"/>
                  <a:pt x="29120" y="342499"/>
                </a:cubicBezTo>
                <a:cubicBezTo>
                  <a:pt x="16147" y="329459"/>
                  <a:pt x="16147" y="308390"/>
                  <a:pt x="29120" y="295350"/>
                </a:cubicBezTo>
                <a:lnTo>
                  <a:pt x="234574" y="89896"/>
                </a:lnTo>
                <a:lnTo>
                  <a:pt x="258101" y="113518"/>
                </a:lnTo>
                <a:cubicBezTo>
                  <a:pt x="261806" y="117251"/>
                  <a:pt x="267836" y="117280"/>
                  <a:pt x="271570" y="113575"/>
                </a:cubicBezTo>
                <a:cubicBezTo>
                  <a:pt x="271589" y="113556"/>
                  <a:pt x="271608" y="113537"/>
                  <a:pt x="271627" y="113518"/>
                </a:cubicBezTo>
                <a:cubicBezTo>
                  <a:pt x="275360" y="109812"/>
                  <a:pt x="275389" y="103783"/>
                  <a:pt x="271684" y="100049"/>
                </a:cubicBezTo>
                <a:cubicBezTo>
                  <a:pt x="271665" y="100030"/>
                  <a:pt x="271646" y="100011"/>
                  <a:pt x="271627" y="99992"/>
                </a:cubicBezTo>
                <a:lnTo>
                  <a:pt x="241242" y="69703"/>
                </a:lnTo>
                <a:lnTo>
                  <a:pt x="241242" y="69703"/>
                </a:lnTo>
                <a:lnTo>
                  <a:pt x="231717" y="59606"/>
                </a:lnTo>
                <a:cubicBezTo>
                  <a:pt x="227183" y="55168"/>
                  <a:pt x="224640" y="49091"/>
                  <a:pt x="224668" y="42747"/>
                </a:cubicBezTo>
                <a:cubicBezTo>
                  <a:pt x="224659" y="36432"/>
                  <a:pt x="227193" y="30383"/>
                  <a:pt x="231717" y="25983"/>
                </a:cubicBezTo>
                <a:cubicBezTo>
                  <a:pt x="240956" y="16696"/>
                  <a:pt x="255977" y="16658"/>
                  <a:pt x="265254" y="25897"/>
                </a:cubicBezTo>
                <a:cubicBezTo>
                  <a:pt x="265283" y="25926"/>
                  <a:pt x="265312" y="25954"/>
                  <a:pt x="265340" y="25983"/>
                </a:cubicBezTo>
                <a:lnTo>
                  <a:pt x="346112" y="106755"/>
                </a:lnTo>
                <a:cubicBezTo>
                  <a:pt x="350646" y="111193"/>
                  <a:pt x="353189" y="117270"/>
                  <a:pt x="353161" y="123614"/>
                </a:cubicBezTo>
                <a:cubicBezTo>
                  <a:pt x="353189" y="129958"/>
                  <a:pt x="350646" y="136035"/>
                  <a:pt x="346112" y="140473"/>
                </a:cubicBezTo>
                <a:cubicBezTo>
                  <a:pt x="336816" y="149741"/>
                  <a:pt x="321785" y="149741"/>
                  <a:pt x="312489" y="140473"/>
                </a:cubicBezTo>
                <a:lnTo>
                  <a:pt x="302392" y="130377"/>
                </a:lnTo>
                <a:cubicBezTo>
                  <a:pt x="300611" y="128558"/>
                  <a:pt x="298173" y="127529"/>
                  <a:pt x="295630" y="127519"/>
                </a:cubicBezTo>
                <a:cubicBezTo>
                  <a:pt x="294687" y="127567"/>
                  <a:pt x="293753" y="127758"/>
                  <a:pt x="292867" y="128091"/>
                </a:cubicBezTo>
                <a:lnTo>
                  <a:pt x="292105" y="128091"/>
                </a:lnTo>
                <a:cubicBezTo>
                  <a:pt x="292105" y="128091"/>
                  <a:pt x="292105" y="128091"/>
                  <a:pt x="292105" y="128091"/>
                </a:cubicBezTo>
                <a:cubicBezTo>
                  <a:pt x="291058" y="128519"/>
                  <a:pt x="290115" y="129177"/>
                  <a:pt x="289343" y="129996"/>
                </a:cubicBezTo>
                <a:lnTo>
                  <a:pt x="289343" y="129996"/>
                </a:ln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32A8071-000D-1451-273F-A906AF03C9F6}"/>
              </a:ext>
            </a:extLst>
          </p:cNvPr>
          <p:cNvSpPr txBox="1"/>
          <p:nvPr/>
        </p:nvSpPr>
        <p:spPr>
          <a:xfrm>
            <a:off x="9827448" y="5428538"/>
            <a:ext cx="20719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CRP o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wysokiej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czułości</a:t>
            </a:r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(</a:t>
            </a:r>
            <a:r>
              <a:rPr lang="pl-PL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hsCRP</a:t>
            </a:r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)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</a:p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i poziomy lipidów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C2FAF78-DF21-200E-3153-746674241AAC}"/>
              </a:ext>
            </a:extLst>
          </p:cNvPr>
          <p:cNvSpPr/>
          <p:nvPr/>
        </p:nvSpPr>
        <p:spPr>
          <a:xfrm>
            <a:off x="10988055" y="2394946"/>
            <a:ext cx="431867" cy="575822"/>
          </a:xfrm>
          <a:custGeom>
            <a:avLst/>
            <a:gdLst>
              <a:gd name="connsiteX0" fmla="*/ 69056 w 304800"/>
              <a:gd name="connsiteY0" fmla="*/ 329375 h 421481"/>
              <a:gd name="connsiteX1" fmla="*/ 173831 w 304800"/>
              <a:gd name="connsiteY1" fmla="*/ 329375 h 421481"/>
              <a:gd name="connsiteX2" fmla="*/ 183356 w 304800"/>
              <a:gd name="connsiteY2" fmla="*/ 338900 h 421481"/>
              <a:gd name="connsiteX3" fmla="*/ 173831 w 304800"/>
              <a:gd name="connsiteY3" fmla="*/ 348425 h 421481"/>
              <a:gd name="connsiteX4" fmla="*/ 69056 w 304800"/>
              <a:gd name="connsiteY4" fmla="*/ 348425 h 421481"/>
              <a:gd name="connsiteX5" fmla="*/ 59531 w 304800"/>
              <a:gd name="connsiteY5" fmla="*/ 338900 h 421481"/>
              <a:gd name="connsiteX6" fmla="*/ 69056 w 304800"/>
              <a:gd name="connsiteY6" fmla="*/ 329375 h 421481"/>
              <a:gd name="connsiteX7" fmla="*/ 69056 w 304800"/>
              <a:gd name="connsiteY7" fmla="*/ 269082 h 421481"/>
              <a:gd name="connsiteX8" fmla="*/ 235744 w 304800"/>
              <a:gd name="connsiteY8" fmla="*/ 269082 h 421481"/>
              <a:gd name="connsiteX9" fmla="*/ 245269 w 304800"/>
              <a:gd name="connsiteY9" fmla="*/ 278607 h 421481"/>
              <a:gd name="connsiteX10" fmla="*/ 235744 w 304800"/>
              <a:gd name="connsiteY10" fmla="*/ 288132 h 421481"/>
              <a:gd name="connsiteX11" fmla="*/ 69056 w 304800"/>
              <a:gd name="connsiteY11" fmla="*/ 288132 h 421481"/>
              <a:gd name="connsiteX12" fmla="*/ 59531 w 304800"/>
              <a:gd name="connsiteY12" fmla="*/ 278607 h 421481"/>
              <a:gd name="connsiteX13" fmla="*/ 69056 w 304800"/>
              <a:gd name="connsiteY13" fmla="*/ 269082 h 421481"/>
              <a:gd name="connsiteX14" fmla="*/ 69056 w 304800"/>
              <a:gd name="connsiteY14" fmla="*/ 208693 h 421481"/>
              <a:gd name="connsiteX15" fmla="*/ 235744 w 304800"/>
              <a:gd name="connsiteY15" fmla="*/ 208693 h 421481"/>
              <a:gd name="connsiteX16" fmla="*/ 245269 w 304800"/>
              <a:gd name="connsiteY16" fmla="*/ 218218 h 421481"/>
              <a:gd name="connsiteX17" fmla="*/ 235744 w 304800"/>
              <a:gd name="connsiteY17" fmla="*/ 227743 h 421481"/>
              <a:gd name="connsiteX18" fmla="*/ 69056 w 304800"/>
              <a:gd name="connsiteY18" fmla="*/ 227743 h 421481"/>
              <a:gd name="connsiteX19" fmla="*/ 59531 w 304800"/>
              <a:gd name="connsiteY19" fmla="*/ 218218 h 421481"/>
              <a:gd name="connsiteX20" fmla="*/ 69056 w 304800"/>
              <a:gd name="connsiteY20" fmla="*/ 208693 h 421481"/>
              <a:gd name="connsiteX21" fmla="*/ 69056 w 304800"/>
              <a:gd name="connsiteY21" fmla="*/ 148400 h 421481"/>
              <a:gd name="connsiteX22" fmla="*/ 235744 w 304800"/>
              <a:gd name="connsiteY22" fmla="*/ 148400 h 421481"/>
              <a:gd name="connsiteX23" fmla="*/ 245269 w 304800"/>
              <a:gd name="connsiteY23" fmla="*/ 157925 h 421481"/>
              <a:gd name="connsiteX24" fmla="*/ 235744 w 304800"/>
              <a:gd name="connsiteY24" fmla="*/ 167450 h 421481"/>
              <a:gd name="connsiteX25" fmla="*/ 69056 w 304800"/>
              <a:gd name="connsiteY25" fmla="*/ 167450 h 421481"/>
              <a:gd name="connsiteX26" fmla="*/ 59531 w 304800"/>
              <a:gd name="connsiteY26" fmla="*/ 157925 h 421481"/>
              <a:gd name="connsiteX27" fmla="*/ 69056 w 304800"/>
              <a:gd name="connsiteY27" fmla="*/ 148400 h 421481"/>
              <a:gd name="connsiteX28" fmla="*/ 19050 w 304800"/>
              <a:gd name="connsiteY28" fmla="*/ 69056 h 421481"/>
              <a:gd name="connsiteX29" fmla="*/ 19050 w 304800"/>
              <a:gd name="connsiteY29" fmla="*/ 402431 h 421481"/>
              <a:gd name="connsiteX30" fmla="*/ 285750 w 304800"/>
              <a:gd name="connsiteY30" fmla="*/ 402431 h 421481"/>
              <a:gd name="connsiteX31" fmla="*/ 285750 w 304800"/>
              <a:gd name="connsiteY31" fmla="*/ 69056 h 421481"/>
              <a:gd name="connsiteX32" fmla="*/ 240506 w 304800"/>
              <a:gd name="connsiteY32" fmla="*/ 69056 h 421481"/>
              <a:gd name="connsiteX33" fmla="*/ 240506 w 304800"/>
              <a:gd name="connsiteY33" fmla="*/ 76200 h 421481"/>
              <a:gd name="connsiteX34" fmla="*/ 226219 w 304800"/>
              <a:gd name="connsiteY34" fmla="*/ 90488 h 421481"/>
              <a:gd name="connsiteX35" fmla="*/ 78581 w 304800"/>
              <a:gd name="connsiteY35" fmla="*/ 90488 h 421481"/>
              <a:gd name="connsiteX36" fmla="*/ 64294 w 304800"/>
              <a:gd name="connsiteY36" fmla="*/ 76200 h 421481"/>
              <a:gd name="connsiteX37" fmla="*/ 64294 w 304800"/>
              <a:gd name="connsiteY37" fmla="*/ 69056 h 421481"/>
              <a:gd name="connsiteX38" fmla="*/ 152400 w 304800"/>
              <a:gd name="connsiteY38" fmla="*/ 19050 h 421481"/>
              <a:gd name="connsiteX39" fmla="*/ 143066 w 304800"/>
              <a:gd name="connsiteY39" fmla="*/ 26575 h 421481"/>
              <a:gd name="connsiteX40" fmla="*/ 129064 w 304800"/>
              <a:gd name="connsiteY40" fmla="*/ 38100 h 421481"/>
              <a:gd name="connsiteX41" fmla="*/ 83344 w 304800"/>
              <a:gd name="connsiteY41" fmla="*/ 38100 h 421481"/>
              <a:gd name="connsiteX42" fmla="*/ 83344 w 304800"/>
              <a:gd name="connsiteY42" fmla="*/ 71438 h 421481"/>
              <a:gd name="connsiteX43" fmla="*/ 221456 w 304800"/>
              <a:gd name="connsiteY43" fmla="*/ 71438 h 421481"/>
              <a:gd name="connsiteX44" fmla="*/ 221456 w 304800"/>
              <a:gd name="connsiteY44" fmla="*/ 38100 h 421481"/>
              <a:gd name="connsiteX45" fmla="*/ 175736 w 304800"/>
              <a:gd name="connsiteY45" fmla="*/ 38100 h 421481"/>
              <a:gd name="connsiteX46" fmla="*/ 161735 w 304800"/>
              <a:gd name="connsiteY46" fmla="*/ 26575 h 421481"/>
              <a:gd name="connsiteX47" fmla="*/ 152400 w 304800"/>
              <a:gd name="connsiteY47" fmla="*/ 19050 h 421481"/>
              <a:gd name="connsiteX48" fmla="*/ 152400 w 304800"/>
              <a:gd name="connsiteY48" fmla="*/ 0 h 421481"/>
              <a:gd name="connsiteX49" fmla="*/ 179356 w 304800"/>
              <a:gd name="connsiteY49" fmla="*/ 19050 h 421481"/>
              <a:gd name="connsiteX50" fmla="*/ 226219 w 304800"/>
              <a:gd name="connsiteY50" fmla="*/ 19050 h 421481"/>
              <a:gd name="connsiteX51" fmla="*/ 240506 w 304800"/>
              <a:gd name="connsiteY51" fmla="*/ 33338 h 421481"/>
              <a:gd name="connsiteX52" fmla="*/ 240506 w 304800"/>
              <a:gd name="connsiteY52" fmla="*/ 50006 h 421481"/>
              <a:gd name="connsiteX53" fmla="*/ 290513 w 304800"/>
              <a:gd name="connsiteY53" fmla="*/ 50006 h 421481"/>
              <a:gd name="connsiteX54" fmla="*/ 304800 w 304800"/>
              <a:gd name="connsiteY54" fmla="*/ 64294 h 421481"/>
              <a:gd name="connsiteX55" fmla="*/ 304800 w 304800"/>
              <a:gd name="connsiteY55" fmla="*/ 407194 h 421481"/>
              <a:gd name="connsiteX56" fmla="*/ 290513 w 304800"/>
              <a:gd name="connsiteY56" fmla="*/ 421481 h 421481"/>
              <a:gd name="connsiteX57" fmla="*/ 14288 w 304800"/>
              <a:gd name="connsiteY57" fmla="*/ 421481 h 421481"/>
              <a:gd name="connsiteX58" fmla="*/ 0 w 304800"/>
              <a:gd name="connsiteY58" fmla="*/ 407194 h 421481"/>
              <a:gd name="connsiteX59" fmla="*/ 0 w 304800"/>
              <a:gd name="connsiteY59" fmla="*/ 64294 h 421481"/>
              <a:gd name="connsiteX60" fmla="*/ 14288 w 304800"/>
              <a:gd name="connsiteY60" fmla="*/ 50006 h 421481"/>
              <a:gd name="connsiteX61" fmla="*/ 64294 w 304800"/>
              <a:gd name="connsiteY61" fmla="*/ 50006 h 421481"/>
              <a:gd name="connsiteX62" fmla="*/ 64294 w 304800"/>
              <a:gd name="connsiteY62" fmla="*/ 33338 h 421481"/>
              <a:gd name="connsiteX63" fmla="*/ 78581 w 304800"/>
              <a:gd name="connsiteY63" fmla="*/ 19050 h 421481"/>
              <a:gd name="connsiteX64" fmla="*/ 125445 w 304800"/>
              <a:gd name="connsiteY64" fmla="*/ 19050 h 421481"/>
              <a:gd name="connsiteX65" fmla="*/ 152400 w 304800"/>
              <a:gd name="connsiteY65" fmla="*/ 0 h 4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04800" h="421481">
                <a:moveTo>
                  <a:pt x="69056" y="329375"/>
                </a:moveTo>
                <a:lnTo>
                  <a:pt x="173831" y="329375"/>
                </a:lnTo>
                <a:cubicBezTo>
                  <a:pt x="179070" y="329375"/>
                  <a:pt x="183356" y="333661"/>
                  <a:pt x="183356" y="338900"/>
                </a:cubicBezTo>
                <a:cubicBezTo>
                  <a:pt x="183356" y="344139"/>
                  <a:pt x="179070" y="348425"/>
                  <a:pt x="173831" y="348425"/>
                </a:cubicBezTo>
                <a:lnTo>
                  <a:pt x="69056" y="348425"/>
                </a:lnTo>
                <a:cubicBezTo>
                  <a:pt x="63817" y="348425"/>
                  <a:pt x="59531" y="344139"/>
                  <a:pt x="59531" y="338900"/>
                </a:cubicBezTo>
                <a:cubicBezTo>
                  <a:pt x="59531" y="333661"/>
                  <a:pt x="63817" y="329375"/>
                  <a:pt x="69056" y="329375"/>
                </a:cubicBezTo>
                <a:close/>
                <a:moveTo>
                  <a:pt x="69056" y="269082"/>
                </a:moveTo>
                <a:lnTo>
                  <a:pt x="235744" y="269082"/>
                </a:lnTo>
                <a:cubicBezTo>
                  <a:pt x="240983" y="269082"/>
                  <a:pt x="245269" y="273368"/>
                  <a:pt x="245269" y="278607"/>
                </a:cubicBezTo>
                <a:cubicBezTo>
                  <a:pt x="245269" y="283846"/>
                  <a:pt x="240983" y="288132"/>
                  <a:pt x="235744" y="288132"/>
                </a:cubicBezTo>
                <a:lnTo>
                  <a:pt x="69056" y="288132"/>
                </a:lnTo>
                <a:cubicBezTo>
                  <a:pt x="63817" y="288132"/>
                  <a:pt x="59531" y="283846"/>
                  <a:pt x="59531" y="278607"/>
                </a:cubicBezTo>
                <a:cubicBezTo>
                  <a:pt x="59531" y="273368"/>
                  <a:pt x="63817" y="269082"/>
                  <a:pt x="69056" y="269082"/>
                </a:cubicBezTo>
                <a:close/>
                <a:moveTo>
                  <a:pt x="69056" y="208693"/>
                </a:moveTo>
                <a:lnTo>
                  <a:pt x="235744" y="208693"/>
                </a:lnTo>
                <a:cubicBezTo>
                  <a:pt x="240983" y="208693"/>
                  <a:pt x="245269" y="212979"/>
                  <a:pt x="245269" y="218218"/>
                </a:cubicBezTo>
                <a:cubicBezTo>
                  <a:pt x="245269" y="223457"/>
                  <a:pt x="240983" y="227743"/>
                  <a:pt x="235744" y="227743"/>
                </a:cubicBezTo>
                <a:lnTo>
                  <a:pt x="69056" y="227743"/>
                </a:lnTo>
                <a:cubicBezTo>
                  <a:pt x="63817" y="227743"/>
                  <a:pt x="59531" y="223457"/>
                  <a:pt x="59531" y="218218"/>
                </a:cubicBezTo>
                <a:cubicBezTo>
                  <a:pt x="59531" y="212979"/>
                  <a:pt x="63817" y="208693"/>
                  <a:pt x="69056" y="208693"/>
                </a:cubicBezTo>
                <a:close/>
                <a:moveTo>
                  <a:pt x="69056" y="148400"/>
                </a:moveTo>
                <a:lnTo>
                  <a:pt x="235744" y="148400"/>
                </a:lnTo>
                <a:cubicBezTo>
                  <a:pt x="240983" y="148400"/>
                  <a:pt x="245269" y="152686"/>
                  <a:pt x="245269" y="157925"/>
                </a:cubicBezTo>
                <a:cubicBezTo>
                  <a:pt x="245269" y="163164"/>
                  <a:pt x="240983" y="167450"/>
                  <a:pt x="235744" y="167450"/>
                </a:cubicBezTo>
                <a:lnTo>
                  <a:pt x="69056" y="167450"/>
                </a:lnTo>
                <a:cubicBezTo>
                  <a:pt x="63817" y="167450"/>
                  <a:pt x="59531" y="163164"/>
                  <a:pt x="59531" y="157925"/>
                </a:cubicBezTo>
                <a:cubicBezTo>
                  <a:pt x="59531" y="152686"/>
                  <a:pt x="63817" y="148400"/>
                  <a:pt x="69056" y="148400"/>
                </a:cubicBezTo>
                <a:close/>
                <a:moveTo>
                  <a:pt x="19050" y="69056"/>
                </a:moveTo>
                <a:lnTo>
                  <a:pt x="19050" y="402431"/>
                </a:lnTo>
                <a:lnTo>
                  <a:pt x="285750" y="402431"/>
                </a:lnTo>
                <a:lnTo>
                  <a:pt x="285750" y="69056"/>
                </a:lnTo>
                <a:lnTo>
                  <a:pt x="240506" y="69056"/>
                </a:lnTo>
                <a:lnTo>
                  <a:pt x="240506" y="76200"/>
                </a:lnTo>
                <a:cubicBezTo>
                  <a:pt x="240506" y="84106"/>
                  <a:pt x="234125" y="90488"/>
                  <a:pt x="226219" y="90488"/>
                </a:cubicBezTo>
                <a:lnTo>
                  <a:pt x="78581" y="90488"/>
                </a:lnTo>
                <a:cubicBezTo>
                  <a:pt x="70676" y="90488"/>
                  <a:pt x="64294" y="84106"/>
                  <a:pt x="64294" y="76200"/>
                </a:cubicBezTo>
                <a:lnTo>
                  <a:pt x="64294" y="69056"/>
                </a:lnTo>
                <a:close/>
                <a:moveTo>
                  <a:pt x="152400" y="19050"/>
                </a:moveTo>
                <a:cubicBezTo>
                  <a:pt x="147924" y="19050"/>
                  <a:pt x="144019" y="22193"/>
                  <a:pt x="143066" y="26575"/>
                </a:cubicBezTo>
                <a:cubicBezTo>
                  <a:pt x="141637" y="33338"/>
                  <a:pt x="135827" y="38100"/>
                  <a:pt x="129064" y="38100"/>
                </a:cubicBezTo>
                <a:lnTo>
                  <a:pt x="83344" y="38100"/>
                </a:lnTo>
                <a:lnTo>
                  <a:pt x="83344" y="71438"/>
                </a:lnTo>
                <a:lnTo>
                  <a:pt x="221456" y="71438"/>
                </a:lnTo>
                <a:lnTo>
                  <a:pt x="221456" y="38100"/>
                </a:lnTo>
                <a:lnTo>
                  <a:pt x="175736" y="38100"/>
                </a:lnTo>
                <a:cubicBezTo>
                  <a:pt x="168879" y="38100"/>
                  <a:pt x="163163" y="33338"/>
                  <a:pt x="161735" y="26575"/>
                </a:cubicBezTo>
                <a:cubicBezTo>
                  <a:pt x="160782" y="22193"/>
                  <a:pt x="156877" y="19050"/>
                  <a:pt x="152400" y="19050"/>
                </a:cubicBezTo>
                <a:close/>
                <a:moveTo>
                  <a:pt x="152400" y="0"/>
                </a:moveTo>
                <a:cubicBezTo>
                  <a:pt x="164592" y="0"/>
                  <a:pt x="175356" y="7810"/>
                  <a:pt x="179356" y="19050"/>
                </a:cubicBezTo>
                <a:lnTo>
                  <a:pt x="226219" y="19050"/>
                </a:lnTo>
                <a:cubicBezTo>
                  <a:pt x="234125" y="19050"/>
                  <a:pt x="240506" y="25432"/>
                  <a:pt x="240506" y="33338"/>
                </a:cubicBezTo>
                <a:lnTo>
                  <a:pt x="240506" y="50006"/>
                </a:lnTo>
                <a:lnTo>
                  <a:pt x="290513" y="50006"/>
                </a:lnTo>
                <a:cubicBezTo>
                  <a:pt x="298418" y="50006"/>
                  <a:pt x="304800" y="56388"/>
                  <a:pt x="304800" y="64294"/>
                </a:cubicBezTo>
                <a:lnTo>
                  <a:pt x="304800" y="407194"/>
                </a:lnTo>
                <a:cubicBezTo>
                  <a:pt x="304800" y="415100"/>
                  <a:pt x="298418" y="421481"/>
                  <a:pt x="290513" y="421481"/>
                </a:cubicBezTo>
                <a:lnTo>
                  <a:pt x="14288" y="421481"/>
                </a:lnTo>
                <a:cubicBezTo>
                  <a:pt x="6382" y="421481"/>
                  <a:pt x="0" y="415100"/>
                  <a:pt x="0" y="407194"/>
                </a:cubicBezTo>
                <a:lnTo>
                  <a:pt x="0" y="64294"/>
                </a:lnTo>
                <a:cubicBezTo>
                  <a:pt x="0" y="56388"/>
                  <a:pt x="6382" y="50006"/>
                  <a:pt x="14288" y="50006"/>
                </a:cubicBezTo>
                <a:lnTo>
                  <a:pt x="64294" y="50006"/>
                </a:lnTo>
                <a:lnTo>
                  <a:pt x="64294" y="33338"/>
                </a:lnTo>
                <a:cubicBezTo>
                  <a:pt x="64294" y="25432"/>
                  <a:pt x="70676" y="19050"/>
                  <a:pt x="78581" y="19050"/>
                </a:cubicBezTo>
                <a:lnTo>
                  <a:pt x="125445" y="19050"/>
                </a:lnTo>
                <a:cubicBezTo>
                  <a:pt x="129445" y="7810"/>
                  <a:pt x="140208" y="0"/>
                  <a:pt x="152400" y="0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/>
            <a:endParaRPr lang="en-GB" sz="2399">
              <a:solidFill>
                <a:srgbClr val="000000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FA43440-4450-3CE5-0066-92AB3246638C}"/>
              </a:ext>
            </a:extLst>
          </p:cNvPr>
          <p:cNvSpPr txBox="1"/>
          <p:nvPr/>
        </p:nvSpPr>
        <p:spPr>
          <a:xfrm>
            <a:off x="11012431" y="3041059"/>
            <a:ext cx="38311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PRO</a:t>
            </a:r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s</a:t>
            </a:r>
            <a:endParaRPr lang="en-GB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85" name="ECG Icon">
            <a:extLst>
              <a:ext uri="{FF2B5EF4-FFF2-40B4-BE49-F238E27FC236}">
                <a16:creationId xmlns:a16="http://schemas.microsoft.com/office/drawing/2014/main" id="{814FE02C-1A9D-AE4C-2F7E-DDDCF99C0B21}"/>
              </a:ext>
            </a:extLst>
          </p:cNvPr>
          <p:cNvSpPr/>
          <p:nvPr/>
        </p:nvSpPr>
        <p:spPr>
          <a:xfrm>
            <a:off x="846715" y="2292077"/>
            <a:ext cx="596588" cy="545932"/>
          </a:xfrm>
          <a:custGeom>
            <a:avLst/>
            <a:gdLst>
              <a:gd name="connsiteX0" fmla="*/ 448014 w 447579"/>
              <a:gd name="connsiteY0" fmla="*/ 141314 h 409575"/>
              <a:gd name="connsiteX1" fmla="*/ 438489 w 447579"/>
              <a:gd name="connsiteY1" fmla="*/ 150839 h 409575"/>
              <a:gd name="connsiteX2" fmla="*/ 428964 w 447579"/>
              <a:gd name="connsiteY2" fmla="*/ 141314 h 409575"/>
              <a:gd name="connsiteX3" fmla="*/ 313235 w 447579"/>
              <a:gd name="connsiteY3" fmla="*/ 18918 h 409575"/>
              <a:gd name="connsiteX4" fmla="*/ 230749 w 447579"/>
              <a:gd name="connsiteY4" fmla="*/ 52351 h 409575"/>
              <a:gd name="connsiteX5" fmla="*/ 217509 w 447579"/>
              <a:gd name="connsiteY5" fmla="*/ 52351 h 409575"/>
              <a:gd name="connsiteX6" fmla="*/ 135118 w 447579"/>
              <a:gd name="connsiteY6" fmla="*/ 18918 h 409575"/>
              <a:gd name="connsiteX7" fmla="*/ 19389 w 447579"/>
              <a:gd name="connsiteY7" fmla="*/ 141314 h 409575"/>
              <a:gd name="connsiteX8" fmla="*/ 224177 w 447579"/>
              <a:gd name="connsiteY8" fmla="*/ 390203 h 409575"/>
              <a:gd name="connsiteX9" fmla="*/ 391436 w 447579"/>
              <a:gd name="connsiteY9" fmla="*/ 237803 h 409575"/>
              <a:gd name="connsiteX10" fmla="*/ 321903 w 447579"/>
              <a:gd name="connsiteY10" fmla="*/ 237803 h 409575"/>
              <a:gd name="connsiteX11" fmla="*/ 313045 w 447579"/>
              <a:gd name="connsiteY11" fmla="*/ 231611 h 409575"/>
              <a:gd name="connsiteX12" fmla="*/ 303234 w 447579"/>
              <a:gd name="connsiteY12" fmla="*/ 205037 h 409575"/>
              <a:gd name="connsiteX13" fmla="*/ 280089 w 447579"/>
              <a:gd name="connsiteY13" fmla="*/ 262187 h 409575"/>
              <a:gd name="connsiteX14" fmla="*/ 270564 w 447579"/>
              <a:gd name="connsiteY14" fmla="*/ 267997 h 409575"/>
              <a:gd name="connsiteX15" fmla="*/ 262181 w 447579"/>
              <a:gd name="connsiteY15" fmla="*/ 260281 h 409575"/>
              <a:gd name="connsiteX16" fmla="*/ 248085 w 447579"/>
              <a:gd name="connsiteY16" fmla="*/ 183129 h 409575"/>
              <a:gd name="connsiteX17" fmla="*/ 229035 w 447579"/>
              <a:gd name="connsiteY17" fmla="*/ 304954 h 409575"/>
              <a:gd name="connsiteX18" fmla="*/ 219510 w 447579"/>
              <a:gd name="connsiteY18" fmla="*/ 312955 h 409575"/>
              <a:gd name="connsiteX19" fmla="*/ 209985 w 447579"/>
              <a:gd name="connsiteY19" fmla="*/ 305430 h 409575"/>
              <a:gd name="connsiteX20" fmla="*/ 186744 w 447579"/>
              <a:gd name="connsiteY20" fmla="*/ 197797 h 409575"/>
              <a:gd name="connsiteX21" fmla="*/ 176075 w 447579"/>
              <a:gd name="connsiteY21" fmla="*/ 231516 h 409575"/>
              <a:gd name="connsiteX22" fmla="*/ 166550 w 447579"/>
              <a:gd name="connsiteY22" fmla="*/ 238184 h 409575"/>
              <a:gd name="connsiteX23" fmla="*/ 119402 w 447579"/>
              <a:gd name="connsiteY23" fmla="*/ 238184 h 409575"/>
              <a:gd name="connsiteX24" fmla="*/ 109877 w 447579"/>
              <a:gd name="connsiteY24" fmla="*/ 228659 h 409575"/>
              <a:gd name="connsiteX25" fmla="*/ 119402 w 447579"/>
              <a:gd name="connsiteY25" fmla="*/ 219134 h 409575"/>
              <a:gd name="connsiteX26" fmla="*/ 159597 w 447579"/>
              <a:gd name="connsiteY26" fmla="*/ 219134 h 409575"/>
              <a:gd name="connsiteX27" fmla="*/ 178647 w 447579"/>
              <a:gd name="connsiteY27" fmla="*/ 157697 h 409575"/>
              <a:gd name="connsiteX28" fmla="*/ 188172 w 447579"/>
              <a:gd name="connsiteY28" fmla="*/ 151030 h 409575"/>
              <a:gd name="connsiteX29" fmla="*/ 197030 w 447579"/>
              <a:gd name="connsiteY29" fmla="*/ 158554 h 409575"/>
              <a:gd name="connsiteX30" fmla="*/ 217128 w 447579"/>
              <a:gd name="connsiteY30" fmla="*/ 251709 h 409575"/>
              <a:gd name="connsiteX31" fmla="*/ 237226 w 447579"/>
              <a:gd name="connsiteY31" fmla="*/ 125027 h 409575"/>
              <a:gd name="connsiteX32" fmla="*/ 246751 w 447579"/>
              <a:gd name="connsiteY32" fmla="*/ 117026 h 409575"/>
              <a:gd name="connsiteX33" fmla="*/ 256276 w 447579"/>
              <a:gd name="connsiteY33" fmla="*/ 124836 h 409575"/>
              <a:gd name="connsiteX34" fmla="*/ 274564 w 447579"/>
              <a:gd name="connsiteY34" fmla="*/ 224753 h 409575"/>
              <a:gd name="connsiteX35" fmla="*/ 294376 w 447579"/>
              <a:gd name="connsiteY35" fmla="*/ 176080 h 409575"/>
              <a:gd name="connsiteX36" fmla="*/ 303139 w 447579"/>
              <a:gd name="connsiteY36" fmla="*/ 170080 h 409575"/>
              <a:gd name="connsiteX37" fmla="*/ 303139 w 447579"/>
              <a:gd name="connsiteY37" fmla="*/ 170080 h 409575"/>
              <a:gd name="connsiteX38" fmla="*/ 311997 w 447579"/>
              <a:gd name="connsiteY38" fmla="*/ 176271 h 409575"/>
              <a:gd name="connsiteX39" fmla="*/ 328380 w 447579"/>
              <a:gd name="connsiteY39" fmla="*/ 219134 h 409575"/>
              <a:gd name="connsiteX40" fmla="*/ 408867 w 447579"/>
              <a:gd name="connsiteY40" fmla="*/ 219134 h 409575"/>
              <a:gd name="connsiteX41" fmla="*/ 417248 w 447579"/>
              <a:gd name="connsiteY41" fmla="*/ 223991 h 409575"/>
              <a:gd name="connsiteX42" fmla="*/ 417248 w 447579"/>
              <a:gd name="connsiteY42" fmla="*/ 233516 h 409575"/>
              <a:gd name="connsiteX43" fmla="*/ 224272 w 447579"/>
              <a:gd name="connsiteY43" fmla="*/ 409538 h 409575"/>
              <a:gd name="connsiteX44" fmla="*/ 434 w 447579"/>
              <a:gd name="connsiteY44" fmla="*/ 141410 h 409575"/>
              <a:gd name="connsiteX45" fmla="*/ 135213 w 447579"/>
              <a:gd name="connsiteY45" fmla="*/ -37 h 409575"/>
              <a:gd name="connsiteX46" fmla="*/ 224272 w 447579"/>
              <a:gd name="connsiteY46" fmla="*/ 32729 h 409575"/>
              <a:gd name="connsiteX47" fmla="*/ 313331 w 447579"/>
              <a:gd name="connsiteY47" fmla="*/ -37 h 409575"/>
              <a:gd name="connsiteX48" fmla="*/ 448014 w 447579"/>
              <a:gd name="connsiteY48" fmla="*/ 14131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47579" h="409575">
                <a:moveTo>
                  <a:pt x="448014" y="141314"/>
                </a:moveTo>
                <a:cubicBezTo>
                  <a:pt x="448014" y="146572"/>
                  <a:pt x="443747" y="150839"/>
                  <a:pt x="438489" y="150839"/>
                </a:cubicBezTo>
                <a:cubicBezTo>
                  <a:pt x="433231" y="150839"/>
                  <a:pt x="428964" y="146572"/>
                  <a:pt x="428964" y="141314"/>
                </a:cubicBezTo>
                <a:cubicBezTo>
                  <a:pt x="428964" y="66924"/>
                  <a:pt x="383530" y="18918"/>
                  <a:pt x="313235" y="18918"/>
                </a:cubicBezTo>
                <a:cubicBezTo>
                  <a:pt x="282441" y="18918"/>
                  <a:pt x="252857" y="30910"/>
                  <a:pt x="230749" y="52351"/>
                </a:cubicBezTo>
                <a:cubicBezTo>
                  <a:pt x="227053" y="55923"/>
                  <a:pt x="221205" y="55923"/>
                  <a:pt x="217509" y="52351"/>
                </a:cubicBezTo>
                <a:cubicBezTo>
                  <a:pt x="195468" y="30872"/>
                  <a:pt x="165893" y="18870"/>
                  <a:pt x="135118" y="18918"/>
                </a:cubicBezTo>
                <a:cubicBezTo>
                  <a:pt x="64824" y="18918"/>
                  <a:pt x="19389" y="66543"/>
                  <a:pt x="19389" y="141314"/>
                </a:cubicBezTo>
                <a:cubicBezTo>
                  <a:pt x="19389" y="246851"/>
                  <a:pt x="198650" y="382202"/>
                  <a:pt x="224177" y="390203"/>
                </a:cubicBezTo>
                <a:cubicBezTo>
                  <a:pt x="240560" y="384773"/>
                  <a:pt x="336667" y="316860"/>
                  <a:pt x="391436" y="237803"/>
                </a:cubicBezTo>
                <a:lnTo>
                  <a:pt x="321903" y="237803"/>
                </a:lnTo>
                <a:cubicBezTo>
                  <a:pt x="317950" y="237774"/>
                  <a:pt x="314426" y="235316"/>
                  <a:pt x="313045" y="231611"/>
                </a:cubicBezTo>
                <a:lnTo>
                  <a:pt x="303234" y="205037"/>
                </a:lnTo>
                <a:lnTo>
                  <a:pt x="280089" y="262187"/>
                </a:lnTo>
                <a:cubicBezTo>
                  <a:pt x="278498" y="265978"/>
                  <a:pt x="274659" y="268321"/>
                  <a:pt x="270564" y="267997"/>
                </a:cubicBezTo>
                <a:cubicBezTo>
                  <a:pt x="266373" y="267559"/>
                  <a:pt x="262963" y="264425"/>
                  <a:pt x="262181" y="260281"/>
                </a:cubicBezTo>
                <a:lnTo>
                  <a:pt x="248085" y="183129"/>
                </a:lnTo>
                <a:lnTo>
                  <a:pt x="229035" y="304954"/>
                </a:lnTo>
                <a:cubicBezTo>
                  <a:pt x="228282" y="309612"/>
                  <a:pt x="224224" y="313012"/>
                  <a:pt x="219510" y="312955"/>
                </a:cubicBezTo>
                <a:cubicBezTo>
                  <a:pt x="214937" y="313060"/>
                  <a:pt x="210947" y="309897"/>
                  <a:pt x="209985" y="305430"/>
                </a:cubicBezTo>
                <a:lnTo>
                  <a:pt x="186744" y="197797"/>
                </a:lnTo>
                <a:lnTo>
                  <a:pt x="176075" y="231516"/>
                </a:lnTo>
                <a:cubicBezTo>
                  <a:pt x="174780" y="235640"/>
                  <a:pt x="170875" y="238384"/>
                  <a:pt x="166550" y="238184"/>
                </a:cubicBezTo>
                <a:lnTo>
                  <a:pt x="119402" y="238184"/>
                </a:lnTo>
                <a:cubicBezTo>
                  <a:pt x="114144" y="238184"/>
                  <a:pt x="109877" y="233916"/>
                  <a:pt x="109877" y="228659"/>
                </a:cubicBezTo>
                <a:cubicBezTo>
                  <a:pt x="109877" y="223401"/>
                  <a:pt x="114144" y="219134"/>
                  <a:pt x="119402" y="219134"/>
                </a:cubicBezTo>
                <a:lnTo>
                  <a:pt x="159597" y="219134"/>
                </a:lnTo>
                <a:lnTo>
                  <a:pt x="178647" y="157697"/>
                </a:lnTo>
                <a:cubicBezTo>
                  <a:pt x="179943" y="153573"/>
                  <a:pt x="183848" y="150830"/>
                  <a:pt x="188172" y="151030"/>
                </a:cubicBezTo>
                <a:cubicBezTo>
                  <a:pt x="192487" y="151239"/>
                  <a:pt x="196126" y="154325"/>
                  <a:pt x="197030" y="158554"/>
                </a:cubicBezTo>
                <a:lnTo>
                  <a:pt x="217128" y="251709"/>
                </a:lnTo>
                <a:lnTo>
                  <a:pt x="237226" y="125027"/>
                </a:lnTo>
                <a:cubicBezTo>
                  <a:pt x="237978" y="120369"/>
                  <a:pt x="242036" y="116968"/>
                  <a:pt x="246751" y="117026"/>
                </a:cubicBezTo>
                <a:cubicBezTo>
                  <a:pt x="251409" y="116949"/>
                  <a:pt x="255438" y="120254"/>
                  <a:pt x="256276" y="124836"/>
                </a:cubicBezTo>
                <a:lnTo>
                  <a:pt x="274564" y="224753"/>
                </a:lnTo>
                <a:lnTo>
                  <a:pt x="294376" y="176080"/>
                </a:lnTo>
                <a:cubicBezTo>
                  <a:pt x="295805" y="172490"/>
                  <a:pt x="299272" y="170118"/>
                  <a:pt x="303139" y="170080"/>
                </a:cubicBezTo>
                <a:lnTo>
                  <a:pt x="303139" y="170080"/>
                </a:lnTo>
                <a:cubicBezTo>
                  <a:pt x="307092" y="170108"/>
                  <a:pt x="310616" y="172566"/>
                  <a:pt x="311997" y="176271"/>
                </a:cubicBezTo>
                <a:lnTo>
                  <a:pt x="328380" y="219134"/>
                </a:lnTo>
                <a:lnTo>
                  <a:pt x="408867" y="219134"/>
                </a:lnTo>
                <a:cubicBezTo>
                  <a:pt x="412334" y="219105"/>
                  <a:pt x="415544" y="220962"/>
                  <a:pt x="417248" y="223991"/>
                </a:cubicBezTo>
                <a:cubicBezTo>
                  <a:pt x="418953" y="226935"/>
                  <a:pt x="418953" y="230573"/>
                  <a:pt x="417248" y="233516"/>
                </a:cubicBezTo>
                <a:cubicBezTo>
                  <a:pt x="361432" y="324289"/>
                  <a:pt x="243227" y="409538"/>
                  <a:pt x="224272" y="409538"/>
                </a:cubicBezTo>
                <a:cubicBezTo>
                  <a:pt x="197888" y="409538"/>
                  <a:pt x="434" y="259329"/>
                  <a:pt x="434" y="141410"/>
                </a:cubicBezTo>
                <a:cubicBezTo>
                  <a:pt x="434" y="56828"/>
                  <a:pt x="54537" y="-37"/>
                  <a:pt x="135213" y="-37"/>
                </a:cubicBezTo>
                <a:cubicBezTo>
                  <a:pt x="167855" y="-84"/>
                  <a:pt x="199440" y="11536"/>
                  <a:pt x="224272" y="32729"/>
                </a:cubicBezTo>
                <a:cubicBezTo>
                  <a:pt x="249094" y="11527"/>
                  <a:pt x="280689" y="-103"/>
                  <a:pt x="313331" y="-37"/>
                </a:cubicBezTo>
                <a:cubicBezTo>
                  <a:pt x="394103" y="-132"/>
                  <a:pt x="448014" y="56732"/>
                  <a:pt x="448014" y="141314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9D68B48-86A6-B942-1E31-243F0AF710E1}"/>
              </a:ext>
            </a:extLst>
          </p:cNvPr>
          <p:cNvSpPr txBox="1"/>
          <p:nvPr/>
        </p:nvSpPr>
        <p:spPr>
          <a:xfrm>
            <a:off x="10237060" y="4375856"/>
            <a:ext cx="96594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Tętno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3A06BE5C-FDE7-B14C-73D1-AFB4F4A303CC}"/>
              </a:ext>
            </a:extLst>
          </p:cNvPr>
          <p:cNvSpPr/>
          <p:nvPr/>
        </p:nvSpPr>
        <p:spPr>
          <a:xfrm>
            <a:off x="10387517" y="3725680"/>
            <a:ext cx="598874" cy="466663"/>
          </a:xfrm>
          <a:custGeom>
            <a:avLst/>
            <a:gdLst>
              <a:gd name="connsiteX0" fmla="*/ 270034 w 449294"/>
              <a:gd name="connsiteY0" fmla="*/ 350106 h 350105"/>
              <a:gd name="connsiteX1" fmla="*/ 269653 w 449294"/>
              <a:gd name="connsiteY1" fmla="*/ 350106 h 350105"/>
              <a:gd name="connsiteX2" fmla="*/ 254222 w 449294"/>
              <a:gd name="connsiteY2" fmla="*/ 336580 h 350105"/>
              <a:gd name="connsiteX3" fmla="*/ 226600 w 449294"/>
              <a:gd name="connsiteY3" fmla="*/ 42925 h 350105"/>
              <a:gd name="connsiteX4" fmla="*/ 203930 w 449294"/>
              <a:gd name="connsiteY4" fmla="*/ 205707 h 350105"/>
              <a:gd name="connsiteX5" fmla="*/ 188881 w 449294"/>
              <a:gd name="connsiteY5" fmla="*/ 217137 h 350105"/>
              <a:gd name="connsiteX6" fmla="*/ 173450 w 449294"/>
              <a:gd name="connsiteY6" fmla="*/ 206183 h 350105"/>
              <a:gd name="connsiteX7" fmla="*/ 173164 w 449294"/>
              <a:gd name="connsiteY7" fmla="*/ 205040 h 350105"/>
              <a:gd name="connsiteX8" fmla="*/ 162306 w 449294"/>
              <a:gd name="connsiteY8" fmla="*/ 150271 h 350105"/>
              <a:gd name="connsiteX9" fmla="*/ 136303 w 449294"/>
              <a:gd name="connsiteY9" fmla="*/ 245617 h 350105"/>
              <a:gd name="connsiteX10" fmla="*/ 121729 w 449294"/>
              <a:gd name="connsiteY10" fmla="*/ 257428 h 350105"/>
              <a:gd name="connsiteX11" fmla="*/ 106013 w 449294"/>
              <a:gd name="connsiteY11" fmla="*/ 247331 h 350105"/>
              <a:gd name="connsiteX12" fmla="*/ 88773 w 449294"/>
              <a:gd name="connsiteY12" fmla="*/ 204183 h 350105"/>
              <a:gd name="connsiteX13" fmla="*/ 9525 w 449294"/>
              <a:gd name="connsiteY13" fmla="*/ 203992 h 350105"/>
              <a:gd name="connsiteX14" fmla="*/ 0 w 449294"/>
              <a:gd name="connsiteY14" fmla="*/ 194467 h 350105"/>
              <a:gd name="connsiteX15" fmla="*/ 9525 w 449294"/>
              <a:gd name="connsiteY15" fmla="*/ 184942 h 350105"/>
              <a:gd name="connsiteX16" fmla="*/ 9525 w 449294"/>
              <a:gd name="connsiteY16" fmla="*/ 184942 h 350105"/>
              <a:gd name="connsiteX17" fmla="*/ 91059 w 449294"/>
              <a:gd name="connsiteY17" fmla="*/ 185133 h 350105"/>
              <a:gd name="connsiteX18" fmla="*/ 105728 w 449294"/>
              <a:gd name="connsiteY18" fmla="*/ 195229 h 350105"/>
              <a:gd name="connsiteX19" fmla="*/ 120396 w 449294"/>
              <a:gd name="connsiteY19" fmla="*/ 231805 h 350105"/>
              <a:gd name="connsiteX20" fmla="*/ 147447 w 449294"/>
              <a:gd name="connsiteY20" fmla="*/ 132555 h 350105"/>
              <a:gd name="connsiteX21" fmla="*/ 162401 w 449294"/>
              <a:gd name="connsiteY21" fmla="*/ 120744 h 350105"/>
              <a:gd name="connsiteX22" fmla="*/ 162878 w 449294"/>
              <a:gd name="connsiteY22" fmla="*/ 120744 h 350105"/>
              <a:gd name="connsiteX23" fmla="*/ 178022 w 449294"/>
              <a:gd name="connsiteY23" fmla="*/ 131698 h 350105"/>
              <a:gd name="connsiteX24" fmla="*/ 178308 w 449294"/>
              <a:gd name="connsiteY24" fmla="*/ 132841 h 350105"/>
              <a:gd name="connsiteX25" fmla="*/ 188119 w 449294"/>
              <a:gd name="connsiteY25" fmla="*/ 182275 h 350105"/>
              <a:gd name="connsiteX26" fmla="*/ 211836 w 449294"/>
              <a:gd name="connsiteY26" fmla="*/ 11397 h 350105"/>
              <a:gd name="connsiteX27" fmla="*/ 228219 w 449294"/>
              <a:gd name="connsiteY27" fmla="*/ 62 h 350105"/>
              <a:gd name="connsiteX28" fmla="*/ 242983 w 449294"/>
              <a:gd name="connsiteY28" fmla="*/ 13492 h 350105"/>
              <a:gd name="connsiteX29" fmla="*/ 270415 w 449294"/>
              <a:gd name="connsiteY29" fmla="*/ 305434 h 350105"/>
              <a:gd name="connsiteX30" fmla="*/ 284226 w 449294"/>
              <a:gd name="connsiteY30" fmla="*/ 192086 h 350105"/>
              <a:gd name="connsiteX31" fmla="*/ 295370 w 449294"/>
              <a:gd name="connsiteY31" fmla="*/ 179227 h 350105"/>
              <a:gd name="connsiteX32" fmla="*/ 311277 w 449294"/>
              <a:gd name="connsiteY32" fmla="*/ 183228 h 350105"/>
              <a:gd name="connsiteX33" fmla="*/ 338138 w 449294"/>
              <a:gd name="connsiteY33" fmla="*/ 210088 h 350105"/>
              <a:gd name="connsiteX34" fmla="*/ 439769 w 449294"/>
              <a:gd name="connsiteY34" fmla="*/ 209898 h 350105"/>
              <a:gd name="connsiteX35" fmla="*/ 439769 w 449294"/>
              <a:gd name="connsiteY35" fmla="*/ 209898 h 350105"/>
              <a:gd name="connsiteX36" fmla="*/ 449294 w 449294"/>
              <a:gd name="connsiteY36" fmla="*/ 219423 h 350105"/>
              <a:gd name="connsiteX37" fmla="*/ 439769 w 449294"/>
              <a:gd name="connsiteY37" fmla="*/ 228948 h 350105"/>
              <a:gd name="connsiteX38" fmla="*/ 330232 w 449294"/>
              <a:gd name="connsiteY38" fmla="*/ 229138 h 350105"/>
              <a:gd name="connsiteX39" fmla="*/ 302133 w 449294"/>
              <a:gd name="connsiteY39" fmla="*/ 201040 h 350105"/>
              <a:gd name="connsiteX40" fmla="*/ 285655 w 449294"/>
              <a:gd name="connsiteY40" fmla="*/ 336295 h 350105"/>
              <a:gd name="connsiteX41" fmla="*/ 269843 w 449294"/>
              <a:gd name="connsiteY41" fmla="*/ 349915 h 350105"/>
              <a:gd name="connsiteX42" fmla="*/ 90678 w 449294"/>
              <a:gd name="connsiteY42" fmla="*/ 204278 h 350105"/>
              <a:gd name="connsiteX43" fmla="*/ 90678 w 449294"/>
              <a:gd name="connsiteY43" fmla="*/ 204278 h 350105"/>
              <a:gd name="connsiteX44" fmla="*/ 87916 w 449294"/>
              <a:gd name="connsiteY44" fmla="*/ 202373 h 350105"/>
              <a:gd name="connsiteX45" fmla="*/ 87916 w 449294"/>
              <a:gd name="connsiteY45" fmla="*/ 202373 h 350105"/>
              <a:gd name="connsiteX46" fmla="*/ 87916 w 449294"/>
              <a:gd name="connsiteY46" fmla="*/ 202373 h 350105"/>
              <a:gd name="connsiteX47" fmla="*/ 355854 w 449294"/>
              <a:gd name="connsiteY47" fmla="*/ 159320 h 350105"/>
              <a:gd name="connsiteX48" fmla="*/ 350330 w 449294"/>
              <a:gd name="connsiteY48" fmla="*/ 155320 h 350105"/>
              <a:gd name="connsiteX49" fmla="*/ 285941 w 449294"/>
              <a:gd name="connsiteY49" fmla="*/ 71404 h 350105"/>
              <a:gd name="connsiteX50" fmla="*/ 325660 w 449294"/>
              <a:gd name="connsiteY50" fmla="*/ 31971 h 350105"/>
              <a:gd name="connsiteX51" fmla="*/ 355854 w 449294"/>
              <a:gd name="connsiteY51" fmla="*/ 45782 h 350105"/>
              <a:gd name="connsiteX52" fmla="*/ 386048 w 449294"/>
              <a:gd name="connsiteY52" fmla="*/ 31971 h 350105"/>
              <a:gd name="connsiteX53" fmla="*/ 425768 w 449294"/>
              <a:gd name="connsiteY53" fmla="*/ 71404 h 350105"/>
              <a:gd name="connsiteX54" fmla="*/ 361379 w 449294"/>
              <a:gd name="connsiteY54" fmla="*/ 155320 h 350105"/>
              <a:gd name="connsiteX55" fmla="*/ 355854 w 449294"/>
              <a:gd name="connsiteY55" fmla="*/ 159320 h 350105"/>
              <a:gd name="connsiteX56" fmla="*/ 325660 w 449294"/>
              <a:gd name="connsiteY56" fmla="*/ 51021 h 350105"/>
              <a:gd name="connsiteX57" fmla="*/ 304991 w 449294"/>
              <a:gd name="connsiteY57" fmla="*/ 71404 h 350105"/>
              <a:gd name="connsiteX58" fmla="*/ 355854 w 449294"/>
              <a:gd name="connsiteY58" fmla="*/ 135698 h 350105"/>
              <a:gd name="connsiteX59" fmla="*/ 406718 w 449294"/>
              <a:gd name="connsiteY59" fmla="*/ 71404 h 350105"/>
              <a:gd name="connsiteX60" fmla="*/ 386048 w 449294"/>
              <a:gd name="connsiteY60" fmla="*/ 51021 h 350105"/>
              <a:gd name="connsiteX61" fmla="*/ 365951 w 449294"/>
              <a:gd name="connsiteY61" fmla="*/ 66356 h 350105"/>
              <a:gd name="connsiteX62" fmla="*/ 355759 w 449294"/>
              <a:gd name="connsiteY62" fmla="*/ 74167 h 350105"/>
              <a:gd name="connsiteX63" fmla="*/ 345567 w 449294"/>
              <a:gd name="connsiteY63" fmla="*/ 66261 h 350105"/>
              <a:gd name="connsiteX64" fmla="*/ 325469 w 449294"/>
              <a:gd name="connsiteY64" fmla="*/ 50926 h 350105"/>
              <a:gd name="connsiteX65" fmla="*/ 347567 w 449294"/>
              <a:gd name="connsiteY65" fmla="*/ 61594 h 350105"/>
              <a:gd name="connsiteX66" fmla="*/ 347567 w 449294"/>
              <a:gd name="connsiteY66" fmla="*/ 61594 h 350105"/>
              <a:gd name="connsiteX67" fmla="*/ 347567 w 449294"/>
              <a:gd name="connsiteY67" fmla="*/ 61594 h 350105"/>
              <a:gd name="connsiteX68" fmla="*/ 364141 w 449294"/>
              <a:gd name="connsiteY68" fmla="*/ 61594 h 350105"/>
              <a:gd name="connsiteX69" fmla="*/ 364141 w 449294"/>
              <a:gd name="connsiteY69" fmla="*/ 61594 h 350105"/>
              <a:gd name="connsiteX70" fmla="*/ 364141 w 449294"/>
              <a:gd name="connsiteY70" fmla="*/ 61594 h 3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49294" h="350105">
                <a:moveTo>
                  <a:pt x="270034" y="350106"/>
                </a:moveTo>
                <a:lnTo>
                  <a:pt x="269653" y="350106"/>
                </a:lnTo>
                <a:cubicBezTo>
                  <a:pt x="261747" y="349915"/>
                  <a:pt x="255365" y="344391"/>
                  <a:pt x="254222" y="336580"/>
                </a:cubicBezTo>
                <a:lnTo>
                  <a:pt x="226600" y="42925"/>
                </a:lnTo>
                <a:lnTo>
                  <a:pt x="203930" y="205707"/>
                </a:lnTo>
                <a:cubicBezTo>
                  <a:pt x="201930" y="212374"/>
                  <a:pt x="195834" y="217042"/>
                  <a:pt x="188881" y="217137"/>
                </a:cubicBezTo>
                <a:cubicBezTo>
                  <a:pt x="181832" y="217423"/>
                  <a:pt x="175641" y="212851"/>
                  <a:pt x="173450" y="206183"/>
                </a:cubicBezTo>
                <a:lnTo>
                  <a:pt x="173164" y="205040"/>
                </a:lnTo>
                <a:lnTo>
                  <a:pt x="162306" y="150271"/>
                </a:lnTo>
                <a:lnTo>
                  <a:pt x="136303" y="245617"/>
                </a:lnTo>
                <a:cubicBezTo>
                  <a:pt x="134493" y="252379"/>
                  <a:pt x="128778" y="256951"/>
                  <a:pt x="121729" y="257428"/>
                </a:cubicBezTo>
                <a:cubicBezTo>
                  <a:pt x="114871" y="257904"/>
                  <a:pt x="108585" y="253903"/>
                  <a:pt x="106013" y="247331"/>
                </a:cubicBezTo>
                <a:lnTo>
                  <a:pt x="88773" y="204183"/>
                </a:lnTo>
                <a:lnTo>
                  <a:pt x="9525" y="203992"/>
                </a:lnTo>
                <a:cubicBezTo>
                  <a:pt x="4286" y="203992"/>
                  <a:pt x="0" y="199706"/>
                  <a:pt x="0" y="194467"/>
                </a:cubicBezTo>
                <a:cubicBezTo>
                  <a:pt x="0" y="189229"/>
                  <a:pt x="4286" y="184942"/>
                  <a:pt x="9525" y="184942"/>
                </a:cubicBezTo>
                <a:lnTo>
                  <a:pt x="9525" y="184942"/>
                </a:lnTo>
                <a:lnTo>
                  <a:pt x="91059" y="185133"/>
                </a:lnTo>
                <a:cubicBezTo>
                  <a:pt x="97727" y="185323"/>
                  <a:pt x="103346" y="189324"/>
                  <a:pt x="105728" y="195229"/>
                </a:cubicBezTo>
                <a:lnTo>
                  <a:pt x="120396" y="231805"/>
                </a:lnTo>
                <a:lnTo>
                  <a:pt x="147447" y="132555"/>
                </a:lnTo>
                <a:cubicBezTo>
                  <a:pt x="149352" y="125697"/>
                  <a:pt x="155353" y="120934"/>
                  <a:pt x="162401" y="120744"/>
                </a:cubicBezTo>
                <a:cubicBezTo>
                  <a:pt x="162592" y="120744"/>
                  <a:pt x="162687" y="120744"/>
                  <a:pt x="162878" y="120744"/>
                </a:cubicBezTo>
                <a:cubicBezTo>
                  <a:pt x="169831" y="120744"/>
                  <a:pt x="175832" y="125125"/>
                  <a:pt x="178022" y="131698"/>
                </a:cubicBezTo>
                <a:lnTo>
                  <a:pt x="178308" y="132841"/>
                </a:lnTo>
                <a:lnTo>
                  <a:pt x="188119" y="182275"/>
                </a:lnTo>
                <a:lnTo>
                  <a:pt x="211836" y="11397"/>
                </a:lnTo>
                <a:cubicBezTo>
                  <a:pt x="214027" y="4158"/>
                  <a:pt x="220789" y="-605"/>
                  <a:pt x="228219" y="62"/>
                </a:cubicBezTo>
                <a:cubicBezTo>
                  <a:pt x="235744" y="538"/>
                  <a:pt x="241745" y="6063"/>
                  <a:pt x="242983" y="13492"/>
                </a:cubicBezTo>
                <a:lnTo>
                  <a:pt x="270415" y="305434"/>
                </a:lnTo>
                <a:lnTo>
                  <a:pt x="284226" y="192086"/>
                </a:lnTo>
                <a:cubicBezTo>
                  <a:pt x="285464" y="185514"/>
                  <a:pt x="289751" y="180942"/>
                  <a:pt x="295370" y="179227"/>
                </a:cubicBezTo>
                <a:cubicBezTo>
                  <a:pt x="300990" y="177513"/>
                  <a:pt x="307086" y="179037"/>
                  <a:pt x="311277" y="183228"/>
                </a:cubicBezTo>
                <a:lnTo>
                  <a:pt x="338138" y="210088"/>
                </a:lnTo>
                <a:lnTo>
                  <a:pt x="439769" y="209898"/>
                </a:lnTo>
                <a:lnTo>
                  <a:pt x="439769" y="209898"/>
                </a:lnTo>
                <a:cubicBezTo>
                  <a:pt x="445008" y="209898"/>
                  <a:pt x="449294" y="214184"/>
                  <a:pt x="449294" y="219423"/>
                </a:cubicBezTo>
                <a:cubicBezTo>
                  <a:pt x="449294" y="224662"/>
                  <a:pt x="445008" y="228948"/>
                  <a:pt x="439769" y="228948"/>
                </a:cubicBezTo>
                <a:lnTo>
                  <a:pt x="330232" y="229138"/>
                </a:lnTo>
                <a:lnTo>
                  <a:pt x="302133" y="201040"/>
                </a:lnTo>
                <a:lnTo>
                  <a:pt x="285655" y="336295"/>
                </a:lnTo>
                <a:cubicBezTo>
                  <a:pt x="284036" y="344581"/>
                  <a:pt x="277654" y="349915"/>
                  <a:pt x="269843" y="349915"/>
                </a:cubicBezTo>
                <a:close/>
                <a:moveTo>
                  <a:pt x="90678" y="204278"/>
                </a:moveTo>
                <a:lnTo>
                  <a:pt x="90678" y="204278"/>
                </a:lnTo>
                <a:close/>
                <a:moveTo>
                  <a:pt x="87916" y="202373"/>
                </a:moveTo>
                <a:cubicBezTo>
                  <a:pt x="87916" y="202373"/>
                  <a:pt x="87916" y="202373"/>
                  <a:pt x="87916" y="202373"/>
                </a:cubicBezTo>
                <a:lnTo>
                  <a:pt x="87916" y="202373"/>
                </a:lnTo>
                <a:close/>
                <a:moveTo>
                  <a:pt x="355854" y="159320"/>
                </a:moveTo>
                <a:lnTo>
                  <a:pt x="350330" y="155320"/>
                </a:lnTo>
                <a:cubicBezTo>
                  <a:pt x="343757" y="150557"/>
                  <a:pt x="285941" y="108076"/>
                  <a:pt x="285941" y="71404"/>
                </a:cubicBezTo>
                <a:cubicBezTo>
                  <a:pt x="285941" y="49687"/>
                  <a:pt x="303752" y="31971"/>
                  <a:pt x="325660" y="31971"/>
                </a:cubicBezTo>
                <a:cubicBezTo>
                  <a:pt x="337566" y="31971"/>
                  <a:pt x="348520" y="37210"/>
                  <a:pt x="355854" y="45782"/>
                </a:cubicBezTo>
                <a:cubicBezTo>
                  <a:pt x="363188" y="37210"/>
                  <a:pt x="374142" y="31971"/>
                  <a:pt x="386048" y="31971"/>
                </a:cubicBezTo>
                <a:cubicBezTo>
                  <a:pt x="407956" y="31971"/>
                  <a:pt x="425768" y="49687"/>
                  <a:pt x="425768" y="71404"/>
                </a:cubicBezTo>
                <a:cubicBezTo>
                  <a:pt x="425768" y="108076"/>
                  <a:pt x="367951" y="150557"/>
                  <a:pt x="361379" y="155320"/>
                </a:cubicBezTo>
                <a:lnTo>
                  <a:pt x="355854" y="159320"/>
                </a:lnTo>
                <a:close/>
                <a:moveTo>
                  <a:pt x="325660" y="51021"/>
                </a:moveTo>
                <a:cubicBezTo>
                  <a:pt x="314230" y="51021"/>
                  <a:pt x="304991" y="60165"/>
                  <a:pt x="304991" y="71404"/>
                </a:cubicBezTo>
                <a:cubicBezTo>
                  <a:pt x="304991" y="90073"/>
                  <a:pt x="334232" y="118934"/>
                  <a:pt x="355854" y="135698"/>
                </a:cubicBezTo>
                <a:cubicBezTo>
                  <a:pt x="377571" y="118934"/>
                  <a:pt x="406718" y="90073"/>
                  <a:pt x="406718" y="71404"/>
                </a:cubicBezTo>
                <a:cubicBezTo>
                  <a:pt x="406718" y="60165"/>
                  <a:pt x="397478" y="51021"/>
                  <a:pt x="386048" y="51021"/>
                </a:cubicBezTo>
                <a:cubicBezTo>
                  <a:pt x="376523" y="51021"/>
                  <a:pt x="368332" y="57307"/>
                  <a:pt x="365951" y="66356"/>
                </a:cubicBezTo>
                <a:cubicBezTo>
                  <a:pt x="364808" y="70928"/>
                  <a:pt x="360617" y="74167"/>
                  <a:pt x="355759" y="74167"/>
                </a:cubicBezTo>
                <a:cubicBezTo>
                  <a:pt x="350901" y="74167"/>
                  <a:pt x="346805" y="70928"/>
                  <a:pt x="345567" y="66261"/>
                </a:cubicBezTo>
                <a:cubicBezTo>
                  <a:pt x="343281" y="57212"/>
                  <a:pt x="334994" y="50926"/>
                  <a:pt x="325469" y="50926"/>
                </a:cubicBezTo>
                <a:close/>
                <a:moveTo>
                  <a:pt x="347567" y="61594"/>
                </a:moveTo>
                <a:cubicBezTo>
                  <a:pt x="347567" y="61594"/>
                  <a:pt x="347567" y="61594"/>
                  <a:pt x="347567" y="61594"/>
                </a:cubicBezTo>
                <a:cubicBezTo>
                  <a:pt x="347567" y="61594"/>
                  <a:pt x="347567" y="61594"/>
                  <a:pt x="347567" y="61594"/>
                </a:cubicBezTo>
                <a:close/>
                <a:moveTo>
                  <a:pt x="364141" y="61594"/>
                </a:moveTo>
                <a:cubicBezTo>
                  <a:pt x="364141" y="61594"/>
                  <a:pt x="364141" y="61594"/>
                  <a:pt x="364141" y="61594"/>
                </a:cubicBezTo>
                <a:cubicBezTo>
                  <a:pt x="364141" y="61594"/>
                  <a:pt x="364141" y="61594"/>
                  <a:pt x="364141" y="61594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77A6FDC-0870-0D82-12B5-356870B5F830}"/>
              </a:ext>
            </a:extLst>
          </p:cNvPr>
          <p:cNvSpPr txBox="1"/>
          <p:nvPr/>
        </p:nvSpPr>
        <p:spPr>
          <a:xfrm>
            <a:off x="4458716" y="1861953"/>
            <a:ext cx="39282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09594"/>
            <a:r>
              <a:rPr lang="en-GB" sz="1200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Analizy czasu do pierwszego zdarzenia </a:t>
            </a:r>
          </a:p>
          <a:p>
            <a:pPr algn="ctr" defTabSz="909594"/>
            <a:r>
              <a:rPr lang="en-GB" sz="1200" b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bez wielokrotności:</a:t>
            </a:r>
          </a:p>
        </p:txBody>
      </p:sp>
      <p:sp>
        <p:nvSpPr>
          <p:cNvPr id="89" name="Graphic 27">
            <a:extLst>
              <a:ext uri="{FF2B5EF4-FFF2-40B4-BE49-F238E27FC236}">
                <a16:creationId xmlns:a16="http://schemas.microsoft.com/office/drawing/2014/main" id="{D26F8B3F-1B80-0023-2FC9-8E73813354D4}"/>
              </a:ext>
            </a:extLst>
          </p:cNvPr>
          <p:cNvSpPr/>
          <p:nvPr/>
        </p:nvSpPr>
        <p:spPr>
          <a:xfrm>
            <a:off x="5099958" y="4185952"/>
            <a:ext cx="501219" cy="429469"/>
          </a:xfrm>
          <a:custGeom>
            <a:avLst/>
            <a:gdLst>
              <a:gd name="connsiteX0" fmla="*/ 150806 w 376030"/>
              <a:gd name="connsiteY0" fmla="*/ 120711 h 322201"/>
              <a:gd name="connsiteX1" fmla="*/ 132518 w 376030"/>
              <a:gd name="connsiteY1" fmla="*/ 120711 h 322201"/>
              <a:gd name="connsiteX2" fmla="*/ 150901 w 376030"/>
              <a:gd name="connsiteY2" fmla="*/ 90612 h 322201"/>
              <a:gd name="connsiteX3" fmla="*/ 168618 w 376030"/>
              <a:gd name="connsiteY3" fmla="*/ 46416 h 322201"/>
              <a:gd name="connsiteX4" fmla="*/ 150330 w 376030"/>
              <a:gd name="connsiteY4" fmla="*/ 11364 h 322201"/>
              <a:gd name="connsiteX5" fmla="*/ 80321 w 376030"/>
              <a:gd name="connsiteY5" fmla="*/ 4696 h 322201"/>
              <a:gd name="connsiteX6" fmla="*/ 9074 w 376030"/>
              <a:gd name="connsiteY6" fmla="*/ 76801 h 322201"/>
              <a:gd name="connsiteX7" fmla="*/ 19742 w 376030"/>
              <a:gd name="connsiteY7" fmla="*/ 204912 h 322201"/>
              <a:gd name="connsiteX8" fmla="*/ 75844 w 376030"/>
              <a:gd name="connsiteY8" fmla="*/ 236154 h 322201"/>
              <a:gd name="connsiteX9" fmla="*/ 92894 w 376030"/>
              <a:gd name="connsiteY9" fmla="*/ 233201 h 322201"/>
              <a:gd name="connsiteX10" fmla="*/ 125755 w 376030"/>
              <a:gd name="connsiteY10" fmla="*/ 168526 h 322201"/>
              <a:gd name="connsiteX11" fmla="*/ 127374 w 376030"/>
              <a:gd name="connsiteY11" fmla="*/ 139951 h 322201"/>
              <a:gd name="connsiteX12" fmla="*/ 150806 w 376030"/>
              <a:gd name="connsiteY12" fmla="*/ 139951 h 322201"/>
              <a:gd name="connsiteX13" fmla="*/ 156045 w 376030"/>
              <a:gd name="connsiteY13" fmla="*/ 145190 h 322201"/>
              <a:gd name="connsiteX14" fmla="*/ 156045 w 376030"/>
              <a:gd name="connsiteY14" fmla="*/ 312640 h 322201"/>
              <a:gd name="connsiteX15" fmla="*/ 165570 w 376030"/>
              <a:gd name="connsiteY15" fmla="*/ 322165 h 322201"/>
              <a:gd name="connsiteX16" fmla="*/ 175095 w 376030"/>
              <a:gd name="connsiteY16" fmla="*/ 312640 h 322201"/>
              <a:gd name="connsiteX17" fmla="*/ 175095 w 376030"/>
              <a:gd name="connsiteY17" fmla="*/ 145000 h 322201"/>
              <a:gd name="connsiteX18" fmla="*/ 150806 w 376030"/>
              <a:gd name="connsiteY18" fmla="*/ 120711 h 322201"/>
              <a:gd name="connsiteX19" fmla="*/ 106705 w 376030"/>
              <a:gd name="connsiteY19" fmla="*/ 169574 h 322201"/>
              <a:gd name="connsiteX20" fmla="*/ 86322 w 376030"/>
              <a:gd name="connsiteY20" fmla="*/ 215294 h 322201"/>
              <a:gd name="connsiteX21" fmla="*/ 34887 w 376030"/>
              <a:gd name="connsiteY21" fmla="*/ 193291 h 322201"/>
              <a:gd name="connsiteX22" fmla="*/ 27076 w 376030"/>
              <a:gd name="connsiteY22" fmla="*/ 82992 h 322201"/>
              <a:gd name="connsiteX23" fmla="*/ 85179 w 376030"/>
              <a:gd name="connsiteY23" fmla="*/ 23175 h 322201"/>
              <a:gd name="connsiteX24" fmla="*/ 112325 w 376030"/>
              <a:gd name="connsiteY24" fmla="*/ 19174 h 322201"/>
              <a:gd name="connsiteX25" fmla="*/ 138900 w 376030"/>
              <a:gd name="connsiteY25" fmla="*/ 26604 h 322201"/>
              <a:gd name="connsiteX26" fmla="*/ 149568 w 376030"/>
              <a:gd name="connsiteY26" fmla="*/ 46987 h 322201"/>
              <a:gd name="connsiteX27" fmla="*/ 149568 w 376030"/>
              <a:gd name="connsiteY27" fmla="*/ 46987 h 322201"/>
              <a:gd name="connsiteX28" fmla="*/ 136995 w 376030"/>
              <a:gd name="connsiteY28" fmla="*/ 77467 h 322201"/>
              <a:gd name="connsiteX29" fmla="*/ 106705 w 376030"/>
              <a:gd name="connsiteY29" fmla="*/ 169574 h 322201"/>
              <a:gd name="connsiteX30" fmla="*/ 297967 w 376030"/>
              <a:gd name="connsiteY30" fmla="*/ 14698 h 322201"/>
              <a:gd name="connsiteX31" fmla="*/ 310531 w 376030"/>
              <a:gd name="connsiteY31" fmla="*/ 9830 h 322201"/>
              <a:gd name="connsiteX32" fmla="*/ 310540 w 376030"/>
              <a:gd name="connsiteY32" fmla="*/ 9840 h 322201"/>
              <a:gd name="connsiteX33" fmla="*/ 342925 w 376030"/>
              <a:gd name="connsiteY33" fmla="*/ 33938 h 322201"/>
              <a:gd name="connsiteX34" fmla="*/ 342163 w 376030"/>
              <a:gd name="connsiteY34" fmla="*/ 47368 h 322201"/>
              <a:gd name="connsiteX35" fmla="*/ 335782 w 376030"/>
              <a:gd name="connsiteY35" fmla="*/ 49845 h 322201"/>
              <a:gd name="connsiteX36" fmla="*/ 328733 w 376030"/>
              <a:gd name="connsiteY36" fmla="*/ 46606 h 322201"/>
              <a:gd name="connsiteX37" fmla="*/ 302730 w 376030"/>
              <a:gd name="connsiteY37" fmla="*/ 27556 h 322201"/>
              <a:gd name="connsiteX38" fmla="*/ 297825 w 376030"/>
              <a:gd name="connsiteY38" fmla="*/ 15012 h 322201"/>
              <a:gd name="connsiteX39" fmla="*/ 297967 w 376030"/>
              <a:gd name="connsiteY39" fmla="*/ 14698 h 322201"/>
              <a:gd name="connsiteX40" fmla="*/ 221767 w 376030"/>
              <a:gd name="connsiteY40" fmla="*/ 86516 h 322201"/>
              <a:gd name="connsiteX41" fmla="*/ 207575 w 376030"/>
              <a:gd name="connsiteY41" fmla="*/ 47940 h 322201"/>
              <a:gd name="connsiteX42" fmla="*/ 207575 w 376030"/>
              <a:gd name="connsiteY42" fmla="*/ 46511 h 322201"/>
              <a:gd name="connsiteX43" fmla="*/ 217100 w 376030"/>
              <a:gd name="connsiteY43" fmla="*/ 46511 h 322201"/>
              <a:gd name="connsiteX44" fmla="*/ 226625 w 376030"/>
              <a:gd name="connsiteY44" fmla="*/ 47273 h 322201"/>
              <a:gd name="connsiteX45" fmla="*/ 226625 w 376030"/>
              <a:gd name="connsiteY45" fmla="*/ 48226 h 322201"/>
              <a:gd name="connsiteX46" fmla="*/ 236150 w 376030"/>
              <a:gd name="connsiteY46" fmla="*/ 74800 h 322201"/>
              <a:gd name="connsiteX47" fmla="*/ 234750 w 376030"/>
              <a:gd name="connsiteY47" fmla="*/ 88202 h 322201"/>
              <a:gd name="connsiteX48" fmla="*/ 228816 w 376030"/>
              <a:gd name="connsiteY48" fmla="*/ 90326 h 322201"/>
              <a:gd name="connsiteX49" fmla="*/ 221863 w 376030"/>
              <a:gd name="connsiteY49" fmla="*/ 86516 h 322201"/>
              <a:gd name="connsiteX50" fmla="*/ 346068 w 376030"/>
              <a:gd name="connsiteY50" fmla="*/ 75086 h 322201"/>
              <a:gd name="connsiteX51" fmla="*/ 351164 w 376030"/>
              <a:gd name="connsiteY51" fmla="*/ 62561 h 322201"/>
              <a:gd name="connsiteX52" fmla="*/ 363690 w 376030"/>
              <a:gd name="connsiteY52" fmla="*/ 67657 h 322201"/>
              <a:gd name="connsiteX53" fmla="*/ 374072 w 376030"/>
              <a:gd name="connsiteY53" fmla="*/ 105185 h 322201"/>
              <a:gd name="connsiteX54" fmla="*/ 366166 w 376030"/>
              <a:gd name="connsiteY54" fmla="*/ 116044 h 322201"/>
              <a:gd name="connsiteX55" fmla="*/ 364642 w 376030"/>
              <a:gd name="connsiteY55" fmla="*/ 116044 h 322201"/>
              <a:gd name="connsiteX56" fmla="*/ 355117 w 376030"/>
              <a:gd name="connsiteY56" fmla="*/ 108043 h 322201"/>
              <a:gd name="connsiteX57" fmla="*/ 346164 w 376030"/>
              <a:gd name="connsiteY57" fmla="*/ 75086 h 322201"/>
              <a:gd name="connsiteX58" fmla="*/ 375882 w 376030"/>
              <a:gd name="connsiteY58" fmla="*/ 143857 h 322201"/>
              <a:gd name="connsiteX59" fmla="*/ 368262 w 376030"/>
              <a:gd name="connsiteY59" fmla="*/ 181957 h 322201"/>
              <a:gd name="connsiteX60" fmla="*/ 359308 w 376030"/>
              <a:gd name="connsiteY60" fmla="*/ 188338 h 322201"/>
              <a:gd name="connsiteX61" fmla="*/ 356165 w 376030"/>
              <a:gd name="connsiteY61" fmla="*/ 187767 h 322201"/>
              <a:gd name="connsiteX62" fmla="*/ 350336 w 376030"/>
              <a:gd name="connsiteY62" fmla="*/ 175622 h 322201"/>
              <a:gd name="connsiteX63" fmla="*/ 350355 w 376030"/>
              <a:gd name="connsiteY63" fmla="*/ 175575 h 322201"/>
              <a:gd name="connsiteX64" fmla="*/ 356927 w 376030"/>
              <a:gd name="connsiteY64" fmla="*/ 142618 h 322201"/>
              <a:gd name="connsiteX65" fmla="*/ 367024 w 376030"/>
              <a:gd name="connsiteY65" fmla="*/ 133760 h 322201"/>
              <a:gd name="connsiteX66" fmla="*/ 375977 w 376030"/>
              <a:gd name="connsiteY66" fmla="*/ 143819 h 322201"/>
              <a:gd name="connsiteX67" fmla="*/ 375977 w 376030"/>
              <a:gd name="connsiteY67" fmla="*/ 143857 h 322201"/>
              <a:gd name="connsiteX68" fmla="*/ 227292 w 376030"/>
              <a:gd name="connsiteY68" fmla="*/ 21079 h 322201"/>
              <a:gd name="connsiteX69" fmla="*/ 230721 w 376030"/>
              <a:gd name="connsiteY69" fmla="*/ 8125 h 322201"/>
              <a:gd name="connsiteX70" fmla="*/ 271774 w 376030"/>
              <a:gd name="connsiteY70" fmla="*/ 505 h 322201"/>
              <a:gd name="connsiteX71" fmla="*/ 280537 w 376030"/>
              <a:gd name="connsiteY71" fmla="*/ 10792 h 322201"/>
              <a:gd name="connsiteX72" fmla="*/ 270249 w 376030"/>
              <a:gd name="connsiteY72" fmla="*/ 19555 h 322201"/>
              <a:gd name="connsiteX73" fmla="*/ 240246 w 376030"/>
              <a:gd name="connsiteY73" fmla="*/ 24699 h 322201"/>
              <a:gd name="connsiteX74" fmla="*/ 235483 w 376030"/>
              <a:gd name="connsiteY74" fmla="*/ 25937 h 322201"/>
              <a:gd name="connsiteX75" fmla="*/ 227387 w 376030"/>
              <a:gd name="connsiteY75" fmla="*/ 21079 h 322201"/>
              <a:gd name="connsiteX76" fmla="*/ 346449 w 376030"/>
              <a:gd name="connsiteY76" fmla="*/ 203102 h 322201"/>
              <a:gd name="connsiteX77" fmla="*/ 345973 w 376030"/>
              <a:gd name="connsiteY77" fmla="*/ 216532 h 322201"/>
              <a:gd name="connsiteX78" fmla="*/ 308731 w 376030"/>
              <a:gd name="connsiteY78" fmla="*/ 235582 h 322201"/>
              <a:gd name="connsiteX79" fmla="*/ 307302 w 376030"/>
              <a:gd name="connsiteY79" fmla="*/ 235582 h 322201"/>
              <a:gd name="connsiteX80" fmla="*/ 297777 w 376030"/>
              <a:gd name="connsiteY80" fmla="*/ 227486 h 322201"/>
              <a:gd name="connsiteX81" fmla="*/ 305682 w 376030"/>
              <a:gd name="connsiteY81" fmla="*/ 216628 h 322201"/>
              <a:gd name="connsiteX82" fmla="*/ 332924 w 376030"/>
              <a:gd name="connsiteY82" fmla="*/ 202530 h 322201"/>
              <a:gd name="connsiteX83" fmla="*/ 346393 w 376030"/>
              <a:gd name="connsiteY83" fmla="*/ 202931 h 322201"/>
              <a:gd name="connsiteX84" fmla="*/ 346545 w 376030"/>
              <a:gd name="connsiteY84" fmla="*/ 203102 h 322201"/>
              <a:gd name="connsiteX85" fmla="*/ 279774 w 376030"/>
              <a:gd name="connsiteY85" fmla="*/ 209103 h 322201"/>
              <a:gd name="connsiteX86" fmla="*/ 279832 w 376030"/>
              <a:gd name="connsiteY86" fmla="*/ 222571 h 322201"/>
              <a:gd name="connsiteX87" fmla="*/ 279774 w 376030"/>
              <a:gd name="connsiteY87" fmla="*/ 222628 h 322201"/>
              <a:gd name="connsiteX88" fmla="*/ 266344 w 376030"/>
              <a:gd name="connsiteY88" fmla="*/ 222628 h 322201"/>
              <a:gd name="connsiteX89" fmla="*/ 250247 w 376030"/>
              <a:gd name="connsiteY89" fmla="*/ 183385 h 322201"/>
              <a:gd name="connsiteX90" fmla="*/ 258962 w 376030"/>
              <a:gd name="connsiteY90" fmla="*/ 173051 h 322201"/>
              <a:gd name="connsiteX91" fmla="*/ 269297 w 376030"/>
              <a:gd name="connsiteY91" fmla="*/ 181766 h 322201"/>
              <a:gd name="connsiteX92" fmla="*/ 280727 w 376030"/>
              <a:gd name="connsiteY92" fmla="*/ 209293 h 322201"/>
              <a:gd name="connsiteX93" fmla="*/ 249390 w 376030"/>
              <a:gd name="connsiteY93" fmla="*/ 146905 h 322201"/>
              <a:gd name="connsiteX94" fmla="*/ 248437 w 376030"/>
              <a:gd name="connsiteY94" fmla="*/ 139761 h 322201"/>
              <a:gd name="connsiteX95" fmla="*/ 225482 w 376030"/>
              <a:gd name="connsiteY95" fmla="*/ 139761 h 322201"/>
              <a:gd name="connsiteX96" fmla="*/ 220243 w 376030"/>
              <a:gd name="connsiteY96" fmla="*/ 145000 h 322201"/>
              <a:gd name="connsiteX97" fmla="*/ 220243 w 376030"/>
              <a:gd name="connsiteY97" fmla="*/ 312449 h 322201"/>
              <a:gd name="connsiteX98" fmla="*/ 210718 w 376030"/>
              <a:gd name="connsiteY98" fmla="*/ 321974 h 322201"/>
              <a:gd name="connsiteX99" fmla="*/ 201193 w 376030"/>
              <a:gd name="connsiteY99" fmla="*/ 312449 h 322201"/>
              <a:gd name="connsiteX100" fmla="*/ 201193 w 376030"/>
              <a:gd name="connsiteY100" fmla="*/ 145000 h 322201"/>
              <a:gd name="connsiteX101" fmla="*/ 225482 w 376030"/>
              <a:gd name="connsiteY101" fmla="*/ 120711 h 322201"/>
              <a:gd name="connsiteX102" fmla="*/ 243865 w 376030"/>
              <a:gd name="connsiteY102" fmla="*/ 120711 h 322201"/>
              <a:gd name="connsiteX103" fmla="*/ 241389 w 376030"/>
              <a:gd name="connsiteY103" fmla="*/ 114520 h 322201"/>
              <a:gd name="connsiteX104" fmla="*/ 246104 w 376030"/>
              <a:gd name="connsiteY104" fmla="*/ 101899 h 322201"/>
              <a:gd name="connsiteX105" fmla="*/ 258724 w 376030"/>
              <a:gd name="connsiteY105" fmla="*/ 106614 h 322201"/>
              <a:gd name="connsiteX106" fmla="*/ 268916 w 376030"/>
              <a:gd name="connsiteY106" fmla="*/ 144714 h 322201"/>
              <a:gd name="connsiteX107" fmla="*/ 260534 w 376030"/>
              <a:gd name="connsiteY107" fmla="*/ 155191 h 322201"/>
              <a:gd name="connsiteX108" fmla="*/ 259486 w 376030"/>
              <a:gd name="connsiteY108" fmla="*/ 155191 h 322201"/>
              <a:gd name="connsiteX109" fmla="*/ 249961 w 376030"/>
              <a:gd name="connsiteY109" fmla="*/ 146905 h 32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76030" h="322201">
                <a:moveTo>
                  <a:pt x="150806" y="120711"/>
                </a:moveTo>
                <a:lnTo>
                  <a:pt x="132518" y="120711"/>
                </a:lnTo>
                <a:cubicBezTo>
                  <a:pt x="136557" y="109548"/>
                  <a:pt x="142815" y="99308"/>
                  <a:pt x="150901" y="90612"/>
                </a:cubicBezTo>
                <a:cubicBezTo>
                  <a:pt x="162484" y="78839"/>
                  <a:pt x="168866" y="62923"/>
                  <a:pt x="168618" y="46416"/>
                </a:cubicBezTo>
                <a:cubicBezTo>
                  <a:pt x="168246" y="32538"/>
                  <a:pt x="161503" y="19603"/>
                  <a:pt x="150330" y="11364"/>
                </a:cubicBezTo>
                <a:cubicBezTo>
                  <a:pt x="138995" y="2887"/>
                  <a:pt x="117659" y="-5114"/>
                  <a:pt x="80321" y="4696"/>
                </a:cubicBezTo>
                <a:cubicBezTo>
                  <a:pt x="47365" y="13459"/>
                  <a:pt x="22028" y="39082"/>
                  <a:pt x="9074" y="76801"/>
                </a:cubicBezTo>
                <a:cubicBezTo>
                  <a:pt x="-6357" y="121663"/>
                  <a:pt x="-1785" y="176623"/>
                  <a:pt x="19742" y="204912"/>
                </a:cubicBezTo>
                <a:cubicBezTo>
                  <a:pt x="32629" y="223419"/>
                  <a:pt x="53327" y="234944"/>
                  <a:pt x="75844" y="236154"/>
                </a:cubicBezTo>
                <a:cubicBezTo>
                  <a:pt x="81655" y="236192"/>
                  <a:pt x="87427" y="235192"/>
                  <a:pt x="92894" y="233201"/>
                </a:cubicBezTo>
                <a:cubicBezTo>
                  <a:pt x="115564" y="224914"/>
                  <a:pt x="127470" y="201292"/>
                  <a:pt x="125755" y="168526"/>
                </a:cubicBezTo>
                <a:cubicBezTo>
                  <a:pt x="125203" y="158973"/>
                  <a:pt x="125746" y="149381"/>
                  <a:pt x="127374" y="139951"/>
                </a:cubicBezTo>
                <a:lnTo>
                  <a:pt x="150806" y="139951"/>
                </a:lnTo>
                <a:cubicBezTo>
                  <a:pt x="153702" y="139951"/>
                  <a:pt x="156045" y="142294"/>
                  <a:pt x="156045" y="145190"/>
                </a:cubicBezTo>
                <a:lnTo>
                  <a:pt x="156045" y="312640"/>
                </a:lnTo>
                <a:cubicBezTo>
                  <a:pt x="156045" y="317897"/>
                  <a:pt x="160312" y="322165"/>
                  <a:pt x="165570" y="322165"/>
                </a:cubicBezTo>
                <a:cubicBezTo>
                  <a:pt x="170828" y="322165"/>
                  <a:pt x="175095" y="317897"/>
                  <a:pt x="175095" y="312640"/>
                </a:cubicBezTo>
                <a:lnTo>
                  <a:pt x="175095" y="145000"/>
                </a:lnTo>
                <a:cubicBezTo>
                  <a:pt x="175095" y="131588"/>
                  <a:pt x="164217" y="120711"/>
                  <a:pt x="150806" y="120711"/>
                </a:cubicBezTo>
                <a:close/>
                <a:moveTo>
                  <a:pt x="106705" y="169574"/>
                </a:moveTo>
                <a:cubicBezTo>
                  <a:pt x="108039" y="193387"/>
                  <a:pt x="100609" y="210055"/>
                  <a:pt x="86322" y="215294"/>
                </a:cubicBezTo>
                <a:cubicBezTo>
                  <a:pt x="70320" y="221200"/>
                  <a:pt x="49174" y="212151"/>
                  <a:pt x="34887" y="193291"/>
                </a:cubicBezTo>
                <a:cubicBezTo>
                  <a:pt x="17265" y="170146"/>
                  <a:pt x="13837" y="121663"/>
                  <a:pt x="27076" y="82992"/>
                </a:cubicBezTo>
                <a:cubicBezTo>
                  <a:pt x="34791" y="60703"/>
                  <a:pt x="51079" y="32224"/>
                  <a:pt x="85179" y="23175"/>
                </a:cubicBezTo>
                <a:cubicBezTo>
                  <a:pt x="94018" y="20679"/>
                  <a:pt x="103143" y="19336"/>
                  <a:pt x="112325" y="19174"/>
                </a:cubicBezTo>
                <a:cubicBezTo>
                  <a:pt x="121764" y="18650"/>
                  <a:pt x="131099" y="21270"/>
                  <a:pt x="138900" y="26604"/>
                </a:cubicBezTo>
                <a:cubicBezTo>
                  <a:pt x="145434" y="31366"/>
                  <a:pt x="149377" y="38901"/>
                  <a:pt x="149568" y="46987"/>
                </a:cubicBezTo>
                <a:lnTo>
                  <a:pt x="149568" y="46987"/>
                </a:lnTo>
                <a:cubicBezTo>
                  <a:pt x="149634" y="58417"/>
                  <a:pt x="145100" y="69400"/>
                  <a:pt x="136995" y="77467"/>
                </a:cubicBezTo>
                <a:cubicBezTo>
                  <a:pt x="114535" y="102623"/>
                  <a:pt x="103562" y="135998"/>
                  <a:pt x="106705" y="169574"/>
                </a:cubicBezTo>
                <a:close/>
                <a:moveTo>
                  <a:pt x="297967" y="14698"/>
                </a:moveTo>
                <a:cubicBezTo>
                  <a:pt x="300091" y="9887"/>
                  <a:pt x="305721" y="7706"/>
                  <a:pt x="310531" y="9830"/>
                </a:cubicBezTo>
                <a:cubicBezTo>
                  <a:pt x="310531" y="9840"/>
                  <a:pt x="310540" y="9840"/>
                  <a:pt x="310540" y="9840"/>
                </a:cubicBezTo>
                <a:cubicBezTo>
                  <a:pt x="322923" y="15479"/>
                  <a:pt x="333962" y="23699"/>
                  <a:pt x="342925" y="33938"/>
                </a:cubicBezTo>
                <a:cubicBezTo>
                  <a:pt x="346411" y="37862"/>
                  <a:pt x="346078" y="43863"/>
                  <a:pt x="342163" y="47368"/>
                </a:cubicBezTo>
                <a:cubicBezTo>
                  <a:pt x="340420" y="48959"/>
                  <a:pt x="338144" y="49835"/>
                  <a:pt x="335782" y="49845"/>
                </a:cubicBezTo>
                <a:cubicBezTo>
                  <a:pt x="333076" y="49816"/>
                  <a:pt x="330514" y="48635"/>
                  <a:pt x="328733" y="46606"/>
                </a:cubicBezTo>
                <a:cubicBezTo>
                  <a:pt x="321504" y="38491"/>
                  <a:pt x="312645" y="32004"/>
                  <a:pt x="302730" y="27556"/>
                </a:cubicBezTo>
                <a:cubicBezTo>
                  <a:pt x="297910" y="25451"/>
                  <a:pt x="295710" y="19831"/>
                  <a:pt x="297825" y="15012"/>
                </a:cubicBezTo>
                <a:cubicBezTo>
                  <a:pt x="297872" y="14907"/>
                  <a:pt x="297920" y="14802"/>
                  <a:pt x="297967" y="14698"/>
                </a:cubicBezTo>
                <a:close/>
                <a:moveTo>
                  <a:pt x="221767" y="86516"/>
                </a:moveTo>
                <a:cubicBezTo>
                  <a:pt x="212785" y="75648"/>
                  <a:pt x="207785" y="62037"/>
                  <a:pt x="207575" y="47940"/>
                </a:cubicBezTo>
                <a:lnTo>
                  <a:pt x="207575" y="46511"/>
                </a:lnTo>
                <a:lnTo>
                  <a:pt x="217100" y="46511"/>
                </a:lnTo>
                <a:lnTo>
                  <a:pt x="226625" y="47273"/>
                </a:lnTo>
                <a:lnTo>
                  <a:pt x="226625" y="48226"/>
                </a:lnTo>
                <a:cubicBezTo>
                  <a:pt x="226701" y="57903"/>
                  <a:pt x="230054" y="67276"/>
                  <a:pt x="236150" y="74800"/>
                </a:cubicBezTo>
                <a:cubicBezTo>
                  <a:pt x="239465" y="78887"/>
                  <a:pt x="238836" y="84887"/>
                  <a:pt x="234750" y="88202"/>
                </a:cubicBezTo>
                <a:cubicBezTo>
                  <a:pt x="233074" y="89564"/>
                  <a:pt x="230978" y="90307"/>
                  <a:pt x="228816" y="90326"/>
                </a:cubicBezTo>
                <a:cubicBezTo>
                  <a:pt x="226054" y="90126"/>
                  <a:pt x="223520" y="88735"/>
                  <a:pt x="221863" y="86516"/>
                </a:cubicBezTo>
                <a:close/>
                <a:moveTo>
                  <a:pt x="346068" y="75086"/>
                </a:moveTo>
                <a:cubicBezTo>
                  <a:pt x="344021" y="70219"/>
                  <a:pt x="346297" y="64609"/>
                  <a:pt x="351164" y="62561"/>
                </a:cubicBezTo>
                <a:cubicBezTo>
                  <a:pt x="356032" y="60513"/>
                  <a:pt x="361642" y="62789"/>
                  <a:pt x="363690" y="67657"/>
                </a:cubicBezTo>
                <a:cubicBezTo>
                  <a:pt x="368643" y="79706"/>
                  <a:pt x="372129" y="92307"/>
                  <a:pt x="374072" y="105185"/>
                </a:cubicBezTo>
                <a:cubicBezTo>
                  <a:pt x="374872" y="110367"/>
                  <a:pt x="371338" y="115215"/>
                  <a:pt x="366166" y="116044"/>
                </a:cubicBezTo>
                <a:lnTo>
                  <a:pt x="364642" y="116044"/>
                </a:lnTo>
                <a:cubicBezTo>
                  <a:pt x="359927" y="116101"/>
                  <a:pt x="355870" y="112700"/>
                  <a:pt x="355117" y="108043"/>
                </a:cubicBezTo>
                <a:cubicBezTo>
                  <a:pt x="353507" y="96727"/>
                  <a:pt x="350498" y="85659"/>
                  <a:pt x="346164" y="75086"/>
                </a:cubicBezTo>
                <a:close/>
                <a:moveTo>
                  <a:pt x="375882" y="143857"/>
                </a:moveTo>
                <a:cubicBezTo>
                  <a:pt x="375082" y="156839"/>
                  <a:pt x="372519" y="169660"/>
                  <a:pt x="368262" y="181957"/>
                </a:cubicBezTo>
                <a:cubicBezTo>
                  <a:pt x="366928" y="185767"/>
                  <a:pt x="363347" y="188319"/>
                  <a:pt x="359308" y="188338"/>
                </a:cubicBezTo>
                <a:cubicBezTo>
                  <a:pt x="358232" y="188329"/>
                  <a:pt x="357175" y="188129"/>
                  <a:pt x="356165" y="187767"/>
                </a:cubicBezTo>
                <a:cubicBezTo>
                  <a:pt x="351202" y="186024"/>
                  <a:pt x="348593" y="180585"/>
                  <a:pt x="350336" y="175622"/>
                </a:cubicBezTo>
                <a:cubicBezTo>
                  <a:pt x="350345" y="175603"/>
                  <a:pt x="350345" y="175594"/>
                  <a:pt x="350355" y="175575"/>
                </a:cubicBezTo>
                <a:cubicBezTo>
                  <a:pt x="354022" y="164935"/>
                  <a:pt x="356232" y="153848"/>
                  <a:pt x="356927" y="142618"/>
                </a:cubicBezTo>
                <a:cubicBezTo>
                  <a:pt x="357279" y="137389"/>
                  <a:pt x="361794" y="133436"/>
                  <a:pt x="367024" y="133760"/>
                </a:cubicBezTo>
                <a:cubicBezTo>
                  <a:pt x="372272" y="134065"/>
                  <a:pt x="376282" y="138570"/>
                  <a:pt x="375977" y="143819"/>
                </a:cubicBezTo>
                <a:cubicBezTo>
                  <a:pt x="375977" y="143838"/>
                  <a:pt x="375977" y="143847"/>
                  <a:pt x="375977" y="143857"/>
                </a:cubicBezTo>
                <a:close/>
                <a:moveTo>
                  <a:pt x="227292" y="21079"/>
                </a:moveTo>
                <a:cubicBezTo>
                  <a:pt x="224691" y="16555"/>
                  <a:pt x="226216" y="10773"/>
                  <a:pt x="230721" y="8125"/>
                </a:cubicBezTo>
                <a:cubicBezTo>
                  <a:pt x="243284" y="1382"/>
                  <a:pt x="257629" y="-1285"/>
                  <a:pt x="271774" y="505"/>
                </a:cubicBezTo>
                <a:cubicBezTo>
                  <a:pt x="277031" y="924"/>
                  <a:pt x="280956" y="5535"/>
                  <a:pt x="280537" y="10792"/>
                </a:cubicBezTo>
                <a:cubicBezTo>
                  <a:pt x="280117" y="16050"/>
                  <a:pt x="275507" y="19974"/>
                  <a:pt x="270249" y="19555"/>
                </a:cubicBezTo>
                <a:cubicBezTo>
                  <a:pt x="259953" y="18146"/>
                  <a:pt x="249485" y="19946"/>
                  <a:pt x="240246" y="24699"/>
                </a:cubicBezTo>
                <a:cubicBezTo>
                  <a:pt x="238798" y="25518"/>
                  <a:pt x="237150" y="25947"/>
                  <a:pt x="235483" y="25937"/>
                </a:cubicBezTo>
                <a:cubicBezTo>
                  <a:pt x="232111" y="25861"/>
                  <a:pt x="229035" y="24013"/>
                  <a:pt x="227387" y="21079"/>
                </a:cubicBezTo>
                <a:close/>
                <a:moveTo>
                  <a:pt x="346449" y="203102"/>
                </a:moveTo>
                <a:cubicBezTo>
                  <a:pt x="350012" y="206950"/>
                  <a:pt x="349802" y="212951"/>
                  <a:pt x="345973" y="216532"/>
                </a:cubicBezTo>
                <a:cubicBezTo>
                  <a:pt x="335753" y="226467"/>
                  <a:pt x="322770" y="233106"/>
                  <a:pt x="308731" y="235582"/>
                </a:cubicBezTo>
                <a:lnTo>
                  <a:pt x="307302" y="235582"/>
                </a:lnTo>
                <a:cubicBezTo>
                  <a:pt x="302549" y="235640"/>
                  <a:pt x="298491" y="232182"/>
                  <a:pt x="297777" y="227486"/>
                </a:cubicBezTo>
                <a:cubicBezTo>
                  <a:pt x="296977" y="222304"/>
                  <a:pt x="300510" y="217456"/>
                  <a:pt x="305682" y="216628"/>
                </a:cubicBezTo>
                <a:cubicBezTo>
                  <a:pt x="315932" y="214646"/>
                  <a:pt x="325390" y="209751"/>
                  <a:pt x="332924" y="202530"/>
                </a:cubicBezTo>
                <a:cubicBezTo>
                  <a:pt x="336753" y="198921"/>
                  <a:pt x="342783" y="199101"/>
                  <a:pt x="346393" y="202931"/>
                </a:cubicBezTo>
                <a:cubicBezTo>
                  <a:pt x="346440" y="202988"/>
                  <a:pt x="346497" y="203045"/>
                  <a:pt x="346545" y="203102"/>
                </a:cubicBezTo>
                <a:close/>
                <a:moveTo>
                  <a:pt x="279774" y="209103"/>
                </a:moveTo>
                <a:cubicBezTo>
                  <a:pt x="283508" y="212808"/>
                  <a:pt x="283537" y="218837"/>
                  <a:pt x="279832" y="222571"/>
                </a:cubicBezTo>
                <a:cubicBezTo>
                  <a:pt x="279813" y="222590"/>
                  <a:pt x="279794" y="222609"/>
                  <a:pt x="279774" y="222628"/>
                </a:cubicBezTo>
                <a:cubicBezTo>
                  <a:pt x="276060" y="226324"/>
                  <a:pt x="270059" y="226324"/>
                  <a:pt x="266344" y="222628"/>
                </a:cubicBezTo>
                <a:cubicBezTo>
                  <a:pt x="256543" y="211836"/>
                  <a:pt x="250847" y="197949"/>
                  <a:pt x="250247" y="183385"/>
                </a:cubicBezTo>
                <a:cubicBezTo>
                  <a:pt x="249799" y="178127"/>
                  <a:pt x="253705" y="173498"/>
                  <a:pt x="258962" y="173051"/>
                </a:cubicBezTo>
                <a:cubicBezTo>
                  <a:pt x="264220" y="172603"/>
                  <a:pt x="268849" y="176508"/>
                  <a:pt x="269297" y="181766"/>
                </a:cubicBezTo>
                <a:cubicBezTo>
                  <a:pt x="269754" y="191996"/>
                  <a:pt x="273802" y="201740"/>
                  <a:pt x="280727" y="209293"/>
                </a:cubicBezTo>
                <a:close/>
                <a:moveTo>
                  <a:pt x="249390" y="146905"/>
                </a:moveTo>
                <a:cubicBezTo>
                  <a:pt x="249390" y="144428"/>
                  <a:pt x="248818" y="142142"/>
                  <a:pt x="248437" y="139761"/>
                </a:cubicBezTo>
                <a:lnTo>
                  <a:pt x="225482" y="139761"/>
                </a:lnTo>
                <a:cubicBezTo>
                  <a:pt x="222586" y="139761"/>
                  <a:pt x="220243" y="142104"/>
                  <a:pt x="220243" y="145000"/>
                </a:cubicBezTo>
                <a:lnTo>
                  <a:pt x="220243" y="312449"/>
                </a:lnTo>
                <a:cubicBezTo>
                  <a:pt x="220243" y="317707"/>
                  <a:pt x="215976" y="321974"/>
                  <a:pt x="210718" y="321974"/>
                </a:cubicBezTo>
                <a:cubicBezTo>
                  <a:pt x="205460" y="321974"/>
                  <a:pt x="201193" y="317707"/>
                  <a:pt x="201193" y="312449"/>
                </a:cubicBezTo>
                <a:lnTo>
                  <a:pt x="201193" y="145000"/>
                </a:lnTo>
                <a:cubicBezTo>
                  <a:pt x="201193" y="131588"/>
                  <a:pt x="212071" y="120711"/>
                  <a:pt x="225482" y="120711"/>
                </a:cubicBezTo>
                <a:lnTo>
                  <a:pt x="243865" y="120711"/>
                </a:lnTo>
                <a:cubicBezTo>
                  <a:pt x="243103" y="118615"/>
                  <a:pt x="242246" y="116520"/>
                  <a:pt x="241389" y="114520"/>
                </a:cubicBezTo>
                <a:cubicBezTo>
                  <a:pt x="239207" y="109728"/>
                  <a:pt x="241313" y="104080"/>
                  <a:pt x="246104" y="101899"/>
                </a:cubicBezTo>
                <a:cubicBezTo>
                  <a:pt x="250895" y="99718"/>
                  <a:pt x="256543" y="101823"/>
                  <a:pt x="258724" y="106614"/>
                </a:cubicBezTo>
                <a:cubicBezTo>
                  <a:pt x="264154" y="118682"/>
                  <a:pt x="267592" y="131550"/>
                  <a:pt x="268916" y="144714"/>
                </a:cubicBezTo>
                <a:cubicBezTo>
                  <a:pt x="269478" y="149915"/>
                  <a:pt x="265735" y="154591"/>
                  <a:pt x="260534" y="155191"/>
                </a:cubicBezTo>
                <a:lnTo>
                  <a:pt x="259486" y="155191"/>
                </a:lnTo>
                <a:cubicBezTo>
                  <a:pt x="254676" y="155229"/>
                  <a:pt x="250590" y="151677"/>
                  <a:pt x="249961" y="146905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C42D1FA-72A8-EEFE-335F-0D958864F082}"/>
              </a:ext>
            </a:extLst>
          </p:cNvPr>
          <p:cNvSpPr txBox="1"/>
          <p:nvPr/>
        </p:nvSpPr>
        <p:spPr>
          <a:xfrm>
            <a:off x="5976617" y="4182535"/>
            <a:ext cx="16959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06912"/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Złożony punkt końcowy</a:t>
            </a:r>
          </a:p>
          <a:p>
            <a:pPr algn="ctr" defTabSz="906912"/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Dotyczący nefropatii</a:t>
            </a:r>
            <a:endParaRPr lang="en-GB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91" name="Diabetes Icon">
            <a:extLst>
              <a:ext uri="{FF2B5EF4-FFF2-40B4-BE49-F238E27FC236}">
                <a16:creationId xmlns:a16="http://schemas.microsoft.com/office/drawing/2014/main" id="{13EC8C34-D464-C592-958F-DE9D57FCA36B}"/>
              </a:ext>
            </a:extLst>
          </p:cNvPr>
          <p:cNvSpPr/>
          <p:nvPr/>
        </p:nvSpPr>
        <p:spPr>
          <a:xfrm>
            <a:off x="5089518" y="5033200"/>
            <a:ext cx="586380" cy="467330"/>
          </a:xfrm>
          <a:custGeom>
            <a:avLst/>
            <a:gdLst>
              <a:gd name="connsiteX0" fmla="*/ 294629 w 439921"/>
              <a:gd name="connsiteY0" fmla="*/ 113749 h 350606"/>
              <a:gd name="connsiteX1" fmla="*/ 404452 w 439921"/>
              <a:gd name="connsiteY1" fmla="*/ 73839 h 350606"/>
              <a:gd name="connsiteX2" fmla="*/ 427121 w 439921"/>
              <a:gd name="connsiteY2" fmla="*/ 25071 h 350606"/>
              <a:gd name="connsiteX3" fmla="*/ 378449 w 439921"/>
              <a:gd name="connsiteY3" fmla="*/ 2211 h 350606"/>
              <a:gd name="connsiteX4" fmla="*/ 83174 w 439921"/>
              <a:gd name="connsiteY4" fmla="*/ 109748 h 350606"/>
              <a:gd name="connsiteX5" fmla="*/ 6859 w 439921"/>
              <a:gd name="connsiteY5" fmla="*/ 267359 h 350606"/>
              <a:gd name="connsiteX6" fmla="*/ 164470 w 439921"/>
              <a:gd name="connsiteY6" fmla="*/ 343673 h 350606"/>
              <a:gd name="connsiteX7" fmla="*/ 167851 w 439921"/>
              <a:gd name="connsiteY7" fmla="*/ 342444 h 350606"/>
              <a:gd name="connsiteX8" fmla="*/ 268816 w 439921"/>
              <a:gd name="connsiteY8" fmla="*/ 305678 h 350606"/>
              <a:gd name="connsiteX9" fmla="*/ 292628 w 439921"/>
              <a:gd name="connsiteY9" fmla="*/ 278912 h 350606"/>
              <a:gd name="connsiteX10" fmla="*/ 282437 w 439921"/>
              <a:gd name="connsiteY10" fmla="*/ 242717 h 350606"/>
              <a:gd name="connsiteX11" fmla="*/ 279960 w 439921"/>
              <a:gd name="connsiteY11" fmla="*/ 240527 h 350606"/>
              <a:gd name="connsiteX12" fmla="*/ 299867 w 439921"/>
              <a:gd name="connsiteY12" fmla="*/ 215476 h 350606"/>
              <a:gd name="connsiteX13" fmla="*/ 289771 w 439921"/>
              <a:gd name="connsiteY13" fmla="*/ 179376 h 350606"/>
              <a:gd name="connsiteX14" fmla="*/ 287294 w 439921"/>
              <a:gd name="connsiteY14" fmla="*/ 177090 h 350606"/>
              <a:gd name="connsiteX15" fmla="*/ 307202 w 439921"/>
              <a:gd name="connsiteY15" fmla="*/ 151944 h 350606"/>
              <a:gd name="connsiteX16" fmla="*/ 297105 w 439921"/>
              <a:gd name="connsiteY16" fmla="*/ 115844 h 350606"/>
              <a:gd name="connsiteX17" fmla="*/ 288437 w 439921"/>
              <a:gd name="connsiteY17" fmla="*/ 147563 h 350606"/>
              <a:gd name="connsiteX18" fmla="*/ 276722 w 439921"/>
              <a:gd name="connsiteY18" fmla="*/ 160898 h 350606"/>
              <a:gd name="connsiteX19" fmla="*/ 250242 w 439921"/>
              <a:gd name="connsiteY19" fmla="*/ 170423 h 350606"/>
              <a:gd name="connsiteX20" fmla="*/ 250242 w 439921"/>
              <a:gd name="connsiteY20" fmla="*/ 170423 h 350606"/>
              <a:gd name="connsiteX21" fmla="*/ 222810 w 439921"/>
              <a:gd name="connsiteY21" fmla="*/ 179948 h 350606"/>
              <a:gd name="connsiteX22" fmla="*/ 217095 w 439921"/>
              <a:gd name="connsiteY22" fmla="*/ 192140 h 350606"/>
              <a:gd name="connsiteX23" fmla="*/ 229278 w 439921"/>
              <a:gd name="connsiteY23" fmla="*/ 197893 h 350606"/>
              <a:gd name="connsiteX24" fmla="*/ 229382 w 439921"/>
              <a:gd name="connsiteY24" fmla="*/ 197855 h 350606"/>
              <a:gd name="connsiteX25" fmla="*/ 242717 w 439921"/>
              <a:gd name="connsiteY25" fmla="*/ 192997 h 350606"/>
              <a:gd name="connsiteX26" fmla="*/ 242717 w 439921"/>
              <a:gd name="connsiteY26" fmla="*/ 192997 h 350606"/>
              <a:gd name="connsiteX27" fmla="*/ 256814 w 439921"/>
              <a:gd name="connsiteY27" fmla="*/ 187853 h 350606"/>
              <a:gd name="connsiteX28" fmla="*/ 275864 w 439921"/>
              <a:gd name="connsiteY28" fmla="*/ 191759 h 350606"/>
              <a:gd name="connsiteX29" fmla="*/ 281389 w 439921"/>
              <a:gd name="connsiteY29" fmla="*/ 210809 h 350606"/>
              <a:gd name="connsiteX30" fmla="*/ 269578 w 439921"/>
              <a:gd name="connsiteY30" fmla="*/ 224144 h 350606"/>
              <a:gd name="connsiteX31" fmla="*/ 243194 w 439921"/>
              <a:gd name="connsiteY31" fmla="*/ 233669 h 350606"/>
              <a:gd name="connsiteX32" fmla="*/ 243194 w 439921"/>
              <a:gd name="connsiteY32" fmla="*/ 233669 h 350606"/>
              <a:gd name="connsiteX33" fmla="*/ 209094 w 439921"/>
              <a:gd name="connsiteY33" fmla="*/ 246051 h 350606"/>
              <a:gd name="connsiteX34" fmla="*/ 203722 w 439921"/>
              <a:gd name="connsiteY34" fmla="*/ 258405 h 350606"/>
              <a:gd name="connsiteX35" fmla="*/ 215571 w 439921"/>
              <a:gd name="connsiteY35" fmla="*/ 263958 h 350606"/>
              <a:gd name="connsiteX36" fmla="*/ 242432 w 439921"/>
              <a:gd name="connsiteY36" fmla="*/ 254433 h 350606"/>
              <a:gd name="connsiteX37" fmla="*/ 242432 w 439921"/>
              <a:gd name="connsiteY37" fmla="*/ 254433 h 350606"/>
              <a:gd name="connsiteX38" fmla="*/ 249766 w 439921"/>
              <a:gd name="connsiteY38" fmla="*/ 251861 h 350606"/>
              <a:gd name="connsiteX39" fmla="*/ 268816 w 439921"/>
              <a:gd name="connsiteY39" fmla="*/ 255767 h 350606"/>
              <a:gd name="connsiteX40" fmla="*/ 274340 w 439921"/>
              <a:gd name="connsiteY40" fmla="*/ 274817 h 350606"/>
              <a:gd name="connsiteX41" fmla="*/ 262529 w 439921"/>
              <a:gd name="connsiteY41" fmla="*/ 288056 h 350606"/>
              <a:gd name="connsiteX42" fmla="*/ 161088 w 439921"/>
              <a:gd name="connsiteY42" fmla="*/ 324442 h 350606"/>
              <a:gd name="connsiteX43" fmla="*/ 25557 w 439921"/>
              <a:gd name="connsiteY43" fmla="*/ 264549 h 350606"/>
              <a:gd name="connsiteX44" fmla="*/ 85450 w 439921"/>
              <a:gd name="connsiteY44" fmla="*/ 129017 h 350606"/>
              <a:gd name="connsiteX45" fmla="*/ 89460 w 439921"/>
              <a:gd name="connsiteY45" fmla="*/ 127560 h 350606"/>
              <a:gd name="connsiteX46" fmla="*/ 384735 w 439921"/>
              <a:gd name="connsiteY46" fmla="*/ 20023 h 350606"/>
              <a:gd name="connsiteX47" fmla="*/ 409167 w 439921"/>
              <a:gd name="connsiteY47" fmla="*/ 31405 h 350606"/>
              <a:gd name="connsiteX48" fmla="*/ 397784 w 439921"/>
              <a:gd name="connsiteY48" fmla="*/ 55837 h 350606"/>
              <a:gd name="connsiteX49" fmla="*/ 257291 w 439921"/>
              <a:gd name="connsiteY49" fmla="*/ 106986 h 350606"/>
              <a:gd name="connsiteX50" fmla="*/ 257291 w 439921"/>
              <a:gd name="connsiteY50" fmla="*/ 106986 h 350606"/>
              <a:gd name="connsiteX51" fmla="*/ 236526 w 439921"/>
              <a:gd name="connsiteY51" fmla="*/ 114511 h 350606"/>
              <a:gd name="connsiteX52" fmla="*/ 233288 w 439921"/>
              <a:gd name="connsiteY52" fmla="*/ 116511 h 350606"/>
              <a:gd name="connsiteX53" fmla="*/ 230335 w 439921"/>
              <a:gd name="connsiteY53" fmla="*/ 122988 h 350606"/>
              <a:gd name="connsiteX54" fmla="*/ 230906 w 439921"/>
              <a:gd name="connsiteY54" fmla="*/ 126703 h 350606"/>
              <a:gd name="connsiteX55" fmla="*/ 239384 w 439921"/>
              <a:gd name="connsiteY55" fmla="*/ 132989 h 350606"/>
              <a:gd name="connsiteX56" fmla="*/ 243098 w 439921"/>
              <a:gd name="connsiteY56" fmla="*/ 132418 h 350606"/>
              <a:gd name="connsiteX57" fmla="*/ 263768 w 439921"/>
              <a:gd name="connsiteY57" fmla="*/ 124893 h 350606"/>
              <a:gd name="connsiteX58" fmla="*/ 282818 w 439921"/>
              <a:gd name="connsiteY58" fmla="*/ 128798 h 350606"/>
              <a:gd name="connsiteX59" fmla="*/ 288437 w 439921"/>
              <a:gd name="connsiteY59" fmla="*/ 147563 h 350606"/>
              <a:gd name="connsiteX60" fmla="*/ 410738 w 439921"/>
              <a:gd name="connsiteY60" fmla="*/ 124417 h 350606"/>
              <a:gd name="connsiteX61" fmla="*/ 394736 w 439921"/>
              <a:gd name="connsiteY61" fmla="*/ 98414 h 350606"/>
              <a:gd name="connsiteX62" fmla="*/ 378449 w 439921"/>
              <a:gd name="connsiteY62" fmla="*/ 124226 h 350606"/>
              <a:gd name="connsiteX63" fmla="*/ 348159 w 439921"/>
              <a:gd name="connsiteY63" fmla="*/ 192330 h 350606"/>
              <a:gd name="connsiteX64" fmla="*/ 396108 w 439921"/>
              <a:gd name="connsiteY64" fmla="*/ 236107 h 350606"/>
              <a:gd name="connsiteX65" fmla="*/ 439885 w 439921"/>
              <a:gd name="connsiteY65" fmla="*/ 192330 h 350606"/>
              <a:gd name="connsiteX66" fmla="*/ 410738 w 439921"/>
              <a:gd name="connsiteY66" fmla="*/ 124417 h 350606"/>
              <a:gd name="connsiteX67" fmla="*/ 393784 w 439921"/>
              <a:gd name="connsiteY67" fmla="*/ 218619 h 350606"/>
              <a:gd name="connsiteX68" fmla="*/ 367019 w 439921"/>
              <a:gd name="connsiteY68" fmla="*/ 191854 h 350606"/>
              <a:gd name="connsiteX69" fmla="*/ 394260 w 439921"/>
              <a:gd name="connsiteY69" fmla="*/ 133942 h 350606"/>
              <a:gd name="connsiteX70" fmla="*/ 394260 w 439921"/>
              <a:gd name="connsiteY70" fmla="*/ 133942 h 350606"/>
              <a:gd name="connsiteX71" fmla="*/ 420644 w 439921"/>
              <a:gd name="connsiteY71" fmla="*/ 191854 h 350606"/>
              <a:gd name="connsiteX72" fmla="*/ 393879 w 439921"/>
              <a:gd name="connsiteY72" fmla="*/ 218619 h 350606"/>
              <a:gd name="connsiteX73" fmla="*/ 393784 w 439921"/>
              <a:gd name="connsiteY73" fmla="*/ 218619 h 3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39921" h="350606">
                <a:moveTo>
                  <a:pt x="294629" y="113749"/>
                </a:moveTo>
                <a:lnTo>
                  <a:pt x="404452" y="73839"/>
                </a:lnTo>
                <a:cubicBezTo>
                  <a:pt x="424150" y="66600"/>
                  <a:pt x="434284" y="44797"/>
                  <a:pt x="427121" y="25071"/>
                </a:cubicBezTo>
                <a:cubicBezTo>
                  <a:pt x="419959" y="5345"/>
                  <a:pt x="398204" y="-4875"/>
                  <a:pt x="378449" y="2211"/>
                </a:cubicBezTo>
                <a:lnTo>
                  <a:pt x="83174" y="109748"/>
                </a:lnTo>
                <a:cubicBezTo>
                  <a:pt x="18575" y="132199"/>
                  <a:pt x="-15591" y="202760"/>
                  <a:pt x="6859" y="267359"/>
                </a:cubicBezTo>
                <a:cubicBezTo>
                  <a:pt x="29300" y="331957"/>
                  <a:pt x="99871" y="366123"/>
                  <a:pt x="164470" y="343673"/>
                </a:cubicBezTo>
                <a:cubicBezTo>
                  <a:pt x="165603" y="343282"/>
                  <a:pt x="166727" y="342873"/>
                  <a:pt x="167851" y="342444"/>
                </a:cubicBezTo>
                <a:lnTo>
                  <a:pt x="268816" y="305678"/>
                </a:lnTo>
                <a:cubicBezTo>
                  <a:pt x="280713" y="301277"/>
                  <a:pt x="289637" y="291238"/>
                  <a:pt x="292628" y="278912"/>
                </a:cubicBezTo>
                <a:cubicBezTo>
                  <a:pt x="295648" y="265901"/>
                  <a:pt x="291800" y="252242"/>
                  <a:pt x="282437" y="242717"/>
                </a:cubicBezTo>
                <a:lnTo>
                  <a:pt x="279960" y="240527"/>
                </a:lnTo>
                <a:cubicBezTo>
                  <a:pt x="290000" y="235564"/>
                  <a:pt x="297305" y="226382"/>
                  <a:pt x="299867" y="215476"/>
                </a:cubicBezTo>
                <a:cubicBezTo>
                  <a:pt x="302934" y="202503"/>
                  <a:pt x="299115" y="188873"/>
                  <a:pt x="289771" y="179376"/>
                </a:cubicBezTo>
                <a:cubicBezTo>
                  <a:pt x="288990" y="178567"/>
                  <a:pt x="288161" y="177804"/>
                  <a:pt x="287294" y="177090"/>
                </a:cubicBezTo>
                <a:cubicBezTo>
                  <a:pt x="297305" y="172042"/>
                  <a:pt x="304592" y="162850"/>
                  <a:pt x="307202" y="151944"/>
                </a:cubicBezTo>
                <a:cubicBezTo>
                  <a:pt x="310212" y="138981"/>
                  <a:pt x="306402" y="125369"/>
                  <a:pt x="297105" y="115844"/>
                </a:cubicBezTo>
                <a:close/>
                <a:moveTo>
                  <a:pt x="288437" y="147563"/>
                </a:moveTo>
                <a:cubicBezTo>
                  <a:pt x="286970" y="153668"/>
                  <a:pt x="282589" y="158659"/>
                  <a:pt x="276722" y="160898"/>
                </a:cubicBezTo>
                <a:lnTo>
                  <a:pt x="250242" y="170423"/>
                </a:lnTo>
                <a:lnTo>
                  <a:pt x="250242" y="170423"/>
                </a:lnTo>
                <a:lnTo>
                  <a:pt x="222810" y="179948"/>
                </a:lnTo>
                <a:cubicBezTo>
                  <a:pt x="217867" y="181738"/>
                  <a:pt x="215304" y="187196"/>
                  <a:pt x="217095" y="192140"/>
                </a:cubicBezTo>
                <a:cubicBezTo>
                  <a:pt x="218867" y="197093"/>
                  <a:pt x="224325" y="199664"/>
                  <a:pt x="229278" y="197893"/>
                </a:cubicBezTo>
                <a:cubicBezTo>
                  <a:pt x="229306" y="197883"/>
                  <a:pt x="229344" y="197864"/>
                  <a:pt x="229382" y="197855"/>
                </a:cubicBezTo>
                <a:lnTo>
                  <a:pt x="242717" y="192997"/>
                </a:lnTo>
                <a:lnTo>
                  <a:pt x="242717" y="192997"/>
                </a:lnTo>
                <a:lnTo>
                  <a:pt x="256814" y="187853"/>
                </a:lnTo>
                <a:cubicBezTo>
                  <a:pt x="263377" y="185291"/>
                  <a:pt x="270835" y="186825"/>
                  <a:pt x="275864" y="191759"/>
                </a:cubicBezTo>
                <a:cubicBezTo>
                  <a:pt x="280884" y="196721"/>
                  <a:pt x="282970" y="203932"/>
                  <a:pt x="281389" y="210809"/>
                </a:cubicBezTo>
                <a:cubicBezTo>
                  <a:pt x="279903" y="216933"/>
                  <a:pt x="275474" y="221924"/>
                  <a:pt x="269578" y="224144"/>
                </a:cubicBezTo>
                <a:lnTo>
                  <a:pt x="243194" y="233669"/>
                </a:lnTo>
                <a:lnTo>
                  <a:pt x="243194" y="233669"/>
                </a:lnTo>
                <a:lnTo>
                  <a:pt x="209094" y="246051"/>
                </a:lnTo>
                <a:cubicBezTo>
                  <a:pt x="204198" y="247975"/>
                  <a:pt x="201798" y="253509"/>
                  <a:pt x="203722" y="258405"/>
                </a:cubicBezTo>
                <a:cubicBezTo>
                  <a:pt x="205579" y="263101"/>
                  <a:pt x="210770" y="265539"/>
                  <a:pt x="215571" y="263958"/>
                </a:cubicBezTo>
                <a:lnTo>
                  <a:pt x="242432" y="254433"/>
                </a:lnTo>
                <a:lnTo>
                  <a:pt x="242432" y="254433"/>
                </a:lnTo>
                <a:lnTo>
                  <a:pt x="249766" y="251861"/>
                </a:lnTo>
                <a:cubicBezTo>
                  <a:pt x="256329" y="249223"/>
                  <a:pt x="263825" y="250766"/>
                  <a:pt x="268816" y="255767"/>
                </a:cubicBezTo>
                <a:cubicBezTo>
                  <a:pt x="273864" y="260710"/>
                  <a:pt x="275960" y="267940"/>
                  <a:pt x="274340" y="274817"/>
                </a:cubicBezTo>
                <a:cubicBezTo>
                  <a:pt x="272921" y="280951"/>
                  <a:pt x="268463" y="285942"/>
                  <a:pt x="262529" y="288056"/>
                </a:cubicBezTo>
                <a:lnTo>
                  <a:pt x="161088" y="324442"/>
                </a:lnTo>
                <a:cubicBezTo>
                  <a:pt x="107120" y="345330"/>
                  <a:pt x="46445" y="318517"/>
                  <a:pt x="25557" y="264549"/>
                </a:cubicBezTo>
                <a:cubicBezTo>
                  <a:pt x="4669" y="210590"/>
                  <a:pt x="31481" y="149906"/>
                  <a:pt x="85450" y="129017"/>
                </a:cubicBezTo>
                <a:cubicBezTo>
                  <a:pt x="86774" y="128503"/>
                  <a:pt x="88117" y="128017"/>
                  <a:pt x="89460" y="127560"/>
                </a:cubicBezTo>
                <a:lnTo>
                  <a:pt x="384735" y="20023"/>
                </a:lnTo>
                <a:cubicBezTo>
                  <a:pt x="394622" y="16422"/>
                  <a:pt x="405566" y="21518"/>
                  <a:pt x="409167" y="31405"/>
                </a:cubicBezTo>
                <a:cubicBezTo>
                  <a:pt x="412767" y="41292"/>
                  <a:pt x="407671" y="52236"/>
                  <a:pt x="397784" y="55837"/>
                </a:cubicBezTo>
                <a:lnTo>
                  <a:pt x="257291" y="106986"/>
                </a:lnTo>
                <a:lnTo>
                  <a:pt x="257291" y="106986"/>
                </a:lnTo>
                <a:lnTo>
                  <a:pt x="236526" y="114511"/>
                </a:lnTo>
                <a:cubicBezTo>
                  <a:pt x="235336" y="114968"/>
                  <a:pt x="234231" y="115644"/>
                  <a:pt x="233288" y="116511"/>
                </a:cubicBezTo>
                <a:cubicBezTo>
                  <a:pt x="231506" y="118207"/>
                  <a:pt x="230449" y="120531"/>
                  <a:pt x="230335" y="122988"/>
                </a:cubicBezTo>
                <a:cubicBezTo>
                  <a:pt x="230249" y="124255"/>
                  <a:pt x="230440" y="125522"/>
                  <a:pt x="230906" y="126703"/>
                </a:cubicBezTo>
                <a:cubicBezTo>
                  <a:pt x="232211" y="130313"/>
                  <a:pt x="235545" y="132789"/>
                  <a:pt x="239384" y="132989"/>
                </a:cubicBezTo>
                <a:cubicBezTo>
                  <a:pt x="240650" y="133028"/>
                  <a:pt x="241908" y="132837"/>
                  <a:pt x="243098" y="132418"/>
                </a:cubicBezTo>
                <a:lnTo>
                  <a:pt x="263768" y="124893"/>
                </a:lnTo>
                <a:cubicBezTo>
                  <a:pt x="270330" y="122331"/>
                  <a:pt x="277788" y="123864"/>
                  <a:pt x="282818" y="128798"/>
                </a:cubicBezTo>
                <a:cubicBezTo>
                  <a:pt x="287837" y="133647"/>
                  <a:pt x="289961" y="140752"/>
                  <a:pt x="288437" y="147563"/>
                </a:cubicBezTo>
                <a:close/>
                <a:moveTo>
                  <a:pt x="410738" y="124417"/>
                </a:moveTo>
                <a:lnTo>
                  <a:pt x="394736" y="98414"/>
                </a:lnTo>
                <a:lnTo>
                  <a:pt x="378449" y="124226"/>
                </a:lnTo>
                <a:cubicBezTo>
                  <a:pt x="367114" y="142038"/>
                  <a:pt x="348159" y="174518"/>
                  <a:pt x="348159" y="192330"/>
                </a:cubicBezTo>
                <a:cubicBezTo>
                  <a:pt x="349312" y="217657"/>
                  <a:pt x="370781" y="237260"/>
                  <a:pt x="396108" y="236107"/>
                </a:cubicBezTo>
                <a:cubicBezTo>
                  <a:pt x="419825" y="235021"/>
                  <a:pt x="438809" y="216047"/>
                  <a:pt x="439885" y="192330"/>
                </a:cubicBezTo>
                <a:cubicBezTo>
                  <a:pt x="439885" y="174328"/>
                  <a:pt x="421597" y="141848"/>
                  <a:pt x="410738" y="124417"/>
                </a:cubicBezTo>
                <a:close/>
                <a:moveTo>
                  <a:pt x="393784" y="218619"/>
                </a:moveTo>
                <a:cubicBezTo>
                  <a:pt x="379001" y="218619"/>
                  <a:pt x="367019" y="206637"/>
                  <a:pt x="367019" y="191854"/>
                </a:cubicBezTo>
                <a:cubicBezTo>
                  <a:pt x="367019" y="182900"/>
                  <a:pt x="377972" y="159659"/>
                  <a:pt x="394260" y="133942"/>
                </a:cubicBezTo>
                <a:lnTo>
                  <a:pt x="394260" y="133942"/>
                </a:lnTo>
                <a:cubicBezTo>
                  <a:pt x="410262" y="160136"/>
                  <a:pt x="420644" y="182900"/>
                  <a:pt x="420644" y="191854"/>
                </a:cubicBezTo>
                <a:cubicBezTo>
                  <a:pt x="420644" y="206637"/>
                  <a:pt x="408662" y="218619"/>
                  <a:pt x="393879" y="218619"/>
                </a:cubicBezTo>
                <a:cubicBezTo>
                  <a:pt x="393851" y="218619"/>
                  <a:pt x="393813" y="218619"/>
                  <a:pt x="393784" y="218619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68F3885-927C-BABC-0BA5-B9978C2846C9}"/>
              </a:ext>
            </a:extLst>
          </p:cNvPr>
          <p:cNvSpPr txBox="1"/>
          <p:nvPr/>
        </p:nvSpPr>
        <p:spPr>
          <a:xfrm>
            <a:off x="5862794" y="5082255"/>
            <a:ext cx="19236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06912"/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Progresja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do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cukrzycy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lub</a:t>
            </a:r>
            <a:endParaRPr lang="en-GB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stan</a:t>
            </a:r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u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przedcukrzycow</a:t>
            </a:r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ego</a:t>
            </a:r>
            <a:endParaRPr lang="en-GB" sz="1200">
              <a:solidFill>
                <a:srgbClr val="001965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F1E8C90-7262-E4DA-85E7-F4894C2CCA84}"/>
              </a:ext>
            </a:extLst>
          </p:cNvPr>
          <p:cNvSpPr/>
          <p:nvPr/>
        </p:nvSpPr>
        <p:spPr>
          <a:xfrm>
            <a:off x="5121255" y="2627230"/>
            <a:ext cx="431867" cy="383882"/>
          </a:xfrm>
          <a:custGeom>
            <a:avLst/>
            <a:gdLst>
              <a:gd name="connsiteX0" fmla="*/ 390613 w 399994"/>
              <a:gd name="connsiteY0" fmla="*/ 257134 h 366967"/>
              <a:gd name="connsiteX1" fmla="*/ 357275 w 399994"/>
              <a:gd name="connsiteY1" fmla="*/ 257134 h 366967"/>
              <a:gd name="connsiteX2" fmla="*/ 357275 w 399994"/>
              <a:gd name="connsiteY2" fmla="*/ 180934 h 366967"/>
              <a:gd name="connsiteX3" fmla="*/ 347750 w 399994"/>
              <a:gd name="connsiteY3" fmla="*/ 171409 h 366967"/>
              <a:gd name="connsiteX4" fmla="*/ 209638 w 399994"/>
              <a:gd name="connsiteY4" fmla="*/ 171409 h 366967"/>
              <a:gd name="connsiteX5" fmla="*/ 209638 w 399994"/>
              <a:gd name="connsiteY5" fmla="*/ 85684 h 366967"/>
              <a:gd name="connsiteX6" fmla="*/ 304888 w 399994"/>
              <a:gd name="connsiteY6" fmla="*/ 85684 h 366967"/>
              <a:gd name="connsiteX7" fmla="*/ 314413 w 399994"/>
              <a:gd name="connsiteY7" fmla="*/ 76159 h 366967"/>
              <a:gd name="connsiteX8" fmla="*/ 314413 w 399994"/>
              <a:gd name="connsiteY8" fmla="*/ 9484 h 366967"/>
              <a:gd name="connsiteX9" fmla="*/ 304888 w 399994"/>
              <a:gd name="connsiteY9" fmla="*/ -41 h 366967"/>
              <a:gd name="connsiteX10" fmla="*/ 95338 w 399994"/>
              <a:gd name="connsiteY10" fmla="*/ -41 h 366967"/>
              <a:gd name="connsiteX11" fmla="*/ 85813 w 399994"/>
              <a:gd name="connsiteY11" fmla="*/ 9484 h 366967"/>
              <a:gd name="connsiteX12" fmla="*/ 85813 w 399994"/>
              <a:gd name="connsiteY12" fmla="*/ 76159 h 366967"/>
              <a:gd name="connsiteX13" fmla="*/ 95338 w 399994"/>
              <a:gd name="connsiteY13" fmla="*/ 85684 h 366967"/>
              <a:gd name="connsiteX14" fmla="*/ 190588 w 399994"/>
              <a:gd name="connsiteY14" fmla="*/ 85684 h 366967"/>
              <a:gd name="connsiteX15" fmla="*/ 190588 w 399994"/>
              <a:gd name="connsiteY15" fmla="*/ 171409 h 366967"/>
              <a:gd name="connsiteX16" fmla="*/ 62000 w 399994"/>
              <a:gd name="connsiteY16" fmla="*/ 171409 h 366967"/>
              <a:gd name="connsiteX17" fmla="*/ 52475 w 399994"/>
              <a:gd name="connsiteY17" fmla="*/ 180934 h 366967"/>
              <a:gd name="connsiteX18" fmla="*/ 52475 w 399994"/>
              <a:gd name="connsiteY18" fmla="*/ 253896 h 366967"/>
              <a:gd name="connsiteX19" fmla="*/ 1231 w 399994"/>
              <a:gd name="connsiteY19" fmla="*/ 347812 h 366967"/>
              <a:gd name="connsiteX20" fmla="*/ 1231 w 399994"/>
              <a:gd name="connsiteY20" fmla="*/ 357337 h 366967"/>
              <a:gd name="connsiteX21" fmla="*/ 9422 w 399994"/>
              <a:gd name="connsiteY21" fmla="*/ 362005 h 366967"/>
              <a:gd name="connsiteX22" fmla="*/ 109435 w 399994"/>
              <a:gd name="connsiteY22" fmla="*/ 362005 h 366967"/>
              <a:gd name="connsiteX23" fmla="*/ 118931 w 399994"/>
              <a:gd name="connsiteY23" fmla="*/ 352451 h 366967"/>
              <a:gd name="connsiteX24" fmla="*/ 117912 w 399994"/>
              <a:gd name="connsiteY24" fmla="*/ 348193 h 366967"/>
              <a:gd name="connsiteX25" fmla="*/ 71335 w 399994"/>
              <a:gd name="connsiteY25" fmla="*/ 255896 h 366967"/>
              <a:gd name="connsiteX26" fmla="*/ 71335 w 399994"/>
              <a:gd name="connsiteY26" fmla="*/ 190555 h 366967"/>
              <a:gd name="connsiteX27" fmla="*/ 190397 w 399994"/>
              <a:gd name="connsiteY27" fmla="*/ 190555 h 366967"/>
              <a:gd name="connsiteX28" fmla="*/ 190397 w 399994"/>
              <a:gd name="connsiteY28" fmla="*/ 253420 h 366967"/>
              <a:gd name="connsiteX29" fmla="*/ 143571 w 399994"/>
              <a:gd name="connsiteY29" fmla="*/ 319295 h 366967"/>
              <a:gd name="connsiteX30" fmla="*/ 209447 w 399994"/>
              <a:gd name="connsiteY30" fmla="*/ 366119 h 366967"/>
              <a:gd name="connsiteX31" fmla="*/ 256273 w 399994"/>
              <a:gd name="connsiteY31" fmla="*/ 300245 h 366967"/>
              <a:gd name="connsiteX32" fmla="*/ 209447 w 399994"/>
              <a:gd name="connsiteY32" fmla="*/ 253420 h 366967"/>
              <a:gd name="connsiteX33" fmla="*/ 209447 w 399994"/>
              <a:gd name="connsiteY33" fmla="*/ 190650 h 366967"/>
              <a:gd name="connsiteX34" fmla="*/ 338035 w 399994"/>
              <a:gd name="connsiteY34" fmla="*/ 190650 h 366967"/>
              <a:gd name="connsiteX35" fmla="*/ 338035 w 399994"/>
              <a:gd name="connsiteY35" fmla="*/ 257325 h 366967"/>
              <a:gd name="connsiteX36" fmla="*/ 304697 w 399994"/>
              <a:gd name="connsiteY36" fmla="*/ 257325 h 366967"/>
              <a:gd name="connsiteX37" fmla="*/ 295172 w 399994"/>
              <a:gd name="connsiteY37" fmla="*/ 266850 h 366967"/>
              <a:gd name="connsiteX38" fmla="*/ 295172 w 399994"/>
              <a:gd name="connsiteY38" fmla="*/ 352575 h 366967"/>
              <a:gd name="connsiteX39" fmla="*/ 304697 w 399994"/>
              <a:gd name="connsiteY39" fmla="*/ 362100 h 366967"/>
              <a:gd name="connsiteX40" fmla="*/ 390422 w 399994"/>
              <a:gd name="connsiteY40" fmla="*/ 362100 h 366967"/>
              <a:gd name="connsiteX41" fmla="*/ 399947 w 399994"/>
              <a:gd name="connsiteY41" fmla="*/ 352575 h 366967"/>
              <a:gd name="connsiteX42" fmla="*/ 399947 w 399994"/>
              <a:gd name="connsiteY42" fmla="*/ 266850 h 366967"/>
              <a:gd name="connsiteX43" fmla="*/ 390616 w 399994"/>
              <a:gd name="connsiteY43" fmla="*/ 257134 h 366967"/>
              <a:gd name="connsiteX44" fmla="*/ 390613 w 399994"/>
              <a:gd name="connsiteY44" fmla="*/ 257134 h 366967"/>
              <a:gd name="connsiteX45" fmla="*/ 104863 w 399994"/>
              <a:gd name="connsiteY45" fmla="*/ 19009 h 366967"/>
              <a:gd name="connsiteX46" fmla="*/ 295363 w 399994"/>
              <a:gd name="connsiteY46" fmla="*/ 19009 h 366967"/>
              <a:gd name="connsiteX47" fmla="*/ 295363 w 399994"/>
              <a:gd name="connsiteY47" fmla="*/ 66634 h 366967"/>
              <a:gd name="connsiteX48" fmla="*/ 104863 w 399994"/>
              <a:gd name="connsiteY48" fmla="*/ 66634 h 366967"/>
              <a:gd name="connsiteX49" fmla="*/ 25615 w 399994"/>
              <a:gd name="connsiteY49" fmla="*/ 342859 h 366967"/>
              <a:gd name="connsiteX50" fmla="*/ 61143 w 399994"/>
              <a:gd name="connsiteY50" fmla="*/ 277613 h 366967"/>
              <a:gd name="connsiteX51" fmla="*/ 94099 w 399994"/>
              <a:gd name="connsiteY51" fmla="*/ 342859 h 366967"/>
              <a:gd name="connsiteX52" fmla="*/ 238213 w 399994"/>
              <a:gd name="connsiteY52" fmla="*/ 309522 h 366967"/>
              <a:gd name="connsiteX53" fmla="*/ 200113 w 399994"/>
              <a:gd name="connsiteY53" fmla="*/ 347622 h 366967"/>
              <a:gd name="connsiteX54" fmla="*/ 162013 w 399994"/>
              <a:gd name="connsiteY54" fmla="*/ 309522 h 366967"/>
              <a:gd name="connsiteX55" fmla="*/ 200113 w 399994"/>
              <a:gd name="connsiteY55" fmla="*/ 271422 h 366967"/>
              <a:gd name="connsiteX56" fmla="*/ 238213 w 399994"/>
              <a:gd name="connsiteY56" fmla="*/ 309522 h 366967"/>
              <a:gd name="connsiteX57" fmla="*/ 381088 w 399994"/>
              <a:gd name="connsiteY57" fmla="*/ 342859 h 366967"/>
              <a:gd name="connsiteX58" fmla="*/ 314413 w 399994"/>
              <a:gd name="connsiteY58" fmla="*/ 342859 h 366967"/>
              <a:gd name="connsiteX59" fmla="*/ 314413 w 399994"/>
              <a:gd name="connsiteY59" fmla="*/ 276184 h 366967"/>
              <a:gd name="connsiteX60" fmla="*/ 381088 w 399994"/>
              <a:gd name="connsiteY60" fmla="*/ 276184 h 36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99994" h="366967">
                <a:moveTo>
                  <a:pt x="390613" y="257134"/>
                </a:moveTo>
                <a:lnTo>
                  <a:pt x="357275" y="257134"/>
                </a:lnTo>
                <a:lnTo>
                  <a:pt x="357275" y="180934"/>
                </a:lnTo>
                <a:cubicBezTo>
                  <a:pt x="357275" y="175677"/>
                  <a:pt x="353011" y="171409"/>
                  <a:pt x="347750" y="171409"/>
                </a:cubicBezTo>
                <a:lnTo>
                  <a:pt x="209638" y="171409"/>
                </a:lnTo>
                <a:lnTo>
                  <a:pt x="209638" y="85684"/>
                </a:lnTo>
                <a:lnTo>
                  <a:pt x="304888" y="85684"/>
                </a:lnTo>
                <a:cubicBezTo>
                  <a:pt x="310148" y="85684"/>
                  <a:pt x="314413" y="81417"/>
                  <a:pt x="314413" y="76159"/>
                </a:cubicBezTo>
                <a:lnTo>
                  <a:pt x="314413" y="9484"/>
                </a:lnTo>
                <a:cubicBezTo>
                  <a:pt x="314413" y="4227"/>
                  <a:pt x="310148" y="-41"/>
                  <a:pt x="304888" y="-41"/>
                </a:cubicBezTo>
                <a:lnTo>
                  <a:pt x="95338" y="-41"/>
                </a:lnTo>
                <a:cubicBezTo>
                  <a:pt x="90077" y="-41"/>
                  <a:pt x="85813" y="4227"/>
                  <a:pt x="85813" y="9484"/>
                </a:cubicBezTo>
                <a:lnTo>
                  <a:pt x="85813" y="76159"/>
                </a:lnTo>
                <a:cubicBezTo>
                  <a:pt x="85813" y="81417"/>
                  <a:pt x="90077" y="85684"/>
                  <a:pt x="95338" y="85684"/>
                </a:cubicBezTo>
                <a:lnTo>
                  <a:pt x="190588" y="85684"/>
                </a:lnTo>
                <a:lnTo>
                  <a:pt x="190588" y="171409"/>
                </a:lnTo>
                <a:lnTo>
                  <a:pt x="62000" y="171409"/>
                </a:lnTo>
                <a:cubicBezTo>
                  <a:pt x="56739" y="171409"/>
                  <a:pt x="52475" y="175677"/>
                  <a:pt x="52475" y="180934"/>
                </a:cubicBezTo>
                <a:lnTo>
                  <a:pt x="52475" y="253896"/>
                </a:lnTo>
                <a:lnTo>
                  <a:pt x="1231" y="347812"/>
                </a:lnTo>
                <a:cubicBezTo>
                  <a:pt x="-471" y="350756"/>
                  <a:pt x="-471" y="354394"/>
                  <a:pt x="1231" y="357337"/>
                </a:cubicBezTo>
                <a:cubicBezTo>
                  <a:pt x="2946" y="360233"/>
                  <a:pt x="6059" y="362005"/>
                  <a:pt x="9422" y="362005"/>
                </a:cubicBezTo>
                <a:lnTo>
                  <a:pt x="109435" y="362005"/>
                </a:lnTo>
                <a:cubicBezTo>
                  <a:pt x="114695" y="361986"/>
                  <a:pt x="118946" y="357709"/>
                  <a:pt x="118931" y="352451"/>
                </a:cubicBezTo>
                <a:cubicBezTo>
                  <a:pt x="118926" y="350975"/>
                  <a:pt x="118578" y="349517"/>
                  <a:pt x="117912" y="348193"/>
                </a:cubicBezTo>
                <a:lnTo>
                  <a:pt x="71335" y="255896"/>
                </a:lnTo>
                <a:lnTo>
                  <a:pt x="71335" y="190555"/>
                </a:lnTo>
                <a:lnTo>
                  <a:pt x="190397" y="190555"/>
                </a:lnTo>
                <a:lnTo>
                  <a:pt x="190397" y="253420"/>
                </a:lnTo>
                <a:cubicBezTo>
                  <a:pt x="159275" y="258677"/>
                  <a:pt x="138311" y="288176"/>
                  <a:pt x="143571" y="319295"/>
                </a:cubicBezTo>
                <a:cubicBezTo>
                  <a:pt x="148832" y="350413"/>
                  <a:pt x="178325" y="371377"/>
                  <a:pt x="209447" y="366119"/>
                </a:cubicBezTo>
                <a:cubicBezTo>
                  <a:pt x="240569" y="360862"/>
                  <a:pt x="261534" y="331363"/>
                  <a:pt x="256273" y="300245"/>
                </a:cubicBezTo>
                <a:cubicBezTo>
                  <a:pt x="252219" y="276261"/>
                  <a:pt x="233430" y="257477"/>
                  <a:pt x="209447" y="253420"/>
                </a:cubicBezTo>
                <a:lnTo>
                  <a:pt x="209447" y="190650"/>
                </a:lnTo>
                <a:lnTo>
                  <a:pt x="338035" y="190650"/>
                </a:lnTo>
                <a:lnTo>
                  <a:pt x="338035" y="257325"/>
                </a:lnTo>
                <a:lnTo>
                  <a:pt x="304697" y="257325"/>
                </a:lnTo>
                <a:cubicBezTo>
                  <a:pt x="299437" y="257325"/>
                  <a:pt x="295172" y="261592"/>
                  <a:pt x="295172" y="266850"/>
                </a:cubicBezTo>
                <a:lnTo>
                  <a:pt x="295172" y="352575"/>
                </a:lnTo>
                <a:cubicBezTo>
                  <a:pt x="295172" y="357833"/>
                  <a:pt x="299437" y="362100"/>
                  <a:pt x="304697" y="362100"/>
                </a:cubicBezTo>
                <a:lnTo>
                  <a:pt x="390422" y="362100"/>
                </a:lnTo>
                <a:cubicBezTo>
                  <a:pt x="395683" y="362100"/>
                  <a:pt x="399947" y="357833"/>
                  <a:pt x="399947" y="352575"/>
                </a:cubicBezTo>
                <a:lnTo>
                  <a:pt x="399947" y="266850"/>
                </a:lnTo>
                <a:cubicBezTo>
                  <a:pt x="400054" y="261592"/>
                  <a:pt x="395876" y="257239"/>
                  <a:pt x="390616" y="257134"/>
                </a:cubicBezTo>
                <a:cubicBezTo>
                  <a:pt x="390616" y="257134"/>
                  <a:pt x="390614" y="257134"/>
                  <a:pt x="390613" y="257134"/>
                </a:cubicBezTo>
                <a:close/>
                <a:moveTo>
                  <a:pt x="104863" y="19009"/>
                </a:moveTo>
                <a:lnTo>
                  <a:pt x="295363" y="19009"/>
                </a:lnTo>
                <a:lnTo>
                  <a:pt x="295363" y="66634"/>
                </a:lnTo>
                <a:lnTo>
                  <a:pt x="104863" y="66634"/>
                </a:lnTo>
                <a:close/>
                <a:moveTo>
                  <a:pt x="25615" y="342859"/>
                </a:moveTo>
                <a:lnTo>
                  <a:pt x="61143" y="277613"/>
                </a:lnTo>
                <a:lnTo>
                  <a:pt x="94099" y="342859"/>
                </a:lnTo>
                <a:close/>
                <a:moveTo>
                  <a:pt x="238213" y="309522"/>
                </a:moveTo>
                <a:cubicBezTo>
                  <a:pt x="238213" y="330563"/>
                  <a:pt x="221154" y="347622"/>
                  <a:pt x="200113" y="347622"/>
                </a:cubicBezTo>
                <a:cubicBezTo>
                  <a:pt x="179071" y="347622"/>
                  <a:pt x="162013" y="330563"/>
                  <a:pt x="162013" y="309522"/>
                </a:cubicBezTo>
                <a:cubicBezTo>
                  <a:pt x="162013" y="288481"/>
                  <a:pt x="179071" y="271422"/>
                  <a:pt x="200113" y="271422"/>
                </a:cubicBezTo>
                <a:cubicBezTo>
                  <a:pt x="221154" y="271422"/>
                  <a:pt x="238213" y="288481"/>
                  <a:pt x="238213" y="309522"/>
                </a:cubicBezTo>
                <a:close/>
                <a:moveTo>
                  <a:pt x="381088" y="342859"/>
                </a:moveTo>
                <a:lnTo>
                  <a:pt x="314413" y="342859"/>
                </a:lnTo>
                <a:lnTo>
                  <a:pt x="314413" y="276184"/>
                </a:lnTo>
                <a:lnTo>
                  <a:pt x="381088" y="276184"/>
                </a:ln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  <a:cs typeface="Arial" panose="020B0604020202020204" pitchFamily="34" charset="0"/>
            </a:endParaRPr>
          </a:p>
        </p:txBody>
      </p:sp>
      <p:sp>
        <p:nvSpPr>
          <p:cNvPr id="96" name="Heart Icon">
            <a:extLst>
              <a:ext uri="{FF2B5EF4-FFF2-40B4-BE49-F238E27FC236}">
                <a16:creationId xmlns:a16="http://schemas.microsoft.com/office/drawing/2014/main" id="{3DEB6973-5AF1-B3EC-98FF-8AC4F008485C}"/>
              </a:ext>
            </a:extLst>
          </p:cNvPr>
          <p:cNvSpPr/>
          <p:nvPr/>
        </p:nvSpPr>
        <p:spPr>
          <a:xfrm>
            <a:off x="5121255" y="3422694"/>
            <a:ext cx="431867" cy="414747"/>
          </a:xfrm>
          <a:custGeom>
            <a:avLst/>
            <a:gdLst>
              <a:gd name="connsiteX0" fmla="*/ 221044 w 440531"/>
              <a:gd name="connsiteY0" fmla="*/ 388965 h 389002"/>
              <a:gd name="connsiteX1" fmla="*/ 215519 w 440531"/>
              <a:gd name="connsiteY1" fmla="*/ 387155 h 389002"/>
              <a:gd name="connsiteX2" fmla="*/ 826 w 440531"/>
              <a:gd name="connsiteY2" fmla="*/ 113692 h 389002"/>
              <a:gd name="connsiteX3" fmla="*/ 115697 w 440531"/>
              <a:gd name="connsiteY3" fmla="*/ -36 h 389002"/>
              <a:gd name="connsiteX4" fmla="*/ 115697 w 440531"/>
              <a:gd name="connsiteY4" fmla="*/ -36 h 389002"/>
              <a:gd name="connsiteX5" fmla="*/ 221044 w 440531"/>
              <a:gd name="connsiteY5" fmla="*/ 68353 h 389002"/>
              <a:gd name="connsiteX6" fmla="*/ 326485 w 440531"/>
              <a:gd name="connsiteY6" fmla="*/ -36 h 389002"/>
              <a:gd name="connsiteX7" fmla="*/ 441357 w 440531"/>
              <a:gd name="connsiteY7" fmla="*/ 113692 h 389002"/>
              <a:gd name="connsiteX8" fmla="*/ 441357 w 440531"/>
              <a:gd name="connsiteY8" fmla="*/ 113692 h 389002"/>
              <a:gd name="connsiteX9" fmla="*/ 226664 w 440531"/>
              <a:gd name="connsiteY9" fmla="*/ 387155 h 389002"/>
              <a:gd name="connsiteX10" fmla="*/ 221044 w 440531"/>
              <a:gd name="connsiteY10" fmla="*/ 388965 h 389002"/>
              <a:gd name="connsiteX11" fmla="*/ 115697 w 440531"/>
              <a:gd name="connsiteY11" fmla="*/ 19014 h 389002"/>
              <a:gd name="connsiteX12" fmla="*/ 19876 w 440531"/>
              <a:gd name="connsiteY12" fmla="*/ 113692 h 389002"/>
              <a:gd name="connsiteX13" fmla="*/ 19876 w 440531"/>
              <a:gd name="connsiteY13" fmla="*/ 113692 h 389002"/>
              <a:gd name="connsiteX14" fmla="*/ 221044 w 440531"/>
              <a:gd name="connsiteY14" fmla="*/ 367533 h 389002"/>
              <a:gd name="connsiteX15" fmla="*/ 422307 w 440531"/>
              <a:gd name="connsiteY15" fmla="*/ 113692 h 389002"/>
              <a:gd name="connsiteX16" fmla="*/ 326485 w 440531"/>
              <a:gd name="connsiteY16" fmla="*/ 19014 h 389002"/>
              <a:gd name="connsiteX17" fmla="*/ 326485 w 440531"/>
              <a:gd name="connsiteY17" fmla="*/ 19014 h 389002"/>
              <a:gd name="connsiteX18" fmla="*/ 230569 w 440531"/>
              <a:gd name="connsiteY18" fmla="*/ 113597 h 389002"/>
              <a:gd name="connsiteX19" fmla="*/ 230569 w 440531"/>
              <a:gd name="connsiteY19" fmla="*/ 113692 h 389002"/>
              <a:gd name="connsiteX20" fmla="*/ 221044 w 440531"/>
              <a:gd name="connsiteY20" fmla="*/ 123217 h 389002"/>
              <a:gd name="connsiteX21" fmla="*/ 211519 w 440531"/>
              <a:gd name="connsiteY21" fmla="*/ 113692 h 389002"/>
              <a:gd name="connsiteX22" fmla="*/ 115697 w 440531"/>
              <a:gd name="connsiteY22" fmla="*/ 19014 h 389002"/>
              <a:gd name="connsiteX23" fmla="*/ 115697 w 440531"/>
              <a:gd name="connsiteY23" fmla="*/ 19014 h 38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0531" h="389002">
                <a:moveTo>
                  <a:pt x="221044" y="388965"/>
                </a:moveTo>
                <a:cubicBezTo>
                  <a:pt x="219062" y="388917"/>
                  <a:pt x="217139" y="388288"/>
                  <a:pt x="215519" y="387155"/>
                </a:cubicBezTo>
                <a:cubicBezTo>
                  <a:pt x="206756" y="380868"/>
                  <a:pt x="826" y="231611"/>
                  <a:pt x="826" y="113692"/>
                </a:cubicBezTo>
                <a:cubicBezTo>
                  <a:pt x="1140" y="50570"/>
                  <a:pt x="52565" y="-351"/>
                  <a:pt x="115697" y="-36"/>
                </a:cubicBezTo>
                <a:cubicBezTo>
                  <a:pt x="115697" y="-36"/>
                  <a:pt x="115697" y="-36"/>
                  <a:pt x="115697" y="-36"/>
                </a:cubicBezTo>
                <a:cubicBezTo>
                  <a:pt x="161245" y="-84"/>
                  <a:pt x="202546" y="26729"/>
                  <a:pt x="221044" y="68353"/>
                </a:cubicBezTo>
                <a:cubicBezTo>
                  <a:pt x="239579" y="26710"/>
                  <a:pt x="280908" y="-94"/>
                  <a:pt x="326485" y="-36"/>
                </a:cubicBezTo>
                <a:cubicBezTo>
                  <a:pt x="389608" y="-351"/>
                  <a:pt x="441042" y="50560"/>
                  <a:pt x="441357" y="113692"/>
                </a:cubicBezTo>
                <a:cubicBezTo>
                  <a:pt x="441357" y="113692"/>
                  <a:pt x="441357" y="113692"/>
                  <a:pt x="441357" y="113692"/>
                </a:cubicBezTo>
                <a:cubicBezTo>
                  <a:pt x="441357" y="231611"/>
                  <a:pt x="235426" y="380392"/>
                  <a:pt x="226664" y="387155"/>
                </a:cubicBezTo>
                <a:cubicBezTo>
                  <a:pt x="225015" y="388307"/>
                  <a:pt x="223053" y="388936"/>
                  <a:pt x="221044" y="388965"/>
                </a:cubicBezTo>
                <a:close/>
                <a:moveTo>
                  <a:pt x="115697" y="19014"/>
                </a:moveTo>
                <a:cubicBezTo>
                  <a:pt x="63090" y="18699"/>
                  <a:pt x="20190" y="61086"/>
                  <a:pt x="19876" y="113692"/>
                </a:cubicBezTo>
                <a:cubicBezTo>
                  <a:pt x="19876" y="113692"/>
                  <a:pt x="19876" y="113692"/>
                  <a:pt x="19876" y="113692"/>
                </a:cubicBezTo>
                <a:cubicBezTo>
                  <a:pt x="19876" y="211800"/>
                  <a:pt x="188087" y="342864"/>
                  <a:pt x="221044" y="367533"/>
                </a:cubicBezTo>
                <a:cubicBezTo>
                  <a:pt x="254096" y="342768"/>
                  <a:pt x="422307" y="211800"/>
                  <a:pt x="422307" y="113692"/>
                </a:cubicBezTo>
                <a:cubicBezTo>
                  <a:pt x="421992" y="61086"/>
                  <a:pt x="379092" y="18699"/>
                  <a:pt x="326485" y="19014"/>
                </a:cubicBezTo>
                <a:cubicBezTo>
                  <a:pt x="326485" y="19014"/>
                  <a:pt x="326485" y="19014"/>
                  <a:pt x="326485" y="19014"/>
                </a:cubicBezTo>
                <a:cubicBezTo>
                  <a:pt x="273879" y="18642"/>
                  <a:pt x="230940" y="60990"/>
                  <a:pt x="230569" y="113597"/>
                </a:cubicBezTo>
                <a:cubicBezTo>
                  <a:pt x="230569" y="113625"/>
                  <a:pt x="230569" y="113663"/>
                  <a:pt x="230569" y="113692"/>
                </a:cubicBezTo>
                <a:cubicBezTo>
                  <a:pt x="230569" y="118950"/>
                  <a:pt x="226301" y="123217"/>
                  <a:pt x="221044" y="123217"/>
                </a:cubicBezTo>
                <a:cubicBezTo>
                  <a:pt x="215786" y="123217"/>
                  <a:pt x="211519" y="118950"/>
                  <a:pt x="211519" y="113692"/>
                </a:cubicBezTo>
                <a:cubicBezTo>
                  <a:pt x="211204" y="61086"/>
                  <a:pt x="168304" y="18699"/>
                  <a:pt x="115697" y="19014"/>
                </a:cubicBezTo>
                <a:cubicBezTo>
                  <a:pt x="115697" y="19014"/>
                  <a:pt x="115697" y="19014"/>
                  <a:pt x="115697" y="19014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59036A6-A1FD-4B57-E22F-AA9CC7AC321E}"/>
              </a:ext>
            </a:extLst>
          </p:cNvPr>
          <p:cNvSpPr txBox="1"/>
          <p:nvPr/>
        </p:nvSpPr>
        <p:spPr>
          <a:xfrm>
            <a:off x="5941343" y="2717387"/>
            <a:ext cx="176650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06912"/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Rozszerzon</a:t>
            </a:r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e złożone CV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</a:p>
          <a:p>
            <a:pPr algn="ctr" defTabSz="906912"/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punkty końcowe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24BAD4D-AE83-BE7B-77A7-D48A4B8754C6}"/>
              </a:ext>
            </a:extLst>
          </p:cNvPr>
          <p:cNvSpPr txBox="1"/>
          <p:nvPr/>
        </p:nvSpPr>
        <p:spPr>
          <a:xfrm>
            <a:off x="5689671" y="3479364"/>
            <a:ext cx="22698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06912"/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Poszczególne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komponenty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CV </a:t>
            </a:r>
          </a:p>
          <a:p>
            <a:pPr algn="ctr" defTabSz="906912"/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złożon</a:t>
            </a:r>
            <a:r>
              <a:rPr lang="pl-PL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ych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punkt</a:t>
            </a:r>
            <a:r>
              <a:rPr lang="pl-PL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ów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  <a:r>
              <a:rPr lang="en-GB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końcow</a:t>
            </a:r>
            <a:r>
              <a:rPr lang="pl-PL" sz="1200" err="1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ych</a:t>
            </a:r>
            <a:r>
              <a:rPr lang="en-GB" sz="1200">
                <a:solidFill>
                  <a:srgbClr val="001965"/>
                </a:solidFill>
                <a:latin typeface="Apis For Office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ECG Icon">
            <a:extLst>
              <a:ext uri="{FF2B5EF4-FFF2-40B4-BE49-F238E27FC236}">
                <a16:creationId xmlns:a16="http://schemas.microsoft.com/office/drawing/2014/main" id="{ECA09786-1B11-9FF2-8FFD-79F4C8AFEA78}"/>
              </a:ext>
            </a:extLst>
          </p:cNvPr>
          <p:cNvSpPr/>
          <p:nvPr/>
        </p:nvSpPr>
        <p:spPr>
          <a:xfrm>
            <a:off x="698024" y="4643047"/>
            <a:ext cx="596588" cy="545932"/>
          </a:xfrm>
          <a:custGeom>
            <a:avLst/>
            <a:gdLst>
              <a:gd name="connsiteX0" fmla="*/ 448014 w 447579"/>
              <a:gd name="connsiteY0" fmla="*/ 141314 h 409575"/>
              <a:gd name="connsiteX1" fmla="*/ 438489 w 447579"/>
              <a:gd name="connsiteY1" fmla="*/ 150839 h 409575"/>
              <a:gd name="connsiteX2" fmla="*/ 428964 w 447579"/>
              <a:gd name="connsiteY2" fmla="*/ 141314 h 409575"/>
              <a:gd name="connsiteX3" fmla="*/ 313235 w 447579"/>
              <a:gd name="connsiteY3" fmla="*/ 18918 h 409575"/>
              <a:gd name="connsiteX4" fmla="*/ 230749 w 447579"/>
              <a:gd name="connsiteY4" fmla="*/ 52351 h 409575"/>
              <a:gd name="connsiteX5" fmla="*/ 217509 w 447579"/>
              <a:gd name="connsiteY5" fmla="*/ 52351 h 409575"/>
              <a:gd name="connsiteX6" fmla="*/ 135118 w 447579"/>
              <a:gd name="connsiteY6" fmla="*/ 18918 h 409575"/>
              <a:gd name="connsiteX7" fmla="*/ 19389 w 447579"/>
              <a:gd name="connsiteY7" fmla="*/ 141314 h 409575"/>
              <a:gd name="connsiteX8" fmla="*/ 224177 w 447579"/>
              <a:gd name="connsiteY8" fmla="*/ 390203 h 409575"/>
              <a:gd name="connsiteX9" fmla="*/ 391436 w 447579"/>
              <a:gd name="connsiteY9" fmla="*/ 237803 h 409575"/>
              <a:gd name="connsiteX10" fmla="*/ 321903 w 447579"/>
              <a:gd name="connsiteY10" fmla="*/ 237803 h 409575"/>
              <a:gd name="connsiteX11" fmla="*/ 313045 w 447579"/>
              <a:gd name="connsiteY11" fmla="*/ 231611 h 409575"/>
              <a:gd name="connsiteX12" fmla="*/ 303234 w 447579"/>
              <a:gd name="connsiteY12" fmla="*/ 205037 h 409575"/>
              <a:gd name="connsiteX13" fmla="*/ 280089 w 447579"/>
              <a:gd name="connsiteY13" fmla="*/ 262187 h 409575"/>
              <a:gd name="connsiteX14" fmla="*/ 270564 w 447579"/>
              <a:gd name="connsiteY14" fmla="*/ 267997 h 409575"/>
              <a:gd name="connsiteX15" fmla="*/ 262181 w 447579"/>
              <a:gd name="connsiteY15" fmla="*/ 260281 h 409575"/>
              <a:gd name="connsiteX16" fmla="*/ 248085 w 447579"/>
              <a:gd name="connsiteY16" fmla="*/ 183129 h 409575"/>
              <a:gd name="connsiteX17" fmla="*/ 229035 w 447579"/>
              <a:gd name="connsiteY17" fmla="*/ 304954 h 409575"/>
              <a:gd name="connsiteX18" fmla="*/ 219510 w 447579"/>
              <a:gd name="connsiteY18" fmla="*/ 312955 h 409575"/>
              <a:gd name="connsiteX19" fmla="*/ 209985 w 447579"/>
              <a:gd name="connsiteY19" fmla="*/ 305430 h 409575"/>
              <a:gd name="connsiteX20" fmla="*/ 186744 w 447579"/>
              <a:gd name="connsiteY20" fmla="*/ 197797 h 409575"/>
              <a:gd name="connsiteX21" fmla="*/ 176075 w 447579"/>
              <a:gd name="connsiteY21" fmla="*/ 231516 h 409575"/>
              <a:gd name="connsiteX22" fmla="*/ 166550 w 447579"/>
              <a:gd name="connsiteY22" fmla="*/ 238184 h 409575"/>
              <a:gd name="connsiteX23" fmla="*/ 119402 w 447579"/>
              <a:gd name="connsiteY23" fmla="*/ 238184 h 409575"/>
              <a:gd name="connsiteX24" fmla="*/ 109877 w 447579"/>
              <a:gd name="connsiteY24" fmla="*/ 228659 h 409575"/>
              <a:gd name="connsiteX25" fmla="*/ 119402 w 447579"/>
              <a:gd name="connsiteY25" fmla="*/ 219134 h 409575"/>
              <a:gd name="connsiteX26" fmla="*/ 159597 w 447579"/>
              <a:gd name="connsiteY26" fmla="*/ 219134 h 409575"/>
              <a:gd name="connsiteX27" fmla="*/ 178647 w 447579"/>
              <a:gd name="connsiteY27" fmla="*/ 157697 h 409575"/>
              <a:gd name="connsiteX28" fmla="*/ 188172 w 447579"/>
              <a:gd name="connsiteY28" fmla="*/ 151030 h 409575"/>
              <a:gd name="connsiteX29" fmla="*/ 197030 w 447579"/>
              <a:gd name="connsiteY29" fmla="*/ 158554 h 409575"/>
              <a:gd name="connsiteX30" fmla="*/ 217128 w 447579"/>
              <a:gd name="connsiteY30" fmla="*/ 251709 h 409575"/>
              <a:gd name="connsiteX31" fmla="*/ 237226 w 447579"/>
              <a:gd name="connsiteY31" fmla="*/ 125027 h 409575"/>
              <a:gd name="connsiteX32" fmla="*/ 246751 w 447579"/>
              <a:gd name="connsiteY32" fmla="*/ 117026 h 409575"/>
              <a:gd name="connsiteX33" fmla="*/ 256276 w 447579"/>
              <a:gd name="connsiteY33" fmla="*/ 124836 h 409575"/>
              <a:gd name="connsiteX34" fmla="*/ 274564 w 447579"/>
              <a:gd name="connsiteY34" fmla="*/ 224753 h 409575"/>
              <a:gd name="connsiteX35" fmla="*/ 294376 w 447579"/>
              <a:gd name="connsiteY35" fmla="*/ 176080 h 409575"/>
              <a:gd name="connsiteX36" fmla="*/ 303139 w 447579"/>
              <a:gd name="connsiteY36" fmla="*/ 170080 h 409575"/>
              <a:gd name="connsiteX37" fmla="*/ 303139 w 447579"/>
              <a:gd name="connsiteY37" fmla="*/ 170080 h 409575"/>
              <a:gd name="connsiteX38" fmla="*/ 311997 w 447579"/>
              <a:gd name="connsiteY38" fmla="*/ 176271 h 409575"/>
              <a:gd name="connsiteX39" fmla="*/ 328380 w 447579"/>
              <a:gd name="connsiteY39" fmla="*/ 219134 h 409575"/>
              <a:gd name="connsiteX40" fmla="*/ 408867 w 447579"/>
              <a:gd name="connsiteY40" fmla="*/ 219134 h 409575"/>
              <a:gd name="connsiteX41" fmla="*/ 417248 w 447579"/>
              <a:gd name="connsiteY41" fmla="*/ 223991 h 409575"/>
              <a:gd name="connsiteX42" fmla="*/ 417248 w 447579"/>
              <a:gd name="connsiteY42" fmla="*/ 233516 h 409575"/>
              <a:gd name="connsiteX43" fmla="*/ 224272 w 447579"/>
              <a:gd name="connsiteY43" fmla="*/ 409538 h 409575"/>
              <a:gd name="connsiteX44" fmla="*/ 434 w 447579"/>
              <a:gd name="connsiteY44" fmla="*/ 141410 h 409575"/>
              <a:gd name="connsiteX45" fmla="*/ 135213 w 447579"/>
              <a:gd name="connsiteY45" fmla="*/ -37 h 409575"/>
              <a:gd name="connsiteX46" fmla="*/ 224272 w 447579"/>
              <a:gd name="connsiteY46" fmla="*/ 32729 h 409575"/>
              <a:gd name="connsiteX47" fmla="*/ 313331 w 447579"/>
              <a:gd name="connsiteY47" fmla="*/ -37 h 409575"/>
              <a:gd name="connsiteX48" fmla="*/ 448014 w 447579"/>
              <a:gd name="connsiteY48" fmla="*/ 14131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47579" h="409575">
                <a:moveTo>
                  <a:pt x="448014" y="141314"/>
                </a:moveTo>
                <a:cubicBezTo>
                  <a:pt x="448014" y="146572"/>
                  <a:pt x="443747" y="150839"/>
                  <a:pt x="438489" y="150839"/>
                </a:cubicBezTo>
                <a:cubicBezTo>
                  <a:pt x="433231" y="150839"/>
                  <a:pt x="428964" y="146572"/>
                  <a:pt x="428964" y="141314"/>
                </a:cubicBezTo>
                <a:cubicBezTo>
                  <a:pt x="428964" y="66924"/>
                  <a:pt x="383530" y="18918"/>
                  <a:pt x="313235" y="18918"/>
                </a:cubicBezTo>
                <a:cubicBezTo>
                  <a:pt x="282441" y="18918"/>
                  <a:pt x="252857" y="30910"/>
                  <a:pt x="230749" y="52351"/>
                </a:cubicBezTo>
                <a:cubicBezTo>
                  <a:pt x="227053" y="55923"/>
                  <a:pt x="221205" y="55923"/>
                  <a:pt x="217509" y="52351"/>
                </a:cubicBezTo>
                <a:cubicBezTo>
                  <a:pt x="195468" y="30872"/>
                  <a:pt x="165893" y="18870"/>
                  <a:pt x="135118" y="18918"/>
                </a:cubicBezTo>
                <a:cubicBezTo>
                  <a:pt x="64824" y="18918"/>
                  <a:pt x="19389" y="66543"/>
                  <a:pt x="19389" y="141314"/>
                </a:cubicBezTo>
                <a:cubicBezTo>
                  <a:pt x="19389" y="246851"/>
                  <a:pt x="198650" y="382202"/>
                  <a:pt x="224177" y="390203"/>
                </a:cubicBezTo>
                <a:cubicBezTo>
                  <a:pt x="240560" y="384773"/>
                  <a:pt x="336667" y="316860"/>
                  <a:pt x="391436" y="237803"/>
                </a:cubicBezTo>
                <a:lnTo>
                  <a:pt x="321903" y="237803"/>
                </a:lnTo>
                <a:cubicBezTo>
                  <a:pt x="317950" y="237774"/>
                  <a:pt x="314426" y="235316"/>
                  <a:pt x="313045" y="231611"/>
                </a:cubicBezTo>
                <a:lnTo>
                  <a:pt x="303234" y="205037"/>
                </a:lnTo>
                <a:lnTo>
                  <a:pt x="280089" y="262187"/>
                </a:lnTo>
                <a:cubicBezTo>
                  <a:pt x="278498" y="265978"/>
                  <a:pt x="274659" y="268321"/>
                  <a:pt x="270564" y="267997"/>
                </a:cubicBezTo>
                <a:cubicBezTo>
                  <a:pt x="266373" y="267559"/>
                  <a:pt x="262963" y="264425"/>
                  <a:pt x="262181" y="260281"/>
                </a:cubicBezTo>
                <a:lnTo>
                  <a:pt x="248085" y="183129"/>
                </a:lnTo>
                <a:lnTo>
                  <a:pt x="229035" y="304954"/>
                </a:lnTo>
                <a:cubicBezTo>
                  <a:pt x="228282" y="309612"/>
                  <a:pt x="224224" y="313012"/>
                  <a:pt x="219510" y="312955"/>
                </a:cubicBezTo>
                <a:cubicBezTo>
                  <a:pt x="214937" y="313060"/>
                  <a:pt x="210947" y="309897"/>
                  <a:pt x="209985" y="305430"/>
                </a:cubicBezTo>
                <a:lnTo>
                  <a:pt x="186744" y="197797"/>
                </a:lnTo>
                <a:lnTo>
                  <a:pt x="176075" y="231516"/>
                </a:lnTo>
                <a:cubicBezTo>
                  <a:pt x="174780" y="235640"/>
                  <a:pt x="170875" y="238384"/>
                  <a:pt x="166550" y="238184"/>
                </a:cubicBezTo>
                <a:lnTo>
                  <a:pt x="119402" y="238184"/>
                </a:lnTo>
                <a:cubicBezTo>
                  <a:pt x="114144" y="238184"/>
                  <a:pt x="109877" y="233916"/>
                  <a:pt x="109877" y="228659"/>
                </a:cubicBezTo>
                <a:cubicBezTo>
                  <a:pt x="109877" y="223401"/>
                  <a:pt x="114144" y="219134"/>
                  <a:pt x="119402" y="219134"/>
                </a:cubicBezTo>
                <a:lnTo>
                  <a:pt x="159597" y="219134"/>
                </a:lnTo>
                <a:lnTo>
                  <a:pt x="178647" y="157697"/>
                </a:lnTo>
                <a:cubicBezTo>
                  <a:pt x="179943" y="153573"/>
                  <a:pt x="183848" y="150830"/>
                  <a:pt x="188172" y="151030"/>
                </a:cubicBezTo>
                <a:cubicBezTo>
                  <a:pt x="192487" y="151239"/>
                  <a:pt x="196126" y="154325"/>
                  <a:pt x="197030" y="158554"/>
                </a:cubicBezTo>
                <a:lnTo>
                  <a:pt x="217128" y="251709"/>
                </a:lnTo>
                <a:lnTo>
                  <a:pt x="237226" y="125027"/>
                </a:lnTo>
                <a:cubicBezTo>
                  <a:pt x="237978" y="120369"/>
                  <a:pt x="242036" y="116968"/>
                  <a:pt x="246751" y="117026"/>
                </a:cubicBezTo>
                <a:cubicBezTo>
                  <a:pt x="251409" y="116949"/>
                  <a:pt x="255438" y="120254"/>
                  <a:pt x="256276" y="124836"/>
                </a:cubicBezTo>
                <a:lnTo>
                  <a:pt x="274564" y="224753"/>
                </a:lnTo>
                <a:lnTo>
                  <a:pt x="294376" y="176080"/>
                </a:lnTo>
                <a:cubicBezTo>
                  <a:pt x="295805" y="172490"/>
                  <a:pt x="299272" y="170118"/>
                  <a:pt x="303139" y="170080"/>
                </a:cubicBezTo>
                <a:lnTo>
                  <a:pt x="303139" y="170080"/>
                </a:lnTo>
                <a:cubicBezTo>
                  <a:pt x="307092" y="170108"/>
                  <a:pt x="310616" y="172566"/>
                  <a:pt x="311997" y="176271"/>
                </a:cubicBezTo>
                <a:lnTo>
                  <a:pt x="328380" y="219134"/>
                </a:lnTo>
                <a:lnTo>
                  <a:pt x="408867" y="219134"/>
                </a:lnTo>
                <a:cubicBezTo>
                  <a:pt x="412334" y="219105"/>
                  <a:pt x="415544" y="220962"/>
                  <a:pt x="417248" y="223991"/>
                </a:cubicBezTo>
                <a:cubicBezTo>
                  <a:pt x="418953" y="226935"/>
                  <a:pt x="418953" y="230573"/>
                  <a:pt x="417248" y="233516"/>
                </a:cubicBezTo>
                <a:cubicBezTo>
                  <a:pt x="361432" y="324289"/>
                  <a:pt x="243227" y="409538"/>
                  <a:pt x="224272" y="409538"/>
                </a:cubicBezTo>
                <a:cubicBezTo>
                  <a:pt x="197888" y="409538"/>
                  <a:pt x="434" y="259329"/>
                  <a:pt x="434" y="141410"/>
                </a:cubicBezTo>
                <a:cubicBezTo>
                  <a:pt x="434" y="56828"/>
                  <a:pt x="54537" y="-37"/>
                  <a:pt x="135213" y="-37"/>
                </a:cubicBezTo>
                <a:cubicBezTo>
                  <a:pt x="167855" y="-84"/>
                  <a:pt x="199440" y="11536"/>
                  <a:pt x="224272" y="32729"/>
                </a:cubicBezTo>
                <a:cubicBezTo>
                  <a:pt x="249094" y="11527"/>
                  <a:pt x="280689" y="-103"/>
                  <a:pt x="313331" y="-37"/>
                </a:cubicBezTo>
                <a:cubicBezTo>
                  <a:pt x="394103" y="-132"/>
                  <a:pt x="448014" y="56732"/>
                  <a:pt x="448014" y="141314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A81B72-B8EB-B5B9-9A8F-F4E7D912FCD8}"/>
              </a:ext>
            </a:extLst>
          </p:cNvPr>
          <p:cNvGrpSpPr/>
          <p:nvPr/>
        </p:nvGrpSpPr>
        <p:grpSpPr>
          <a:xfrm>
            <a:off x="3689047" y="4594519"/>
            <a:ext cx="763908" cy="728516"/>
            <a:chOff x="8054617" y="6009003"/>
            <a:chExt cx="1066764" cy="101734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3B54C4F-63D8-E078-BBC8-E03E98E10B14}"/>
                </a:ext>
              </a:extLst>
            </p:cNvPr>
            <p:cNvSpPr/>
            <p:nvPr/>
          </p:nvSpPr>
          <p:spPr>
            <a:xfrm>
              <a:off x="8371850" y="6422467"/>
              <a:ext cx="432294" cy="190443"/>
            </a:xfrm>
            <a:custGeom>
              <a:avLst/>
              <a:gdLst>
                <a:gd name="connsiteX0" fmla="*/ 1368838 w 1368837"/>
                <a:gd name="connsiteY0" fmla="*/ 490823 h 603027"/>
                <a:gd name="connsiteX1" fmla="*/ 639508 w 1368837"/>
                <a:gd name="connsiteY1" fmla="*/ 490823 h 603027"/>
                <a:gd name="connsiteX2" fmla="*/ 530162 w 1368837"/>
                <a:gd name="connsiteY2" fmla="*/ 342138 h 603027"/>
                <a:gd name="connsiteX3" fmla="*/ 417957 w 1368837"/>
                <a:gd name="connsiteY3" fmla="*/ 603028 h 603027"/>
                <a:gd name="connsiteX4" fmla="*/ 280511 w 1368837"/>
                <a:gd name="connsiteY4" fmla="*/ 0 h 603027"/>
                <a:gd name="connsiteX5" fmla="*/ 179546 w 1368837"/>
                <a:gd name="connsiteY5" fmla="*/ 445961 h 603027"/>
                <a:gd name="connsiteX6" fmla="*/ 137446 w 1368837"/>
                <a:gd name="connsiteY6" fmla="*/ 482441 h 603027"/>
                <a:gd name="connsiteX7" fmla="*/ 0 w 1368837"/>
                <a:gd name="connsiteY7" fmla="*/ 482441 h 60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837" h="603027">
                  <a:moveTo>
                    <a:pt x="1368838" y="490823"/>
                  </a:moveTo>
                  <a:cubicBezTo>
                    <a:pt x="1368838" y="490823"/>
                    <a:pt x="664750" y="496443"/>
                    <a:pt x="639508" y="490823"/>
                  </a:cubicBezTo>
                  <a:cubicBezTo>
                    <a:pt x="614267" y="485204"/>
                    <a:pt x="530162" y="342138"/>
                    <a:pt x="530162" y="342138"/>
                  </a:cubicBezTo>
                  <a:lnTo>
                    <a:pt x="417957" y="603028"/>
                  </a:lnTo>
                  <a:lnTo>
                    <a:pt x="280511" y="0"/>
                  </a:lnTo>
                  <a:cubicBezTo>
                    <a:pt x="280511" y="0"/>
                    <a:pt x="192500" y="414909"/>
                    <a:pt x="179546" y="445961"/>
                  </a:cubicBezTo>
                  <a:cubicBezTo>
                    <a:pt x="165545" y="479584"/>
                    <a:pt x="137446" y="482441"/>
                    <a:pt x="137446" y="482441"/>
                  </a:cubicBezTo>
                  <a:lnTo>
                    <a:pt x="0" y="482441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09594"/>
              <a:endParaRPr lang="en-GB" sz="1790">
                <a:solidFill>
                  <a:srgbClr val="000000"/>
                </a:solidFill>
                <a:latin typeface="Apis For Office"/>
              </a:endParaRPr>
            </a:p>
          </p:txBody>
        </p:sp>
        <p:grpSp>
          <p:nvGrpSpPr>
            <p:cNvPr id="18" name="Graphic 4">
              <a:extLst>
                <a:ext uri="{FF2B5EF4-FFF2-40B4-BE49-F238E27FC236}">
                  <a16:creationId xmlns:a16="http://schemas.microsoft.com/office/drawing/2014/main" id="{05802314-8B58-6DAE-2D4A-14217115DD37}"/>
                </a:ext>
              </a:extLst>
            </p:cNvPr>
            <p:cNvGrpSpPr/>
            <p:nvPr/>
          </p:nvGrpSpPr>
          <p:grpSpPr>
            <a:xfrm>
              <a:off x="8264856" y="6855483"/>
              <a:ext cx="646291" cy="170860"/>
              <a:chOff x="6544818" y="4499610"/>
              <a:chExt cx="2046445" cy="541019"/>
            </a:xfrm>
            <a:no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8C16EF8-63FA-EFAD-7BF4-25F14F96995A}"/>
                  </a:ext>
                </a:extLst>
              </p:cNvPr>
              <p:cNvSpPr/>
              <p:nvPr/>
            </p:nvSpPr>
            <p:spPr>
              <a:xfrm>
                <a:off x="8050244" y="4499610"/>
                <a:ext cx="541019" cy="541019"/>
              </a:xfrm>
              <a:custGeom>
                <a:avLst/>
                <a:gdLst>
                  <a:gd name="connsiteX0" fmla="*/ 541020 w 541019"/>
                  <a:gd name="connsiteY0" fmla="*/ 270510 h 541019"/>
                  <a:gd name="connsiteX1" fmla="*/ 270510 w 541019"/>
                  <a:gd name="connsiteY1" fmla="*/ 541020 h 541019"/>
                  <a:gd name="connsiteX2" fmla="*/ -1 w 541019"/>
                  <a:gd name="connsiteY2" fmla="*/ 270510 h 541019"/>
                  <a:gd name="connsiteX3" fmla="*/ 270510 w 541019"/>
                  <a:gd name="connsiteY3" fmla="*/ 0 h 541019"/>
                  <a:gd name="connsiteX4" fmla="*/ 541020 w 541019"/>
                  <a:gd name="connsiteY4" fmla="*/ 270510 h 54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019" h="541019">
                    <a:moveTo>
                      <a:pt x="541020" y="270510"/>
                    </a:moveTo>
                    <a:cubicBezTo>
                      <a:pt x="541020" y="419908"/>
                      <a:pt x="419909" y="541020"/>
                      <a:pt x="270510" y="541020"/>
                    </a:cubicBezTo>
                    <a:cubicBezTo>
                      <a:pt x="121111" y="541020"/>
                      <a:pt x="-1" y="419908"/>
                      <a:pt x="-1" y="270510"/>
                    </a:cubicBezTo>
                    <a:cubicBezTo>
                      <a:pt x="-1" y="121111"/>
                      <a:pt x="121110" y="0"/>
                      <a:pt x="270510" y="0"/>
                    </a:cubicBezTo>
                    <a:cubicBezTo>
                      <a:pt x="419908" y="0"/>
                      <a:pt x="541020" y="121111"/>
                      <a:pt x="541020" y="27051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09594"/>
                <a:endParaRPr lang="en-GB" sz="1790">
                  <a:solidFill>
                    <a:srgbClr val="000000"/>
                  </a:solidFill>
                  <a:latin typeface="Apis For Office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0A90EFE-A908-C018-67E5-87B9DFA75BD2}"/>
                  </a:ext>
                </a:extLst>
              </p:cNvPr>
              <p:cNvSpPr/>
              <p:nvPr/>
            </p:nvSpPr>
            <p:spPr>
              <a:xfrm>
                <a:off x="6544818" y="4499610"/>
                <a:ext cx="541019" cy="541019"/>
              </a:xfrm>
              <a:custGeom>
                <a:avLst/>
                <a:gdLst>
                  <a:gd name="connsiteX0" fmla="*/ 541020 w 541019"/>
                  <a:gd name="connsiteY0" fmla="*/ 270510 h 541019"/>
                  <a:gd name="connsiteX1" fmla="*/ 270510 w 541019"/>
                  <a:gd name="connsiteY1" fmla="*/ 541020 h 541019"/>
                  <a:gd name="connsiteX2" fmla="*/ 0 w 541019"/>
                  <a:gd name="connsiteY2" fmla="*/ 270510 h 541019"/>
                  <a:gd name="connsiteX3" fmla="*/ 270510 w 541019"/>
                  <a:gd name="connsiteY3" fmla="*/ 0 h 541019"/>
                  <a:gd name="connsiteX4" fmla="*/ 541020 w 541019"/>
                  <a:gd name="connsiteY4" fmla="*/ 270510 h 54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019" h="541019">
                    <a:moveTo>
                      <a:pt x="541020" y="270510"/>
                    </a:moveTo>
                    <a:cubicBezTo>
                      <a:pt x="541020" y="419908"/>
                      <a:pt x="419909" y="541020"/>
                      <a:pt x="270510" y="541020"/>
                    </a:cubicBezTo>
                    <a:cubicBezTo>
                      <a:pt x="121112" y="541020"/>
                      <a:pt x="0" y="419908"/>
                      <a:pt x="0" y="270510"/>
                    </a:cubicBezTo>
                    <a:cubicBezTo>
                      <a:pt x="0" y="121111"/>
                      <a:pt x="121112" y="0"/>
                      <a:pt x="270510" y="0"/>
                    </a:cubicBezTo>
                    <a:cubicBezTo>
                      <a:pt x="419909" y="0"/>
                      <a:pt x="541020" y="121111"/>
                      <a:pt x="541020" y="27051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09594"/>
                <a:endParaRPr lang="en-GB" sz="1790">
                  <a:solidFill>
                    <a:srgbClr val="000000"/>
                  </a:solidFill>
                  <a:latin typeface="Apis For Office"/>
                </a:endParaRPr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321A3E71-7E2C-AC48-C582-D70068DA14E4}"/>
                </a:ext>
              </a:extLst>
            </p:cNvPr>
            <p:cNvGrpSpPr/>
            <p:nvPr/>
          </p:nvGrpSpPr>
          <p:grpSpPr>
            <a:xfrm>
              <a:off x="8054617" y="6337007"/>
              <a:ext cx="1066764" cy="170860"/>
              <a:chOff x="5879115" y="2857881"/>
              <a:chExt cx="3377850" cy="541020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3C446D8-1105-29A5-591A-DF0A0728FDC5}"/>
                  </a:ext>
                </a:extLst>
              </p:cNvPr>
              <p:cNvSpPr/>
              <p:nvPr/>
            </p:nvSpPr>
            <p:spPr>
              <a:xfrm>
                <a:off x="8715946" y="2857881"/>
                <a:ext cx="541019" cy="541020"/>
              </a:xfrm>
              <a:custGeom>
                <a:avLst/>
                <a:gdLst>
                  <a:gd name="connsiteX0" fmla="*/ 541020 w 541019"/>
                  <a:gd name="connsiteY0" fmla="*/ 270510 h 541020"/>
                  <a:gd name="connsiteX1" fmla="*/ 270510 w 541019"/>
                  <a:gd name="connsiteY1" fmla="*/ 541020 h 541020"/>
                  <a:gd name="connsiteX2" fmla="*/ -1 w 541019"/>
                  <a:gd name="connsiteY2" fmla="*/ 270510 h 541020"/>
                  <a:gd name="connsiteX3" fmla="*/ 270510 w 541019"/>
                  <a:gd name="connsiteY3" fmla="*/ 0 h 541020"/>
                  <a:gd name="connsiteX4" fmla="*/ 541020 w 541019"/>
                  <a:gd name="connsiteY4" fmla="*/ 27051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019" h="541020">
                    <a:moveTo>
                      <a:pt x="541020" y="270510"/>
                    </a:moveTo>
                    <a:cubicBezTo>
                      <a:pt x="541020" y="419909"/>
                      <a:pt x="419909" y="541020"/>
                      <a:pt x="270510" y="541020"/>
                    </a:cubicBezTo>
                    <a:cubicBezTo>
                      <a:pt x="121111" y="541020"/>
                      <a:pt x="-1" y="419908"/>
                      <a:pt x="-1" y="270510"/>
                    </a:cubicBezTo>
                    <a:cubicBezTo>
                      <a:pt x="-1" y="121112"/>
                      <a:pt x="121111" y="0"/>
                      <a:pt x="270510" y="0"/>
                    </a:cubicBezTo>
                    <a:cubicBezTo>
                      <a:pt x="419908" y="0"/>
                      <a:pt x="541020" y="121111"/>
                      <a:pt x="541020" y="27051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09594"/>
                <a:endParaRPr lang="en-GB" sz="1790">
                  <a:solidFill>
                    <a:srgbClr val="000000"/>
                  </a:solidFill>
                  <a:latin typeface="Apis For Office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969E0A0-51F8-2D90-FBFB-919F97DFF8EF}"/>
                  </a:ext>
                </a:extLst>
              </p:cNvPr>
              <p:cNvSpPr/>
              <p:nvPr/>
            </p:nvSpPr>
            <p:spPr>
              <a:xfrm>
                <a:off x="5879115" y="2857881"/>
                <a:ext cx="541019" cy="541020"/>
              </a:xfrm>
              <a:custGeom>
                <a:avLst/>
                <a:gdLst>
                  <a:gd name="connsiteX0" fmla="*/ 541020 w 541019"/>
                  <a:gd name="connsiteY0" fmla="*/ 270510 h 541020"/>
                  <a:gd name="connsiteX1" fmla="*/ 270510 w 541019"/>
                  <a:gd name="connsiteY1" fmla="*/ 541020 h 541020"/>
                  <a:gd name="connsiteX2" fmla="*/ 0 w 541019"/>
                  <a:gd name="connsiteY2" fmla="*/ 270510 h 541020"/>
                  <a:gd name="connsiteX3" fmla="*/ 270510 w 541019"/>
                  <a:gd name="connsiteY3" fmla="*/ 0 h 541020"/>
                  <a:gd name="connsiteX4" fmla="*/ 541020 w 541019"/>
                  <a:gd name="connsiteY4" fmla="*/ 27051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019" h="541020">
                    <a:moveTo>
                      <a:pt x="541020" y="270510"/>
                    </a:moveTo>
                    <a:cubicBezTo>
                      <a:pt x="541020" y="419909"/>
                      <a:pt x="419909" y="541020"/>
                      <a:pt x="270510" y="541020"/>
                    </a:cubicBezTo>
                    <a:cubicBezTo>
                      <a:pt x="121112" y="541020"/>
                      <a:pt x="0" y="419908"/>
                      <a:pt x="0" y="270510"/>
                    </a:cubicBezTo>
                    <a:cubicBezTo>
                      <a:pt x="0" y="121112"/>
                      <a:pt x="121112" y="0"/>
                      <a:pt x="270510" y="0"/>
                    </a:cubicBezTo>
                    <a:cubicBezTo>
                      <a:pt x="419909" y="0"/>
                      <a:pt x="541020" y="121111"/>
                      <a:pt x="541020" y="27051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09594"/>
                <a:endParaRPr lang="en-GB" sz="1790">
                  <a:solidFill>
                    <a:srgbClr val="000000"/>
                  </a:solidFill>
                  <a:latin typeface="Apis For Office"/>
                </a:endParaRPr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346960-8490-0D22-C94D-B9856CAB5DC1}"/>
                </a:ext>
              </a:extLst>
            </p:cNvPr>
            <p:cNvSpPr/>
            <p:nvPr/>
          </p:nvSpPr>
          <p:spPr>
            <a:xfrm>
              <a:off x="8502582" y="6009003"/>
              <a:ext cx="170860" cy="170860"/>
            </a:xfrm>
            <a:custGeom>
              <a:avLst/>
              <a:gdLst>
                <a:gd name="connsiteX0" fmla="*/ 541020 w 541020"/>
                <a:gd name="connsiteY0" fmla="*/ 270510 h 541020"/>
                <a:gd name="connsiteX1" fmla="*/ 270510 w 541020"/>
                <a:gd name="connsiteY1" fmla="*/ 541020 h 541020"/>
                <a:gd name="connsiteX2" fmla="*/ 0 w 541020"/>
                <a:gd name="connsiteY2" fmla="*/ 270510 h 541020"/>
                <a:gd name="connsiteX3" fmla="*/ 270510 w 541020"/>
                <a:gd name="connsiteY3" fmla="*/ 0 h 541020"/>
                <a:gd name="connsiteX4" fmla="*/ 541020 w 541020"/>
                <a:gd name="connsiteY4" fmla="*/ 270510 h 54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020" h="541020">
                  <a:moveTo>
                    <a:pt x="541020" y="270510"/>
                  </a:moveTo>
                  <a:cubicBezTo>
                    <a:pt x="541020" y="419909"/>
                    <a:pt x="419909" y="541020"/>
                    <a:pt x="270510" y="541020"/>
                  </a:cubicBezTo>
                  <a:cubicBezTo>
                    <a:pt x="121112" y="541020"/>
                    <a:pt x="0" y="419909"/>
                    <a:pt x="0" y="270510"/>
                  </a:cubicBezTo>
                  <a:cubicBezTo>
                    <a:pt x="0" y="121111"/>
                    <a:pt x="121112" y="0"/>
                    <a:pt x="270510" y="0"/>
                  </a:cubicBezTo>
                  <a:cubicBezTo>
                    <a:pt x="419909" y="0"/>
                    <a:pt x="541020" y="121111"/>
                    <a:pt x="541020" y="270510"/>
                  </a:cubicBez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09594"/>
              <a:endParaRPr lang="en-GB" sz="1790">
                <a:solidFill>
                  <a:srgbClr val="000000"/>
                </a:solidFill>
                <a:latin typeface="Apis For Office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85E31E-825A-E9BB-5616-F8970DE6D92A}"/>
                </a:ext>
              </a:extLst>
            </p:cNvPr>
            <p:cNvSpPr/>
            <p:nvPr/>
          </p:nvSpPr>
          <p:spPr>
            <a:xfrm>
              <a:off x="8355726" y="6285387"/>
              <a:ext cx="464571" cy="464571"/>
            </a:xfrm>
            <a:custGeom>
              <a:avLst/>
              <a:gdLst>
                <a:gd name="connsiteX0" fmla="*/ 1471041 w 1471040"/>
                <a:gd name="connsiteY0" fmla="*/ 735521 h 1471041"/>
                <a:gd name="connsiteX1" fmla="*/ 735521 w 1471040"/>
                <a:gd name="connsiteY1" fmla="*/ 1471041 h 1471041"/>
                <a:gd name="connsiteX2" fmla="*/ 0 w 1471040"/>
                <a:gd name="connsiteY2" fmla="*/ 735521 h 1471041"/>
                <a:gd name="connsiteX3" fmla="*/ 735521 w 1471040"/>
                <a:gd name="connsiteY3" fmla="*/ 0 h 1471041"/>
                <a:gd name="connsiteX4" fmla="*/ 1471041 w 1471040"/>
                <a:gd name="connsiteY4" fmla="*/ 735521 h 147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040" h="1471041">
                  <a:moveTo>
                    <a:pt x="1471041" y="735521"/>
                  </a:moveTo>
                  <a:cubicBezTo>
                    <a:pt x="1471041" y="1141737"/>
                    <a:pt x="1141738" y="1471041"/>
                    <a:pt x="735521" y="1471041"/>
                  </a:cubicBezTo>
                  <a:cubicBezTo>
                    <a:pt x="329304" y="1471041"/>
                    <a:pt x="0" y="1141737"/>
                    <a:pt x="0" y="735521"/>
                  </a:cubicBezTo>
                  <a:cubicBezTo>
                    <a:pt x="0" y="329304"/>
                    <a:pt x="329304" y="0"/>
                    <a:pt x="735521" y="0"/>
                  </a:cubicBezTo>
                  <a:cubicBezTo>
                    <a:pt x="1141738" y="0"/>
                    <a:pt x="1471041" y="329304"/>
                    <a:pt x="1471041" y="735521"/>
                  </a:cubicBez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09594"/>
              <a:endParaRPr lang="en-GB" sz="1790">
                <a:solidFill>
                  <a:srgbClr val="000000"/>
                </a:solidFill>
                <a:latin typeface="Apis For Office"/>
              </a:endParaRPr>
            </a:p>
          </p:txBody>
        </p:sp>
        <p:grpSp>
          <p:nvGrpSpPr>
            <p:cNvPr id="23" name="Graphic 4">
              <a:extLst>
                <a:ext uri="{FF2B5EF4-FFF2-40B4-BE49-F238E27FC236}">
                  <a16:creationId xmlns:a16="http://schemas.microsoft.com/office/drawing/2014/main" id="{12643C73-BB12-9B25-E405-77E74FC56F21}"/>
                </a:ext>
              </a:extLst>
            </p:cNvPr>
            <p:cNvGrpSpPr/>
            <p:nvPr/>
          </p:nvGrpSpPr>
          <p:grpSpPr>
            <a:xfrm>
              <a:off x="8224032" y="6440936"/>
              <a:ext cx="727930" cy="28216"/>
              <a:chOff x="6415563" y="3186969"/>
              <a:chExt cx="2304954" cy="89344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4B2DA6-FE3C-2AED-2615-C4D4252923D2}"/>
                  </a:ext>
                </a:extLst>
              </p:cNvPr>
              <p:cNvSpPr/>
              <p:nvPr/>
            </p:nvSpPr>
            <p:spPr>
              <a:xfrm>
                <a:off x="6415563" y="3186969"/>
                <a:ext cx="436245" cy="89344"/>
              </a:xfrm>
              <a:custGeom>
                <a:avLst/>
                <a:gdLst>
                  <a:gd name="connsiteX0" fmla="*/ 0 w 436245"/>
                  <a:gd name="connsiteY0" fmla="*/ 0 h 89344"/>
                  <a:gd name="connsiteX1" fmla="*/ 436245 w 436245"/>
                  <a:gd name="connsiteY1" fmla="*/ 89345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245" h="89344">
                    <a:moveTo>
                      <a:pt x="0" y="0"/>
                    </a:moveTo>
                    <a:lnTo>
                      <a:pt x="436245" y="89345"/>
                    </a:lnTo>
                  </a:path>
                </a:pathLst>
              </a:custGeom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09594"/>
                <a:endParaRPr lang="en-GB" sz="1790">
                  <a:solidFill>
                    <a:srgbClr val="000000"/>
                  </a:solidFill>
                  <a:latin typeface="Apis For Office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A7E9320-49C0-D4C6-DB5E-2ABE8E462C2D}"/>
                  </a:ext>
                </a:extLst>
              </p:cNvPr>
              <p:cNvSpPr/>
              <p:nvPr/>
            </p:nvSpPr>
            <p:spPr>
              <a:xfrm>
                <a:off x="8284273" y="3186969"/>
                <a:ext cx="436244" cy="89344"/>
              </a:xfrm>
              <a:custGeom>
                <a:avLst/>
                <a:gdLst>
                  <a:gd name="connsiteX0" fmla="*/ 436245 w 436244"/>
                  <a:gd name="connsiteY0" fmla="*/ 0 h 89344"/>
                  <a:gd name="connsiteX1" fmla="*/ 0 w 436244"/>
                  <a:gd name="connsiteY1" fmla="*/ 89345 h 8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244" h="89344">
                    <a:moveTo>
                      <a:pt x="436245" y="0"/>
                    </a:moveTo>
                    <a:lnTo>
                      <a:pt x="0" y="89345"/>
                    </a:lnTo>
                  </a:path>
                </a:pathLst>
              </a:custGeom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09594"/>
                <a:endParaRPr lang="en-GB" sz="1790">
                  <a:solidFill>
                    <a:srgbClr val="000000"/>
                  </a:solidFill>
                  <a:latin typeface="Apis For Office"/>
                </a:endParaRPr>
              </a:p>
            </p:txBody>
          </p:sp>
        </p:grpSp>
        <p:grpSp>
          <p:nvGrpSpPr>
            <p:cNvPr id="24" name="Graphic 4">
              <a:extLst>
                <a:ext uri="{FF2B5EF4-FFF2-40B4-BE49-F238E27FC236}">
                  <a16:creationId xmlns:a16="http://schemas.microsoft.com/office/drawing/2014/main" id="{E8C8DA17-66A1-6D86-8416-D2E572F94E56}"/>
                </a:ext>
              </a:extLst>
            </p:cNvPr>
            <p:cNvGrpSpPr/>
            <p:nvPr/>
          </p:nvGrpSpPr>
          <p:grpSpPr>
            <a:xfrm>
              <a:off x="8379872" y="6726526"/>
              <a:ext cx="416229" cy="129920"/>
              <a:chOff x="6909054" y="4091273"/>
              <a:chExt cx="1317973" cy="411384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7E1905B-83E9-5F4E-9C07-D06BC6063BF5}"/>
                  </a:ext>
                </a:extLst>
              </p:cNvPr>
              <p:cNvSpPr/>
              <p:nvPr/>
            </p:nvSpPr>
            <p:spPr>
              <a:xfrm>
                <a:off x="6909054" y="4091273"/>
                <a:ext cx="278034" cy="411384"/>
              </a:xfrm>
              <a:custGeom>
                <a:avLst/>
                <a:gdLst>
                  <a:gd name="connsiteX0" fmla="*/ 0 w 278034"/>
                  <a:gd name="connsiteY0" fmla="*/ 411385 h 411384"/>
                  <a:gd name="connsiteX1" fmla="*/ 278035 w 278034"/>
                  <a:gd name="connsiteY1" fmla="*/ 0 h 41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8034" h="411384">
                    <a:moveTo>
                      <a:pt x="0" y="411385"/>
                    </a:moveTo>
                    <a:lnTo>
                      <a:pt x="278035" y="0"/>
                    </a:lnTo>
                  </a:path>
                </a:pathLst>
              </a:custGeom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09594"/>
                <a:endParaRPr lang="en-GB" sz="1790">
                  <a:solidFill>
                    <a:srgbClr val="000000"/>
                  </a:solidFill>
                  <a:latin typeface="Apis For Office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565B769-FDA6-F503-B7EB-2A9ED716B2C3}"/>
                  </a:ext>
                </a:extLst>
              </p:cNvPr>
              <p:cNvSpPr/>
              <p:nvPr/>
            </p:nvSpPr>
            <p:spPr>
              <a:xfrm>
                <a:off x="7948993" y="4091273"/>
                <a:ext cx="278034" cy="411384"/>
              </a:xfrm>
              <a:custGeom>
                <a:avLst/>
                <a:gdLst>
                  <a:gd name="connsiteX0" fmla="*/ 278035 w 278034"/>
                  <a:gd name="connsiteY0" fmla="*/ 411385 h 411384"/>
                  <a:gd name="connsiteX1" fmla="*/ 0 w 278034"/>
                  <a:gd name="connsiteY1" fmla="*/ 0 h 41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8034" h="411384">
                    <a:moveTo>
                      <a:pt x="278035" y="411385"/>
                    </a:moveTo>
                    <a:lnTo>
                      <a:pt x="0" y="0"/>
                    </a:lnTo>
                  </a:path>
                </a:pathLst>
              </a:custGeom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909594"/>
                <a:endParaRPr lang="en-GB" sz="1790">
                  <a:solidFill>
                    <a:srgbClr val="000000"/>
                  </a:solidFill>
                  <a:latin typeface="Apis For Office"/>
                </a:endParaRPr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C319CD-0E93-E01C-132E-6D81C196D0B8}"/>
                </a:ext>
              </a:extLst>
            </p:cNvPr>
            <p:cNvSpPr/>
            <p:nvPr/>
          </p:nvSpPr>
          <p:spPr>
            <a:xfrm>
              <a:off x="8588012" y="6179863"/>
              <a:ext cx="3008" cy="105494"/>
            </a:xfrm>
            <a:custGeom>
              <a:avLst/>
              <a:gdLst>
                <a:gd name="connsiteX0" fmla="*/ 0 w 9525"/>
                <a:gd name="connsiteY0" fmla="*/ 0 h 334041"/>
                <a:gd name="connsiteX1" fmla="*/ 0 w 9525"/>
                <a:gd name="connsiteY1" fmla="*/ 334042 h 33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34041">
                  <a:moveTo>
                    <a:pt x="0" y="0"/>
                  </a:moveTo>
                  <a:lnTo>
                    <a:pt x="0" y="334042"/>
                  </a:lnTo>
                </a:path>
              </a:pathLst>
            </a:custGeom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09594"/>
              <a:endParaRPr lang="en-GB" sz="1790">
                <a:solidFill>
                  <a:srgbClr val="000000"/>
                </a:solidFill>
                <a:latin typeface="Apis For Office"/>
              </a:endParaRPr>
            </a:p>
          </p:txBody>
        </p:sp>
      </p:grpSp>
      <p:sp>
        <p:nvSpPr>
          <p:cNvPr id="42" name="Graphic 27">
            <a:extLst>
              <a:ext uri="{FF2B5EF4-FFF2-40B4-BE49-F238E27FC236}">
                <a16:creationId xmlns:a16="http://schemas.microsoft.com/office/drawing/2014/main" id="{E096C17C-E3FE-618B-1FA6-777642B87392}"/>
              </a:ext>
            </a:extLst>
          </p:cNvPr>
          <p:cNvSpPr/>
          <p:nvPr/>
        </p:nvSpPr>
        <p:spPr>
          <a:xfrm>
            <a:off x="2211165" y="4674106"/>
            <a:ext cx="581812" cy="549353"/>
          </a:xfrm>
          <a:custGeom>
            <a:avLst/>
            <a:gdLst>
              <a:gd name="connsiteX0" fmla="*/ 190934 w 447675"/>
              <a:gd name="connsiteY0" fmla="*/ 195225 h 428625"/>
              <a:gd name="connsiteX1" fmla="*/ 171884 w 447675"/>
              <a:gd name="connsiteY1" fmla="*/ 195225 h 428625"/>
              <a:gd name="connsiteX2" fmla="*/ 152834 w 447675"/>
              <a:gd name="connsiteY2" fmla="*/ 214275 h 428625"/>
              <a:gd name="connsiteX3" fmla="*/ 152834 w 447675"/>
              <a:gd name="connsiteY3" fmla="*/ 233325 h 428625"/>
              <a:gd name="connsiteX4" fmla="*/ 171884 w 447675"/>
              <a:gd name="connsiteY4" fmla="*/ 252375 h 428625"/>
              <a:gd name="connsiteX5" fmla="*/ 190934 w 447675"/>
              <a:gd name="connsiteY5" fmla="*/ 252375 h 428625"/>
              <a:gd name="connsiteX6" fmla="*/ 209984 w 447675"/>
              <a:gd name="connsiteY6" fmla="*/ 233325 h 428625"/>
              <a:gd name="connsiteX7" fmla="*/ 209984 w 447675"/>
              <a:gd name="connsiteY7" fmla="*/ 214275 h 428625"/>
              <a:gd name="connsiteX8" fmla="*/ 190934 w 447675"/>
              <a:gd name="connsiteY8" fmla="*/ 195225 h 428625"/>
              <a:gd name="connsiteX9" fmla="*/ 190934 w 447675"/>
              <a:gd name="connsiteY9" fmla="*/ 233325 h 428625"/>
              <a:gd name="connsiteX10" fmla="*/ 171884 w 447675"/>
              <a:gd name="connsiteY10" fmla="*/ 233325 h 428625"/>
              <a:gd name="connsiteX11" fmla="*/ 171884 w 447675"/>
              <a:gd name="connsiteY11" fmla="*/ 214275 h 428625"/>
              <a:gd name="connsiteX12" fmla="*/ 190934 w 447675"/>
              <a:gd name="connsiteY12" fmla="*/ 214275 h 428625"/>
              <a:gd name="connsiteX13" fmla="*/ 190934 w 447675"/>
              <a:gd name="connsiteY13" fmla="*/ 242850 h 428625"/>
              <a:gd name="connsiteX14" fmla="*/ 190934 w 447675"/>
              <a:gd name="connsiteY14" fmla="*/ 233325 h 428625"/>
              <a:gd name="connsiteX15" fmla="*/ 190934 w 447675"/>
              <a:gd name="connsiteY15" fmla="*/ 233325 h 428625"/>
              <a:gd name="connsiteX16" fmla="*/ 276659 w 447675"/>
              <a:gd name="connsiteY16" fmla="*/ 195225 h 428625"/>
              <a:gd name="connsiteX17" fmla="*/ 257609 w 447675"/>
              <a:gd name="connsiteY17" fmla="*/ 195225 h 428625"/>
              <a:gd name="connsiteX18" fmla="*/ 238559 w 447675"/>
              <a:gd name="connsiteY18" fmla="*/ 214275 h 428625"/>
              <a:gd name="connsiteX19" fmla="*/ 238559 w 447675"/>
              <a:gd name="connsiteY19" fmla="*/ 233325 h 428625"/>
              <a:gd name="connsiteX20" fmla="*/ 257609 w 447675"/>
              <a:gd name="connsiteY20" fmla="*/ 252375 h 428625"/>
              <a:gd name="connsiteX21" fmla="*/ 276659 w 447675"/>
              <a:gd name="connsiteY21" fmla="*/ 252375 h 428625"/>
              <a:gd name="connsiteX22" fmla="*/ 295709 w 447675"/>
              <a:gd name="connsiteY22" fmla="*/ 233325 h 428625"/>
              <a:gd name="connsiteX23" fmla="*/ 295709 w 447675"/>
              <a:gd name="connsiteY23" fmla="*/ 214275 h 428625"/>
              <a:gd name="connsiteX24" fmla="*/ 276659 w 447675"/>
              <a:gd name="connsiteY24" fmla="*/ 195225 h 428625"/>
              <a:gd name="connsiteX25" fmla="*/ 276659 w 447675"/>
              <a:gd name="connsiteY25" fmla="*/ 233325 h 428625"/>
              <a:gd name="connsiteX26" fmla="*/ 257609 w 447675"/>
              <a:gd name="connsiteY26" fmla="*/ 233325 h 428625"/>
              <a:gd name="connsiteX27" fmla="*/ 257609 w 447675"/>
              <a:gd name="connsiteY27" fmla="*/ 214275 h 428625"/>
              <a:gd name="connsiteX28" fmla="*/ 276659 w 447675"/>
              <a:gd name="connsiteY28" fmla="*/ 214275 h 428625"/>
              <a:gd name="connsiteX29" fmla="*/ 276659 w 447675"/>
              <a:gd name="connsiteY29" fmla="*/ 242850 h 428625"/>
              <a:gd name="connsiteX30" fmla="*/ 276659 w 447675"/>
              <a:gd name="connsiteY30" fmla="*/ 233325 h 428625"/>
              <a:gd name="connsiteX31" fmla="*/ 276659 w 447675"/>
              <a:gd name="connsiteY31" fmla="*/ 233325 h 428625"/>
              <a:gd name="connsiteX32" fmla="*/ 252847 w 447675"/>
              <a:gd name="connsiteY32" fmla="*/ 99975 h 428625"/>
              <a:gd name="connsiteX33" fmla="*/ 243322 w 447675"/>
              <a:gd name="connsiteY33" fmla="*/ 109500 h 428625"/>
              <a:gd name="connsiteX34" fmla="*/ 233797 w 447675"/>
              <a:gd name="connsiteY34" fmla="*/ 109500 h 428625"/>
              <a:gd name="connsiteX35" fmla="*/ 233797 w 447675"/>
              <a:gd name="connsiteY35" fmla="*/ 119025 h 428625"/>
              <a:gd name="connsiteX36" fmla="*/ 224272 w 447675"/>
              <a:gd name="connsiteY36" fmla="*/ 128550 h 428625"/>
              <a:gd name="connsiteX37" fmla="*/ 214747 w 447675"/>
              <a:gd name="connsiteY37" fmla="*/ 119025 h 428625"/>
              <a:gd name="connsiteX38" fmla="*/ 214747 w 447675"/>
              <a:gd name="connsiteY38" fmla="*/ 109500 h 428625"/>
              <a:gd name="connsiteX39" fmla="*/ 205222 w 447675"/>
              <a:gd name="connsiteY39" fmla="*/ 109500 h 428625"/>
              <a:gd name="connsiteX40" fmla="*/ 195697 w 447675"/>
              <a:gd name="connsiteY40" fmla="*/ 99975 h 428625"/>
              <a:gd name="connsiteX41" fmla="*/ 205222 w 447675"/>
              <a:gd name="connsiteY41" fmla="*/ 90450 h 428625"/>
              <a:gd name="connsiteX42" fmla="*/ 214747 w 447675"/>
              <a:gd name="connsiteY42" fmla="*/ 90450 h 428625"/>
              <a:gd name="connsiteX43" fmla="*/ 214747 w 447675"/>
              <a:gd name="connsiteY43" fmla="*/ 80925 h 428625"/>
              <a:gd name="connsiteX44" fmla="*/ 224272 w 447675"/>
              <a:gd name="connsiteY44" fmla="*/ 71400 h 428625"/>
              <a:gd name="connsiteX45" fmla="*/ 233797 w 447675"/>
              <a:gd name="connsiteY45" fmla="*/ 80925 h 428625"/>
              <a:gd name="connsiteX46" fmla="*/ 233797 w 447675"/>
              <a:gd name="connsiteY46" fmla="*/ 90450 h 428625"/>
              <a:gd name="connsiteX47" fmla="*/ 243322 w 447675"/>
              <a:gd name="connsiteY47" fmla="*/ 90450 h 428625"/>
              <a:gd name="connsiteX48" fmla="*/ 253133 w 447675"/>
              <a:gd name="connsiteY48" fmla="*/ 99686 h 428625"/>
              <a:gd name="connsiteX49" fmla="*/ 253133 w 447675"/>
              <a:gd name="connsiteY49" fmla="*/ 99975 h 428625"/>
              <a:gd name="connsiteX50" fmla="*/ 438584 w 447675"/>
              <a:gd name="connsiteY50" fmla="*/ 409538 h 428625"/>
              <a:gd name="connsiteX51" fmla="*/ 419534 w 447675"/>
              <a:gd name="connsiteY51" fmla="*/ 409538 h 428625"/>
              <a:gd name="connsiteX52" fmla="*/ 419534 w 447675"/>
              <a:gd name="connsiteY52" fmla="*/ 90450 h 428625"/>
              <a:gd name="connsiteX53" fmla="*/ 400484 w 447675"/>
              <a:gd name="connsiteY53" fmla="*/ 71400 h 428625"/>
              <a:gd name="connsiteX54" fmla="*/ 333809 w 447675"/>
              <a:gd name="connsiteY54" fmla="*/ 71400 h 428625"/>
              <a:gd name="connsiteX55" fmla="*/ 333809 w 447675"/>
              <a:gd name="connsiteY55" fmla="*/ 19013 h 428625"/>
              <a:gd name="connsiteX56" fmla="*/ 314759 w 447675"/>
              <a:gd name="connsiteY56" fmla="*/ -37 h 428625"/>
              <a:gd name="connsiteX57" fmla="*/ 133784 w 447675"/>
              <a:gd name="connsiteY57" fmla="*/ -37 h 428625"/>
              <a:gd name="connsiteX58" fmla="*/ 114734 w 447675"/>
              <a:gd name="connsiteY58" fmla="*/ 19013 h 428625"/>
              <a:gd name="connsiteX59" fmla="*/ 114734 w 447675"/>
              <a:gd name="connsiteY59" fmla="*/ 71400 h 428625"/>
              <a:gd name="connsiteX60" fmla="*/ 48059 w 447675"/>
              <a:gd name="connsiteY60" fmla="*/ 71400 h 428625"/>
              <a:gd name="connsiteX61" fmla="*/ 29009 w 447675"/>
              <a:gd name="connsiteY61" fmla="*/ 90450 h 428625"/>
              <a:gd name="connsiteX62" fmla="*/ 29009 w 447675"/>
              <a:gd name="connsiteY62" fmla="*/ 409538 h 428625"/>
              <a:gd name="connsiteX63" fmla="*/ 9959 w 447675"/>
              <a:gd name="connsiteY63" fmla="*/ 409538 h 428625"/>
              <a:gd name="connsiteX64" fmla="*/ 434 w 447675"/>
              <a:gd name="connsiteY64" fmla="*/ 419063 h 428625"/>
              <a:gd name="connsiteX65" fmla="*/ 9959 w 447675"/>
              <a:gd name="connsiteY65" fmla="*/ 428588 h 428625"/>
              <a:gd name="connsiteX66" fmla="*/ 438584 w 447675"/>
              <a:gd name="connsiteY66" fmla="*/ 428588 h 428625"/>
              <a:gd name="connsiteX67" fmla="*/ 448109 w 447675"/>
              <a:gd name="connsiteY67" fmla="*/ 419063 h 428625"/>
              <a:gd name="connsiteX68" fmla="*/ 438584 w 447675"/>
              <a:gd name="connsiteY68" fmla="*/ 409538 h 428625"/>
              <a:gd name="connsiteX69" fmla="*/ 352859 w 447675"/>
              <a:gd name="connsiteY69" fmla="*/ 157125 h 428625"/>
              <a:gd name="connsiteX70" fmla="*/ 333809 w 447675"/>
              <a:gd name="connsiteY70" fmla="*/ 157125 h 428625"/>
              <a:gd name="connsiteX71" fmla="*/ 333809 w 447675"/>
              <a:gd name="connsiteY71" fmla="*/ 138075 h 428625"/>
              <a:gd name="connsiteX72" fmla="*/ 352859 w 447675"/>
              <a:gd name="connsiteY72" fmla="*/ 138075 h 428625"/>
              <a:gd name="connsiteX73" fmla="*/ 352859 w 447675"/>
              <a:gd name="connsiteY73" fmla="*/ 157125 h 428625"/>
              <a:gd name="connsiteX74" fmla="*/ 352859 w 447675"/>
              <a:gd name="connsiteY74" fmla="*/ 157125 h 428625"/>
              <a:gd name="connsiteX75" fmla="*/ 352859 w 447675"/>
              <a:gd name="connsiteY75" fmla="*/ 233325 h 428625"/>
              <a:gd name="connsiteX76" fmla="*/ 333809 w 447675"/>
              <a:gd name="connsiteY76" fmla="*/ 233325 h 428625"/>
              <a:gd name="connsiteX77" fmla="*/ 333809 w 447675"/>
              <a:gd name="connsiteY77" fmla="*/ 214275 h 428625"/>
              <a:gd name="connsiteX78" fmla="*/ 352859 w 447675"/>
              <a:gd name="connsiteY78" fmla="*/ 214275 h 428625"/>
              <a:gd name="connsiteX79" fmla="*/ 352859 w 447675"/>
              <a:gd name="connsiteY79" fmla="*/ 233325 h 428625"/>
              <a:gd name="connsiteX80" fmla="*/ 352859 w 447675"/>
              <a:gd name="connsiteY80" fmla="*/ 233325 h 428625"/>
              <a:gd name="connsiteX81" fmla="*/ 352859 w 447675"/>
              <a:gd name="connsiteY81" fmla="*/ 309525 h 428625"/>
              <a:gd name="connsiteX82" fmla="*/ 333809 w 447675"/>
              <a:gd name="connsiteY82" fmla="*/ 309525 h 428625"/>
              <a:gd name="connsiteX83" fmla="*/ 333809 w 447675"/>
              <a:gd name="connsiteY83" fmla="*/ 290475 h 428625"/>
              <a:gd name="connsiteX84" fmla="*/ 352859 w 447675"/>
              <a:gd name="connsiteY84" fmla="*/ 290475 h 428625"/>
              <a:gd name="connsiteX85" fmla="*/ 352859 w 447675"/>
              <a:gd name="connsiteY85" fmla="*/ 309525 h 428625"/>
              <a:gd name="connsiteX86" fmla="*/ 352859 w 447675"/>
              <a:gd name="connsiteY86" fmla="*/ 309525 h 428625"/>
              <a:gd name="connsiteX87" fmla="*/ 114734 w 447675"/>
              <a:gd name="connsiteY87" fmla="*/ 309525 h 428625"/>
              <a:gd name="connsiteX88" fmla="*/ 95684 w 447675"/>
              <a:gd name="connsiteY88" fmla="*/ 309525 h 428625"/>
              <a:gd name="connsiteX89" fmla="*/ 95684 w 447675"/>
              <a:gd name="connsiteY89" fmla="*/ 290475 h 428625"/>
              <a:gd name="connsiteX90" fmla="*/ 114734 w 447675"/>
              <a:gd name="connsiteY90" fmla="*/ 290475 h 428625"/>
              <a:gd name="connsiteX91" fmla="*/ 114734 w 447675"/>
              <a:gd name="connsiteY91" fmla="*/ 233325 h 428625"/>
              <a:gd name="connsiteX92" fmla="*/ 95684 w 447675"/>
              <a:gd name="connsiteY92" fmla="*/ 233325 h 428625"/>
              <a:gd name="connsiteX93" fmla="*/ 95684 w 447675"/>
              <a:gd name="connsiteY93" fmla="*/ 214275 h 428625"/>
              <a:gd name="connsiteX94" fmla="*/ 114734 w 447675"/>
              <a:gd name="connsiteY94" fmla="*/ 214275 h 428625"/>
              <a:gd name="connsiteX95" fmla="*/ 114734 w 447675"/>
              <a:gd name="connsiteY95" fmla="*/ 157125 h 428625"/>
              <a:gd name="connsiteX96" fmla="*/ 95684 w 447675"/>
              <a:gd name="connsiteY96" fmla="*/ 157125 h 428625"/>
              <a:gd name="connsiteX97" fmla="*/ 95684 w 447675"/>
              <a:gd name="connsiteY97" fmla="*/ 138075 h 428625"/>
              <a:gd name="connsiteX98" fmla="*/ 114734 w 447675"/>
              <a:gd name="connsiteY98" fmla="*/ 138075 h 428625"/>
              <a:gd name="connsiteX99" fmla="*/ 48059 w 447675"/>
              <a:gd name="connsiteY99" fmla="*/ 409538 h 428625"/>
              <a:gd name="connsiteX100" fmla="*/ 48059 w 447675"/>
              <a:gd name="connsiteY100" fmla="*/ 90450 h 428625"/>
              <a:gd name="connsiteX101" fmla="*/ 114734 w 447675"/>
              <a:gd name="connsiteY101" fmla="*/ 90450 h 428625"/>
              <a:gd name="connsiteX102" fmla="*/ 114734 w 447675"/>
              <a:gd name="connsiteY102" fmla="*/ 119025 h 428625"/>
              <a:gd name="connsiteX103" fmla="*/ 95684 w 447675"/>
              <a:gd name="connsiteY103" fmla="*/ 119025 h 428625"/>
              <a:gd name="connsiteX104" fmla="*/ 76634 w 447675"/>
              <a:gd name="connsiteY104" fmla="*/ 138075 h 428625"/>
              <a:gd name="connsiteX105" fmla="*/ 76634 w 447675"/>
              <a:gd name="connsiteY105" fmla="*/ 157125 h 428625"/>
              <a:gd name="connsiteX106" fmla="*/ 95684 w 447675"/>
              <a:gd name="connsiteY106" fmla="*/ 176175 h 428625"/>
              <a:gd name="connsiteX107" fmla="*/ 114734 w 447675"/>
              <a:gd name="connsiteY107" fmla="*/ 176175 h 428625"/>
              <a:gd name="connsiteX108" fmla="*/ 114734 w 447675"/>
              <a:gd name="connsiteY108" fmla="*/ 195225 h 428625"/>
              <a:gd name="connsiteX109" fmla="*/ 95684 w 447675"/>
              <a:gd name="connsiteY109" fmla="*/ 195225 h 428625"/>
              <a:gd name="connsiteX110" fmla="*/ 76634 w 447675"/>
              <a:gd name="connsiteY110" fmla="*/ 214275 h 428625"/>
              <a:gd name="connsiteX111" fmla="*/ 76634 w 447675"/>
              <a:gd name="connsiteY111" fmla="*/ 233325 h 428625"/>
              <a:gd name="connsiteX112" fmla="*/ 95684 w 447675"/>
              <a:gd name="connsiteY112" fmla="*/ 252375 h 428625"/>
              <a:gd name="connsiteX113" fmla="*/ 114734 w 447675"/>
              <a:gd name="connsiteY113" fmla="*/ 252375 h 428625"/>
              <a:gd name="connsiteX114" fmla="*/ 114734 w 447675"/>
              <a:gd name="connsiteY114" fmla="*/ 271425 h 428625"/>
              <a:gd name="connsiteX115" fmla="*/ 95684 w 447675"/>
              <a:gd name="connsiteY115" fmla="*/ 271425 h 428625"/>
              <a:gd name="connsiteX116" fmla="*/ 76634 w 447675"/>
              <a:gd name="connsiteY116" fmla="*/ 290475 h 428625"/>
              <a:gd name="connsiteX117" fmla="*/ 76634 w 447675"/>
              <a:gd name="connsiteY117" fmla="*/ 309525 h 428625"/>
              <a:gd name="connsiteX118" fmla="*/ 95684 w 447675"/>
              <a:gd name="connsiteY118" fmla="*/ 328575 h 428625"/>
              <a:gd name="connsiteX119" fmla="*/ 114734 w 447675"/>
              <a:gd name="connsiteY119" fmla="*/ 328575 h 428625"/>
              <a:gd name="connsiteX120" fmla="*/ 114734 w 447675"/>
              <a:gd name="connsiteY120" fmla="*/ 409538 h 428625"/>
              <a:gd name="connsiteX121" fmla="*/ 209984 w 447675"/>
              <a:gd name="connsiteY121" fmla="*/ 409538 h 428625"/>
              <a:gd name="connsiteX122" fmla="*/ 209984 w 447675"/>
              <a:gd name="connsiteY122" fmla="*/ 314288 h 428625"/>
              <a:gd name="connsiteX123" fmla="*/ 238559 w 447675"/>
              <a:gd name="connsiteY123" fmla="*/ 314288 h 428625"/>
              <a:gd name="connsiteX124" fmla="*/ 238559 w 447675"/>
              <a:gd name="connsiteY124" fmla="*/ 409538 h 428625"/>
              <a:gd name="connsiteX125" fmla="*/ 257609 w 447675"/>
              <a:gd name="connsiteY125" fmla="*/ 409538 h 428625"/>
              <a:gd name="connsiteX126" fmla="*/ 257609 w 447675"/>
              <a:gd name="connsiteY126" fmla="*/ 314288 h 428625"/>
              <a:gd name="connsiteX127" fmla="*/ 271897 w 447675"/>
              <a:gd name="connsiteY127" fmla="*/ 314288 h 428625"/>
              <a:gd name="connsiteX128" fmla="*/ 281422 w 447675"/>
              <a:gd name="connsiteY128" fmla="*/ 304763 h 428625"/>
              <a:gd name="connsiteX129" fmla="*/ 271897 w 447675"/>
              <a:gd name="connsiteY129" fmla="*/ 295238 h 428625"/>
              <a:gd name="connsiteX130" fmla="*/ 176647 w 447675"/>
              <a:gd name="connsiteY130" fmla="*/ 295238 h 428625"/>
              <a:gd name="connsiteX131" fmla="*/ 167122 w 447675"/>
              <a:gd name="connsiteY131" fmla="*/ 304763 h 428625"/>
              <a:gd name="connsiteX132" fmla="*/ 176647 w 447675"/>
              <a:gd name="connsiteY132" fmla="*/ 314288 h 428625"/>
              <a:gd name="connsiteX133" fmla="*/ 190934 w 447675"/>
              <a:gd name="connsiteY133" fmla="*/ 314288 h 428625"/>
              <a:gd name="connsiteX134" fmla="*/ 190934 w 447675"/>
              <a:gd name="connsiteY134" fmla="*/ 409538 h 428625"/>
              <a:gd name="connsiteX135" fmla="*/ 133784 w 447675"/>
              <a:gd name="connsiteY135" fmla="*/ 409538 h 428625"/>
              <a:gd name="connsiteX136" fmla="*/ 133784 w 447675"/>
              <a:gd name="connsiteY136" fmla="*/ 19013 h 428625"/>
              <a:gd name="connsiteX137" fmla="*/ 314759 w 447675"/>
              <a:gd name="connsiteY137" fmla="*/ 19013 h 428625"/>
              <a:gd name="connsiteX138" fmla="*/ 314759 w 447675"/>
              <a:gd name="connsiteY138" fmla="*/ 409538 h 428625"/>
              <a:gd name="connsiteX139" fmla="*/ 333809 w 447675"/>
              <a:gd name="connsiteY139" fmla="*/ 409538 h 428625"/>
              <a:gd name="connsiteX140" fmla="*/ 333809 w 447675"/>
              <a:gd name="connsiteY140" fmla="*/ 328575 h 428625"/>
              <a:gd name="connsiteX141" fmla="*/ 352859 w 447675"/>
              <a:gd name="connsiteY141" fmla="*/ 328575 h 428625"/>
              <a:gd name="connsiteX142" fmla="*/ 371909 w 447675"/>
              <a:gd name="connsiteY142" fmla="*/ 309525 h 428625"/>
              <a:gd name="connsiteX143" fmla="*/ 371909 w 447675"/>
              <a:gd name="connsiteY143" fmla="*/ 290475 h 428625"/>
              <a:gd name="connsiteX144" fmla="*/ 352859 w 447675"/>
              <a:gd name="connsiteY144" fmla="*/ 271425 h 428625"/>
              <a:gd name="connsiteX145" fmla="*/ 333809 w 447675"/>
              <a:gd name="connsiteY145" fmla="*/ 271425 h 428625"/>
              <a:gd name="connsiteX146" fmla="*/ 333809 w 447675"/>
              <a:gd name="connsiteY146" fmla="*/ 252375 h 428625"/>
              <a:gd name="connsiteX147" fmla="*/ 352859 w 447675"/>
              <a:gd name="connsiteY147" fmla="*/ 252375 h 428625"/>
              <a:gd name="connsiteX148" fmla="*/ 371909 w 447675"/>
              <a:gd name="connsiteY148" fmla="*/ 233325 h 428625"/>
              <a:gd name="connsiteX149" fmla="*/ 371909 w 447675"/>
              <a:gd name="connsiteY149" fmla="*/ 214275 h 428625"/>
              <a:gd name="connsiteX150" fmla="*/ 352859 w 447675"/>
              <a:gd name="connsiteY150" fmla="*/ 195225 h 428625"/>
              <a:gd name="connsiteX151" fmla="*/ 333809 w 447675"/>
              <a:gd name="connsiteY151" fmla="*/ 195225 h 428625"/>
              <a:gd name="connsiteX152" fmla="*/ 333809 w 447675"/>
              <a:gd name="connsiteY152" fmla="*/ 176175 h 428625"/>
              <a:gd name="connsiteX153" fmla="*/ 352859 w 447675"/>
              <a:gd name="connsiteY153" fmla="*/ 176175 h 428625"/>
              <a:gd name="connsiteX154" fmla="*/ 371909 w 447675"/>
              <a:gd name="connsiteY154" fmla="*/ 157125 h 428625"/>
              <a:gd name="connsiteX155" fmla="*/ 371909 w 447675"/>
              <a:gd name="connsiteY155" fmla="*/ 138075 h 428625"/>
              <a:gd name="connsiteX156" fmla="*/ 352859 w 447675"/>
              <a:gd name="connsiteY156" fmla="*/ 119025 h 428625"/>
              <a:gd name="connsiteX157" fmla="*/ 333809 w 447675"/>
              <a:gd name="connsiteY157" fmla="*/ 119025 h 428625"/>
              <a:gd name="connsiteX158" fmla="*/ 333809 w 447675"/>
              <a:gd name="connsiteY158" fmla="*/ 90450 h 428625"/>
              <a:gd name="connsiteX159" fmla="*/ 400484 w 447675"/>
              <a:gd name="connsiteY159" fmla="*/ 90450 h 428625"/>
              <a:gd name="connsiteX160" fmla="*/ 400484 w 447675"/>
              <a:gd name="connsiteY160" fmla="*/ 409538 h 428625"/>
              <a:gd name="connsiteX161" fmla="*/ 290947 w 447675"/>
              <a:gd name="connsiteY161" fmla="*/ 99975 h 428625"/>
              <a:gd name="connsiteX162" fmla="*/ 224272 w 447675"/>
              <a:gd name="connsiteY162" fmla="*/ 33300 h 428625"/>
              <a:gd name="connsiteX163" fmla="*/ 157597 w 447675"/>
              <a:gd name="connsiteY163" fmla="*/ 99975 h 428625"/>
              <a:gd name="connsiteX164" fmla="*/ 224272 w 447675"/>
              <a:gd name="connsiteY164" fmla="*/ 166650 h 428625"/>
              <a:gd name="connsiteX165" fmla="*/ 291233 w 447675"/>
              <a:gd name="connsiteY165" fmla="*/ 100262 h 428625"/>
              <a:gd name="connsiteX166" fmla="*/ 291233 w 447675"/>
              <a:gd name="connsiteY166" fmla="*/ 99975 h 428625"/>
              <a:gd name="connsiteX167" fmla="*/ 224272 w 447675"/>
              <a:gd name="connsiteY167" fmla="*/ 147600 h 428625"/>
              <a:gd name="connsiteX168" fmla="*/ 176647 w 447675"/>
              <a:gd name="connsiteY168" fmla="*/ 99975 h 428625"/>
              <a:gd name="connsiteX169" fmla="*/ 224272 w 447675"/>
              <a:gd name="connsiteY169" fmla="*/ 52350 h 428625"/>
              <a:gd name="connsiteX170" fmla="*/ 271897 w 447675"/>
              <a:gd name="connsiteY170" fmla="*/ 99975 h 428625"/>
              <a:gd name="connsiteX171" fmla="*/ 224558 w 447675"/>
              <a:gd name="connsiteY171" fmla="*/ 14760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47675" h="428625">
                <a:moveTo>
                  <a:pt x="190934" y="195225"/>
                </a:moveTo>
                <a:lnTo>
                  <a:pt x="171884" y="195225"/>
                </a:lnTo>
                <a:cubicBezTo>
                  <a:pt x="161359" y="195225"/>
                  <a:pt x="152834" y="203754"/>
                  <a:pt x="152834" y="214275"/>
                </a:cubicBezTo>
                <a:lnTo>
                  <a:pt x="152834" y="233325"/>
                </a:lnTo>
                <a:cubicBezTo>
                  <a:pt x="152834" y="243847"/>
                  <a:pt x="161359" y="252375"/>
                  <a:pt x="171884" y="252375"/>
                </a:cubicBezTo>
                <a:lnTo>
                  <a:pt x="190934" y="252375"/>
                </a:lnTo>
                <a:cubicBezTo>
                  <a:pt x="201460" y="252375"/>
                  <a:pt x="209984" y="243847"/>
                  <a:pt x="209984" y="233325"/>
                </a:cubicBezTo>
                <a:lnTo>
                  <a:pt x="209984" y="214275"/>
                </a:lnTo>
                <a:cubicBezTo>
                  <a:pt x="209984" y="203754"/>
                  <a:pt x="201460" y="195225"/>
                  <a:pt x="190934" y="195225"/>
                </a:cubicBezTo>
                <a:close/>
                <a:moveTo>
                  <a:pt x="190934" y="233325"/>
                </a:moveTo>
                <a:lnTo>
                  <a:pt x="171884" y="233325"/>
                </a:lnTo>
                <a:lnTo>
                  <a:pt x="171884" y="214275"/>
                </a:lnTo>
                <a:lnTo>
                  <a:pt x="190934" y="214275"/>
                </a:lnTo>
                <a:close/>
                <a:moveTo>
                  <a:pt x="190934" y="242850"/>
                </a:moveTo>
                <a:lnTo>
                  <a:pt x="190934" y="233325"/>
                </a:lnTo>
                <a:lnTo>
                  <a:pt x="190934" y="233325"/>
                </a:lnTo>
                <a:close/>
                <a:moveTo>
                  <a:pt x="276659" y="195225"/>
                </a:moveTo>
                <a:lnTo>
                  <a:pt x="257609" y="195225"/>
                </a:lnTo>
                <a:cubicBezTo>
                  <a:pt x="247084" y="195225"/>
                  <a:pt x="238559" y="203754"/>
                  <a:pt x="238559" y="214275"/>
                </a:cubicBezTo>
                <a:lnTo>
                  <a:pt x="238559" y="233325"/>
                </a:lnTo>
                <a:cubicBezTo>
                  <a:pt x="238559" y="243847"/>
                  <a:pt x="247084" y="252375"/>
                  <a:pt x="257609" y="252375"/>
                </a:cubicBezTo>
                <a:lnTo>
                  <a:pt x="276659" y="252375"/>
                </a:lnTo>
                <a:cubicBezTo>
                  <a:pt x="287185" y="252375"/>
                  <a:pt x="295709" y="243847"/>
                  <a:pt x="295709" y="233325"/>
                </a:cubicBezTo>
                <a:lnTo>
                  <a:pt x="295709" y="214275"/>
                </a:lnTo>
                <a:cubicBezTo>
                  <a:pt x="295709" y="203754"/>
                  <a:pt x="287185" y="195225"/>
                  <a:pt x="276659" y="195225"/>
                </a:cubicBezTo>
                <a:close/>
                <a:moveTo>
                  <a:pt x="276659" y="233325"/>
                </a:moveTo>
                <a:lnTo>
                  <a:pt x="257609" y="233325"/>
                </a:lnTo>
                <a:lnTo>
                  <a:pt x="257609" y="214275"/>
                </a:lnTo>
                <a:lnTo>
                  <a:pt x="276659" y="214275"/>
                </a:lnTo>
                <a:close/>
                <a:moveTo>
                  <a:pt x="276659" y="242850"/>
                </a:moveTo>
                <a:lnTo>
                  <a:pt x="276659" y="233325"/>
                </a:lnTo>
                <a:lnTo>
                  <a:pt x="276659" y="233325"/>
                </a:lnTo>
                <a:close/>
                <a:moveTo>
                  <a:pt x="252847" y="99975"/>
                </a:moveTo>
                <a:cubicBezTo>
                  <a:pt x="252847" y="105236"/>
                  <a:pt x="248580" y="109500"/>
                  <a:pt x="243322" y="109500"/>
                </a:cubicBezTo>
                <a:lnTo>
                  <a:pt x="233797" y="109500"/>
                </a:lnTo>
                <a:lnTo>
                  <a:pt x="233797" y="119025"/>
                </a:lnTo>
                <a:cubicBezTo>
                  <a:pt x="233797" y="124286"/>
                  <a:pt x="229530" y="128550"/>
                  <a:pt x="224272" y="128550"/>
                </a:cubicBezTo>
                <a:cubicBezTo>
                  <a:pt x="219014" y="128550"/>
                  <a:pt x="214747" y="124286"/>
                  <a:pt x="214747" y="119025"/>
                </a:cubicBezTo>
                <a:lnTo>
                  <a:pt x="214747" y="109500"/>
                </a:lnTo>
                <a:lnTo>
                  <a:pt x="205222" y="109500"/>
                </a:lnTo>
                <a:cubicBezTo>
                  <a:pt x="199964" y="109500"/>
                  <a:pt x="195697" y="105236"/>
                  <a:pt x="195697" y="99975"/>
                </a:cubicBezTo>
                <a:cubicBezTo>
                  <a:pt x="195697" y="94715"/>
                  <a:pt x="199964" y="90450"/>
                  <a:pt x="205222" y="90450"/>
                </a:cubicBezTo>
                <a:lnTo>
                  <a:pt x="214747" y="90450"/>
                </a:lnTo>
                <a:lnTo>
                  <a:pt x="214747" y="80925"/>
                </a:lnTo>
                <a:cubicBezTo>
                  <a:pt x="214747" y="75665"/>
                  <a:pt x="219014" y="71400"/>
                  <a:pt x="224272" y="71400"/>
                </a:cubicBezTo>
                <a:cubicBezTo>
                  <a:pt x="229530" y="71400"/>
                  <a:pt x="233797" y="75665"/>
                  <a:pt x="233797" y="80925"/>
                </a:cubicBezTo>
                <a:lnTo>
                  <a:pt x="233797" y="90450"/>
                </a:lnTo>
                <a:lnTo>
                  <a:pt x="243322" y="90450"/>
                </a:lnTo>
                <a:cubicBezTo>
                  <a:pt x="248580" y="90292"/>
                  <a:pt x="252971" y="94427"/>
                  <a:pt x="253133" y="99686"/>
                </a:cubicBezTo>
                <a:cubicBezTo>
                  <a:pt x="253133" y="99782"/>
                  <a:pt x="253133" y="99878"/>
                  <a:pt x="253133" y="99975"/>
                </a:cubicBezTo>
                <a:close/>
                <a:moveTo>
                  <a:pt x="438584" y="409538"/>
                </a:moveTo>
                <a:lnTo>
                  <a:pt x="419534" y="409538"/>
                </a:lnTo>
                <a:lnTo>
                  <a:pt x="419534" y="90450"/>
                </a:lnTo>
                <a:cubicBezTo>
                  <a:pt x="419534" y="79929"/>
                  <a:pt x="411010" y="71400"/>
                  <a:pt x="400484" y="71400"/>
                </a:cubicBezTo>
                <a:lnTo>
                  <a:pt x="333809" y="71400"/>
                </a:lnTo>
                <a:lnTo>
                  <a:pt x="333809" y="19013"/>
                </a:lnTo>
                <a:cubicBezTo>
                  <a:pt x="333809" y="8492"/>
                  <a:pt x="325285" y="-37"/>
                  <a:pt x="314759" y="-37"/>
                </a:cubicBezTo>
                <a:lnTo>
                  <a:pt x="133784" y="-37"/>
                </a:lnTo>
                <a:cubicBezTo>
                  <a:pt x="123259" y="-37"/>
                  <a:pt x="114734" y="8492"/>
                  <a:pt x="114734" y="19013"/>
                </a:cubicBezTo>
                <a:lnTo>
                  <a:pt x="114734" y="71400"/>
                </a:lnTo>
                <a:lnTo>
                  <a:pt x="48059" y="71400"/>
                </a:lnTo>
                <a:cubicBezTo>
                  <a:pt x="37534" y="71400"/>
                  <a:pt x="29009" y="79929"/>
                  <a:pt x="29009" y="90450"/>
                </a:cubicBezTo>
                <a:lnTo>
                  <a:pt x="29009" y="409538"/>
                </a:lnTo>
                <a:lnTo>
                  <a:pt x="9959" y="409538"/>
                </a:lnTo>
                <a:cubicBezTo>
                  <a:pt x="4702" y="409538"/>
                  <a:pt x="434" y="413802"/>
                  <a:pt x="434" y="419063"/>
                </a:cubicBezTo>
                <a:cubicBezTo>
                  <a:pt x="434" y="424324"/>
                  <a:pt x="4702" y="428588"/>
                  <a:pt x="9959" y="428588"/>
                </a:cubicBezTo>
                <a:lnTo>
                  <a:pt x="438584" y="428588"/>
                </a:lnTo>
                <a:cubicBezTo>
                  <a:pt x="443842" y="428588"/>
                  <a:pt x="448109" y="424324"/>
                  <a:pt x="448109" y="419063"/>
                </a:cubicBezTo>
                <a:cubicBezTo>
                  <a:pt x="448109" y="413802"/>
                  <a:pt x="443842" y="409538"/>
                  <a:pt x="438584" y="409538"/>
                </a:cubicBezTo>
                <a:close/>
                <a:moveTo>
                  <a:pt x="352859" y="157125"/>
                </a:moveTo>
                <a:lnTo>
                  <a:pt x="333809" y="157125"/>
                </a:lnTo>
                <a:lnTo>
                  <a:pt x="333809" y="138075"/>
                </a:lnTo>
                <a:lnTo>
                  <a:pt x="352859" y="138075"/>
                </a:lnTo>
                <a:close/>
                <a:moveTo>
                  <a:pt x="352859" y="157125"/>
                </a:moveTo>
                <a:lnTo>
                  <a:pt x="352859" y="157125"/>
                </a:lnTo>
                <a:close/>
                <a:moveTo>
                  <a:pt x="352859" y="233325"/>
                </a:moveTo>
                <a:lnTo>
                  <a:pt x="333809" y="233325"/>
                </a:lnTo>
                <a:lnTo>
                  <a:pt x="333809" y="214275"/>
                </a:lnTo>
                <a:lnTo>
                  <a:pt x="352859" y="214275"/>
                </a:lnTo>
                <a:close/>
                <a:moveTo>
                  <a:pt x="352859" y="233325"/>
                </a:moveTo>
                <a:lnTo>
                  <a:pt x="352859" y="233325"/>
                </a:lnTo>
                <a:close/>
                <a:moveTo>
                  <a:pt x="352859" y="309525"/>
                </a:moveTo>
                <a:lnTo>
                  <a:pt x="333809" y="309525"/>
                </a:lnTo>
                <a:lnTo>
                  <a:pt x="333809" y="290475"/>
                </a:lnTo>
                <a:lnTo>
                  <a:pt x="352859" y="290475"/>
                </a:lnTo>
                <a:close/>
                <a:moveTo>
                  <a:pt x="352859" y="309525"/>
                </a:moveTo>
                <a:lnTo>
                  <a:pt x="352859" y="309525"/>
                </a:lnTo>
                <a:close/>
                <a:moveTo>
                  <a:pt x="114734" y="309525"/>
                </a:moveTo>
                <a:lnTo>
                  <a:pt x="95684" y="309525"/>
                </a:lnTo>
                <a:lnTo>
                  <a:pt x="95684" y="290475"/>
                </a:lnTo>
                <a:lnTo>
                  <a:pt x="114734" y="290475"/>
                </a:lnTo>
                <a:close/>
                <a:moveTo>
                  <a:pt x="114734" y="233325"/>
                </a:moveTo>
                <a:lnTo>
                  <a:pt x="95684" y="233325"/>
                </a:lnTo>
                <a:lnTo>
                  <a:pt x="95684" y="214275"/>
                </a:lnTo>
                <a:lnTo>
                  <a:pt x="114734" y="214275"/>
                </a:lnTo>
                <a:close/>
                <a:moveTo>
                  <a:pt x="114734" y="157125"/>
                </a:moveTo>
                <a:lnTo>
                  <a:pt x="95684" y="157125"/>
                </a:lnTo>
                <a:lnTo>
                  <a:pt x="95684" y="138075"/>
                </a:lnTo>
                <a:lnTo>
                  <a:pt x="114734" y="138075"/>
                </a:lnTo>
                <a:close/>
                <a:moveTo>
                  <a:pt x="48059" y="409538"/>
                </a:moveTo>
                <a:lnTo>
                  <a:pt x="48059" y="90450"/>
                </a:lnTo>
                <a:lnTo>
                  <a:pt x="114734" y="90450"/>
                </a:lnTo>
                <a:lnTo>
                  <a:pt x="114734" y="119025"/>
                </a:lnTo>
                <a:lnTo>
                  <a:pt x="95684" y="119025"/>
                </a:lnTo>
                <a:cubicBezTo>
                  <a:pt x="85159" y="119025"/>
                  <a:pt x="76634" y="127554"/>
                  <a:pt x="76634" y="138075"/>
                </a:cubicBezTo>
                <a:lnTo>
                  <a:pt x="76634" y="157125"/>
                </a:lnTo>
                <a:cubicBezTo>
                  <a:pt x="76634" y="167647"/>
                  <a:pt x="85159" y="176175"/>
                  <a:pt x="95684" y="176175"/>
                </a:cubicBezTo>
                <a:lnTo>
                  <a:pt x="114734" y="176175"/>
                </a:lnTo>
                <a:lnTo>
                  <a:pt x="114734" y="195225"/>
                </a:lnTo>
                <a:lnTo>
                  <a:pt x="95684" y="195225"/>
                </a:lnTo>
                <a:cubicBezTo>
                  <a:pt x="85159" y="195225"/>
                  <a:pt x="76634" y="203754"/>
                  <a:pt x="76634" y="214275"/>
                </a:cubicBezTo>
                <a:lnTo>
                  <a:pt x="76634" y="233325"/>
                </a:lnTo>
                <a:cubicBezTo>
                  <a:pt x="76634" y="243847"/>
                  <a:pt x="85159" y="252375"/>
                  <a:pt x="95684" y="252375"/>
                </a:cubicBezTo>
                <a:lnTo>
                  <a:pt x="114734" y="252375"/>
                </a:lnTo>
                <a:lnTo>
                  <a:pt x="114734" y="271425"/>
                </a:lnTo>
                <a:lnTo>
                  <a:pt x="95684" y="271425"/>
                </a:lnTo>
                <a:cubicBezTo>
                  <a:pt x="85159" y="271425"/>
                  <a:pt x="76634" y="279954"/>
                  <a:pt x="76634" y="290475"/>
                </a:cubicBezTo>
                <a:lnTo>
                  <a:pt x="76634" y="309525"/>
                </a:lnTo>
                <a:cubicBezTo>
                  <a:pt x="76634" y="320047"/>
                  <a:pt x="85159" y="328575"/>
                  <a:pt x="95684" y="328575"/>
                </a:cubicBezTo>
                <a:lnTo>
                  <a:pt x="114734" y="328575"/>
                </a:lnTo>
                <a:lnTo>
                  <a:pt x="114734" y="409538"/>
                </a:lnTo>
                <a:close/>
                <a:moveTo>
                  <a:pt x="209984" y="409538"/>
                </a:moveTo>
                <a:lnTo>
                  <a:pt x="209984" y="314288"/>
                </a:lnTo>
                <a:lnTo>
                  <a:pt x="238559" y="314288"/>
                </a:lnTo>
                <a:lnTo>
                  <a:pt x="238559" y="409538"/>
                </a:lnTo>
                <a:close/>
                <a:moveTo>
                  <a:pt x="257609" y="409538"/>
                </a:moveTo>
                <a:lnTo>
                  <a:pt x="257609" y="314288"/>
                </a:lnTo>
                <a:lnTo>
                  <a:pt x="271897" y="314288"/>
                </a:lnTo>
                <a:cubicBezTo>
                  <a:pt x="277155" y="314288"/>
                  <a:pt x="281422" y="310024"/>
                  <a:pt x="281422" y="304763"/>
                </a:cubicBezTo>
                <a:cubicBezTo>
                  <a:pt x="281422" y="299502"/>
                  <a:pt x="277155" y="295238"/>
                  <a:pt x="271897" y="295238"/>
                </a:cubicBezTo>
                <a:lnTo>
                  <a:pt x="176647" y="295238"/>
                </a:lnTo>
                <a:cubicBezTo>
                  <a:pt x="171389" y="295238"/>
                  <a:pt x="167122" y="299502"/>
                  <a:pt x="167122" y="304763"/>
                </a:cubicBezTo>
                <a:cubicBezTo>
                  <a:pt x="167122" y="310024"/>
                  <a:pt x="171389" y="314288"/>
                  <a:pt x="176647" y="314288"/>
                </a:cubicBezTo>
                <a:lnTo>
                  <a:pt x="190934" y="314288"/>
                </a:lnTo>
                <a:lnTo>
                  <a:pt x="190934" y="409538"/>
                </a:lnTo>
                <a:lnTo>
                  <a:pt x="133784" y="409538"/>
                </a:lnTo>
                <a:lnTo>
                  <a:pt x="133784" y="19013"/>
                </a:lnTo>
                <a:lnTo>
                  <a:pt x="314759" y="19013"/>
                </a:lnTo>
                <a:lnTo>
                  <a:pt x="314759" y="409538"/>
                </a:lnTo>
                <a:close/>
                <a:moveTo>
                  <a:pt x="333809" y="409538"/>
                </a:moveTo>
                <a:lnTo>
                  <a:pt x="333809" y="328575"/>
                </a:lnTo>
                <a:lnTo>
                  <a:pt x="352859" y="328575"/>
                </a:lnTo>
                <a:cubicBezTo>
                  <a:pt x="363385" y="328575"/>
                  <a:pt x="371909" y="320047"/>
                  <a:pt x="371909" y="309525"/>
                </a:cubicBezTo>
                <a:lnTo>
                  <a:pt x="371909" y="290475"/>
                </a:lnTo>
                <a:cubicBezTo>
                  <a:pt x="371909" y="279954"/>
                  <a:pt x="363385" y="271425"/>
                  <a:pt x="352859" y="271425"/>
                </a:cubicBezTo>
                <a:lnTo>
                  <a:pt x="333809" y="271425"/>
                </a:lnTo>
                <a:lnTo>
                  <a:pt x="333809" y="252375"/>
                </a:lnTo>
                <a:lnTo>
                  <a:pt x="352859" y="252375"/>
                </a:lnTo>
                <a:cubicBezTo>
                  <a:pt x="363385" y="252375"/>
                  <a:pt x="371909" y="243847"/>
                  <a:pt x="371909" y="233325"/>
                </a:cubicBezTo>
                <a:lnTo>
                  <a:pt x="371909" y="214275"/>
                </a:lnTo>
                <a:cubicBezTo>
                  <a:pt x="371909" y="203754"/>
                  <a:pt x="363385" y="195225"/>
                  <a:pt x="352859" y="195225"/>
                </a:cubicBezTo>
                <a:lnTo>
                  <a:pt x="333809" y="195225"/>
                </a:lnTo>
                <a:lnTo>
                  <a:pt x="333809" y="176175"/>
                </a:lnTo>
                <a:lnTo>
                  <a:pt x="352859" y="176175"/>
                </a:lnTo>
                <a:cubicBezTo>
                  <a:pt x="363385" y="176175"/>
                  <a:pt x="371909" y="167647"/>
                  <a:pt x="371909" y="157125"/>
                </a:cubicBezTo>
                <a:lnTo>
                  <a:pt x="371909" y="138075"/>
                </a:lnTo>
                <a:cubicBezTo>
                  <a:pt x="371909" y="127554"/>
                  <a:pt x="363385" y="119025"/>
                  <a:pt x="352859" y="119025"/>
                </a:cubicBezTo>
                <a:lnTo>
                  <a:pt x="333809" y="119025"/>
                </a:lnTo>
                <a:lnTo>
                  <a:pt x="333809" y="90450"/>
                </a:lnTo>
                <a:lnTo>
                  <a:pt x="400484" y="90450"/>
                </a:lnTo>
                <a:lnTo>
                  <a:pt x="400484" y="409538"/>
                </a:lnTo>
                <a:close/>
                <a:moveTo>
                  <a:pt x="290947" y="99975"/>
                </a:moveTo>
                <a:cubicBezTo>
                  <a:pt x="290947" y="63152"/>
                  <a:pt x="261096" y="33300"/>
                  <a:pt x="224272" y="33300"/>
                </a:cubicBezTo>
                <a:cubicBezTo>
                  <a:pt x="187448" y="33300"/>
                  <a:pt x="157597" y="63152"/>
                  <a:pt x="157597" y="99975"/>
                </a:cubicBezTo>
                <a:cubicBezTo>
                  <a:pt x="157597" y="136799"/>
                  <a:pt x="187448" y="166650"/>
                  <a:pt x="224272" y="166650"/>
                </a:cubicBezTo>
                <a:cubicBezTo>
                  <a:pt x="261096" y="166809"/>
                  <a:pt x="291071" y="137085"/>
                  <a:pt x="291233" y="100262"/>
                </a:cubicBezTo>
                <a:cubicBezTo>
                  <a:pt x="291233" y="100166"/>
                  <a:pt x="291233" y="100071"/>
                  <a:pt x="291233" y="99975"/>
                </a:cubicBezTo>
                <a:close/>
                <a:moveTo>
                  <a:pt x="224272" y="147600"/>
                </a:moveTo>
                <a:cubicBezTo>
                  <a:pt x="197973" y="147600"/>
                  <a:pt x="176647" y="126278"/>
                  <a:pt x="176647" y="99975"/>
                </a:cubicBezTo>
                <a:cubicBezTo>
                  <a:pt x="176647" y="73673"/>
                  <a:pt x="197973" y="52350"/>
                  <a:pt x="224272" y="52350"/>
                </a:cubicBezTo>
                <a:cubicBezTo>
                  <a:pt x="250570" y="52350"/>
                  <a:pt x="271897" y="73673"/>
                  <a:pt x="271897" y="99975"/>
                </a:cubicBezTo>
                <a:cubicBezTo>
                  <a:pt x="271897" y="126167"/>
                  <a:pt x="250751" y="147443"/>
                  <a:pt x="224558" y="147600"/>
                </a:cubicBezTo>
                <a:close/>
              </a:path>
            </a:pathLst>
          </a:custGeom>
          <a:solidFill>
            <a:srgbClr val="00196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09594"/>
            <a:endParaRPr lang="en-GB" sz="1790">
              <a:solidFill>
                <a:srgbClr val="000000"/>
              </a:solidFill>
              <a:latin typeface="Apis For Office"/>
            </a:endParaRPr>
          </a:p>
        </p:txBody>
      </p:sp>
    </p:spTree>
    <p:extLst>
      <p:ext uri="{BB962C8B-B14F-4D97-AF65-F5344CB8AC3E}">
        <p14:creationId xmlns:p14="http://schemas.microsoft.com/office/powerpoint/2010/main" val="125697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038223-EBFA-D3A6-4E92-960B1D9330EB}"/>
              </a:ext>
            </a:extLst>
          </p:cNvPr>
          <p:cNvSpPr/>
          <p:nvPr/>
        </p:nvSpPr>
        <p:spPr>
          <a:xfrm>
            <a:off x="1212059" y="2301982"/>
            <a:ext cx="5152065" cy="2926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20000"/>
                  <a:lumOff val="80000"/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96370-562D-4A51-94D9-C90D121FBA21}"/>
              </a:ext>
            </a:extLst>
          </p:cNvPr>
          <p:cNvSpPr/>
          <p:nvPr/>
        </p:nvSpPr>
        <p:spPr>
          <a:xfrm>
            <a:off x="1212055" y="2301240"/>
            <a:ext cx="5123825" cy="2926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20000"/>
                  <a:lumOff val="80000"/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2B597-D313-4991-F5ED-13D723A6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84" y="625933"/>
            <a:ext cx="10252611" cy="615553"/>
          </a:xfrm>
        </p:spPr>
        <p:txBody>
          <a:bodyPr wrap="square" anchor="b" anchorCtr="0">
            <a:spAutoFit/>
          </a:bodyPr>
          <a:lstStyle/>
          <a:p>
            <a:r>
              <a:rPr lang="pl-PL" sz="2000" b="1" err="1"/>
              <a:t>Wegowy</a:t>
            </a:r>
            <a:r>
              <a:rPr lang="pl-PL" sz="2000" b="1"/>
              <a:t>® </a:t>
            </a:r>
            <a:r>
              <a:rPr lang="pl-PL" sz="2000"/>
              <a:t>(</a:t>
            </a:r>
            <a:r>
              <a:rPr lang="en-US" sz="2000"/>
              <a:t>Semaglutyd 2,4 mg</a:t>
            </a:r>
            <a:r>
              <a:rPr lang="pl-PL" sz="2000"/>
              <a:t>)</a:t>
            </a:r>
            <a:r>
              <a:rPr lang="en-US" sz="2000"/>
              <a:t> jest </a:t>
            </a:r>
            <a:r>
              <a:rPr lang="en-US" sz="2000" err="1"/>
              <a:t>pierwszym</a:t>
            </a:r>
            <a:r>
              <a:rPr lang="en-US" sz="2000"/>
              <a:t> i </a:t>
            </a:r>
            <a:r>
              <a:rPr lang="en-US" sz="2000" err="1"/>
              <a:t>jedynym</a:t>
            </a:r>
            <a:r>
              <a:rPr lang="en-US" sz="2000"/>
              <a:t> </a:t>
            </a:r>
            <a:r>
              <a:rPr lang="en-US" sz="2000" err="1"/>
              <a:t>agonistą</a:t>
            </a:r>
            <a:r>
              <a:rPr lang="en-US" sz="2000"/>
              <a:t> </a:t>
            </a:r>
            <a:r>
              <a:rPr lang="en-US" sz="2000" err="1"/>
              <a:t>receptora</a:t>
            </a:r>
            <a:r>
              <a:rPr lang="en-US" sz="2000"/>
              <a:t> GLP-1, </a:t>
            </a:r>
            <a:r>
              <a:rPr lang="en-US" sz="2000" err="1"/>
              <a:t>który</a:t>
            </a:r>
            <a:r>
              <a:rPr lang="en-US" sz="2000"/>
              <a:t> </a:t>
            </a:r>
            <a:r>
              <a:rPr lang="en-US" sz="2000" err="1"/>
              <a:t>zapewnia</a:t>
            </a:r>
            <a:r>
              <a:rPr lang="en-US" sz="2000"/>
              <a:t> </a:t>
            </a:r>
            <a:r>
              <a:rPr lang="en-US" sz="2000" err="1"/>
              <a:t>redukcję</a:t>
            </a:r>
            <a:r>
              <a:rPr lang="en-US" sz="2000"/>
              <a:t> MACE u </a:t>
            </a:r>
            <a:r>
              <a:rPr lang="en-US" sz="2000" err="1"/>
              <a:t>osób</a:t>
            </a:r>
            <a:r>
              <a:rPr lang="en-US" sz="2000"/>
              <a:t> z </a:t>
            </a:r>
            <a:r>
              <a:rPr lang="en-US" sz="2000" err="1"/>
              <a:t>nadwagą</a:t>
            </a:r>
            <a:r>
              <a:rPr lang="en-US" sz="2000"/>
              <a:t> </a:t>
            </a:r>
            <a:r>
              <a:rPr lang="en-US" sz="2000" err="1"/>
              <a:t>lub</a:t>
            </a:r>
            <a:r>
              <a:rPr lang="en-US" sz="2000"/>
              <a:t> </a:t>
            </a:r>
            <a:r>
              <a:rPr lang="en-US" sz="2000" err="1"/>
              <a:t>otyłością</a:t>
            </a:r>
            <a:r>
              <a:rPr lang="en-US" sz="2000"/>
              <a:t> i CVD, bez </a:t>
            </a:r>
            <a:r>
              <a:rPr lang="en-US" sz="2000" err="1"/>
              <a:t>cukrzycy</a:t>
            </a:r>
            <a:r>
              <a:rPr lang="en-US" sz="2000"/>
              <a:t>.</a:t>
            </a:r>
            <a:endParaRPr lang="en-GB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7036D-C22C-1603-8E6A-30C25B1328A4}"/>
              </a:ext>
            </a:extLst>
          </p:cNvPr>
          <p:cNvSpPr txBox="1"/>
          <p:nvPr/>
        </p:nvSpPr>
        <p:spPr>
          <a:xfrm>
            <a:off x="8400579" y="3893779"/>
            <a:ext cx="2425344" cy="43088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rozwoju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przewlekłej </a:t>
            </a:r>
            <a:endParaRPr lang="pl-PL" sz="1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is For Office"/>
              <a:ea typeface="Apis For Office"/>
              <a:cs typeface="Apis For Office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choroby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nerek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400" b="1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†§</a:t>
            </a:r>
            <a:endParaRPr kumimoji="0" lang="en-GB" sz="1400" b="1" i="0" u="none" strike="noStrike" kern="1200" cap="none" spc="0" normalizeH="0" baseline="300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32C464-5BD7-4D27-89EC-58ED0A971E80}"/>
              </a:ext>
            </a:extLst>
          </p:cNvPr>
          <p:cNvSpPr txBox="1"/>
          <p:nvPr/>
        </p:nvSpPr>
        <p:spPr>
          <a:xfrm>
            <a:off x="8400579" y="5042890"/>
            <a:ext cx="2333972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rozwoju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cukrzycy</a:t>
            </a:r>
            <a:r>
              <a:rPr kumimoji="0" lang="pl-PL" sz="1400" b="1" i="0" u="none" strike="noStrike" kern="1200" cap="none" spc="0" normalizeH="0" baseline="3000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3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†‡</a:t>
            </a:r>
            <a:endParaRPr kumimoji="0" lang="en-GB" sz="1400" b="1" i="0" u="none" strike="noStrike" kern="1200" cap="none" spc="0" normalizeH="0" baseline="30000" noProof="0">
              <a:ln>
                <a:noFill/>
              </a:ln>
              <a:solidFill>
                <a:srgbClr val="11046E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11B8E1-4426-BA44-6638-7751D8C69748}"/>
              </a:ext>
            </a:extLst>
          </p:cNvPr>
          <p:cNvSpPr txBox="1"/>
          <p:nvPr/>
        </p:nvSpPr>
        <p:spPr>
          <a:xfrm>
            <a:off x="8400579" y="2990890"/>
            <a:ext cx="3685304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zgonu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jakiejkolwiek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przyczyny</a:t>
            </a:r>
            <a:r>
              <a:rPr kumimoji="0" lang="en-GB" sz="1400" b="1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†</a:t>
            </a:r>
            <a:endParaRPr lang="en-GB" sz="1400" b="1" i="0" u="none" strike="noStrike" kern="1200" cap="none" spc="0" normalizeH="0" baseline="3000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is For Office"/>
              <a:ea typeface="Apis For Office"/>
              <a:cs typeface="Apis For Offic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1551F7B-A156-C867-9A74-ACE6465ED93F}"/>
              </a:ext>
            </a:extLst>
          </p:cNvPr>
          <p:cNvSpPr txBox="1"/>
          <p:nvPr/>
        </p:nvSpPr>
        <p:spPr>
          <a:xfrm>
            <a:off x="7102502" y="1780717"/>
            <a:ext cx="3635611" cy="75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2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Badanie</a:t>
            </a: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SELECT </a:t>
            </a:r>
            <a:r>
              <a:rPr kumimoji="0" lang="en-US" sz="1400" b="1" i="0" u="none" strike="noStrike" kern="1200" cap="none" spc="-2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wykazało</a:t>
            </a: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szereg</a:t>
            </a: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-2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korzyści</a:t>
            </a: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 </a:t>
            </a:r>
            <a:r>
              <a:rPr kumimoji="0" lang="pl-PL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terapii </a:t>
            </a: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semaglutydem w </a:t>
            </a:r>
            <a:r>
              <a:rPr kumimoji="0" lang="en-US" sz="1400" b="1" i="0" u="none" strike="noStrike" kern="1200" cap="none" spc="-2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dawce</a:t>
            </a: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2,4 mg </a:t>
            </a:r>
            <a:endParaRPr kumimoji="0" lang="pl-PL" sz="1400" b="1" i="0" u="none" strike="noStrike" kern="1200" cap="none" spc="-2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 </a:t>
            </a:r>
            <a:r>
              <a:rPr kumimoji="0" lang="en-US" sz="1400" b="1" i="0" u="none" strike="noStrike" kern="1200" cap="none" spc="-2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porównaniu</a:t>
            </a:r>
            <a:r>
              <a:rPr kumimoji="0" lang="en-US" sz="1400" b="1" i="0" u="none" strike="noStrike" kern="1200" cap="none" spc="-2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placebo:</a:t>
            </a:r>
            <a:r>
              <a:rPr kumimoji="0" lang="en-US" sz="1400" b="1" i="0" u="none" strike="noStrike" kern="1200" cap="none" spc="-2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1**</a:t>
            </a:r>
            <a:endParaRPr kumimoji="0" lang="en-GB" sz="1400" b="1" i="0" u="none" strike="noStrike" kern="1200" cap="none" spc="-2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FF1A8E-5D8E-D3B1-2715-59A06AEF0EEF}"/>
              </a:ext>
            </a:extLst>
          </p:cNvPr>
          <p:cNvGrpSpPr/>
          <p:nvPr/>
        </p:nvGrpSpPr>
        <p:grpSpPr>
          <a:xfrm>
            <a:off x="6628807" y="2663427"/>
            <a:ext cx="1780445" cy="864000"/>
            <a:chOff x="6660000" y="2584778"/>
            <a:chExt cx="1780445" cy="864000"/>
          </a:xfrm>
        </p:grpSpPr>
        <p:sp>
          <p:nvSpPr>
            <p:cNvPr id="81" name="Arrow: Down 80">
              <a:extLst>
                <a:ext uri="{FF2B5EF4-FFF2-40B4-BE49-F238E27FC236}">
                  <a16:creationId xmlns:a16="http://schemas.microsoft.com/office/drawing/2014/main" id="{3C20CD98-77B7-1254-A84F-A5D7D96418F4}"/>
                </a:ext>
              </a:extLst>
            </p:cNvPr>
            <p:cNvSpPr>
              <a:spLocks/>
            </p:cNvSpPr>
            <p:nvPr/>
          </p:nvSpPr>
          <p:spPr>
            <a:xfrm>
              <a:off x="6660000" y="2584778"/>
              <a:ext cx="1584000" cy="864000"/>
            </a:xfrm>
            <a:prstGeom prst="downArrow">
              <a:avLst>
                <a:gd name="adj1" fmla="val 60982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b="1">
                  <a:solidFill>
                    <a:schemeClr val="bg1"/>
                  </a:solidFill>
                  <a:latin typeface="Apis For Office"/>
                </a:rPr>
                <a:t>1</a:t>
              </a:r>
              <a:r>
                <a:rPr kumimoji="0" lang="pl-PL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9%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8F7AA13-CB7E-A78D-3494-6085F85A0A0D}"/>
                </a:ext>
              </a:extLst>
            </p:cNvPr>
            <p:cNvSpPr txBox="1"/>
            <p:nvPr/>
          </p:nvSpPr>
          <p:spPr>
            <a:xfrm>
              <a:off x="8255715" y="2702065"/>
              <a:ext cx="18473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DDBEE54-2C40-A59D-98F0-2D8964FCB5A0}"/>
                </a:ext>
              </a:extLst>
            </p:cNvPr>
            <p:cNvSpPr txBox="1"/>
            <p:nvPr/>
          </p:nvSpPr>
          <p:spPr>
            <a:xfrm>
              <a:off x="7069528" y="3002378"/>
              <a:ext cx="766557" cy="230832"/>
            </a:xfrm>
            <a:prstGeom prst="rect">
              <a:avLst/>
            </a:prstGeom>
            <a:noFill/>
          </p:spPr>
          <p:txBody>
            <a:bodyPr wrap="none" lIns="91440" tIns="45720" rIns="91440" bIns="45720" anchor="t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REDUKCJA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57CB3B-E2BE-4114-CA49-DC9F84D2F1BD}"/>
              </a:ext>
            </a:extLst>
          </p:cNvPr>
          <p:cNvGrpSpPr/>
          <p:nvPr/>
        </p:nvGrpSpPr>
        <p:grpSpPr>
          <a:xfrm>
            <a:off x="6660000" y="3708000"/>
            <a:ext cx="1584000" cy="864000"/>
            <a:chOff x="6660000" y="3674451"/>
            <a:chExt cx="1584000" cy="864000"/>
          </a:xfrm>
        </p:grpSpPr>
        <p:sp>
          <p:nvSpPr>
            <p:cNvPr id="90" name="Arrow: Down 89">
              <a:extLst>
                <a:ext uri="{FF2B5EF4-FFF2-40B4-BE49-F238E27FC236}">
                  <a16:creationId xmlns:a16="http://schemas.microsoft.com/office/drawing/2014/main" id="{A32236FF-3133-E5EC-AFFE-CB38C77EA39E}"/>
                </a:ext>
              </a:extLst>
            </p:cNvPr>
            <p:cNvSpPr>
              <a:spLocks/>
            </p:cNvSpPr>
            <p:nvPr/>
          </p:nvSpPr>
          <p:spPr>
            <a:xfrm>
              <a:off x="6660000" y="3674451"/>
              <a:ext cx="1584000" cy="864000"/>
            </a:xfrm>
            <a:prstGeom prst="downArrow">
              <a:avLst>
                <a:gd name="adj1" fmla="val 60982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22%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E2AFC95-B726-B170-2B1E-E3273A9BAFF2}"/>
                </a:ext>
              </a:extLst>
            </p:cNvPr>
            <p:cNvSpPr txBox="1"/>
            <p:nvPr/>
          </p:nvSpPr>
          <p:spPr>
            <a:xfrm>
              <a:off x="7038270" y="4092051"/>
              <a:ext cx="829073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REDUKCJA</a:t>
              </a: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38C0BC-7EEF-5907-84C0-77E1ED5E10C0}"/>
              </a:ext>
            </a:extLst>
          </p:cNvPr>
          <p:cNvGrpSpPr/>
          <p:nvPr/>
        </p:nvGrpSpPr>
        <p:grpSpPr>
          <a:xfrm>
            <a:off x="6732887" y="4745104"/>
            <a:ext cx="1584000" cy="864000"/>
            <a:chOff x="6660000" y="4800600"/>
            <a:chExt cx="1584000" cy="864000"/>
          </a:xfrm>
        </p:grpSpPr>
        <p:sp>
          <p:nvSpPr>
            <p:cNvPr id="91" name="Arrow: Down 90">
              <a:extLst>
                <a:ext uri="{FF2B5EF4-FFF2-40B4-BE49-F238E27FC236}">
                  <a16:creationId xmlns:a16="http://schemas.microsoft.com/office/drawing/2014/main" id="{AE8D64F3-B64E-840E-C01C-DEA015D0430C}"/>
                </a:ext>
              </a:extLst>
            </p:cNvPr>
            <p:cNvSpPr>
              <a:spLocks/>
            </p:cNvSpPr>
            <p:nvPr/>
          </p:nvSpPr>
          <p:spPr>
            <a:xfrm>
              <a:off x="6660000" y="4800600"/>
              <a:ext cx="1584000" cy="864000"/>
            </a:xfrm>
            <a:prstGeom prst="downArrow">
              <a:avLst>
                <a:gd name="adj1" fmla="val 60982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73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%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3D3F871-81CD-305C-694B-34E0E1F3FDEC}"/>
                </a:ext>
              </a:extLst>
            </p:cNvPr>
            <p:cNvSpPr txBox="1"/>
            <p:nvPr/>
          </p:nvSpPr>
          <p:spPr>
            <a:xfrm>
              <a:off x="7038270" y="5218200"/>
              <a:ext cx="829073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REDUKCJA</a:t>
              </a: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6F5415-36E4-1FB5-11F7-F901DDB6383A}"/>
              </a:ext>
            </a:extLst>
          </p:cNvPr>
          <p:cNvGrpSpPr/>
          <p:nvPr/>
        </p:nvGrpSpPr>
        <p:grpSpPr>
          <a:xfrm>
            <a:off x="-192388" y="1702540"/>
            <a:ext cx="7390375" cy="4934250"/>
            <a:chOff x="-155954" y="1728954"/>
            <a:chExt cx="7390375" cy="4934250"/>
          </a:xfrm>
        </p:grpSpPr>
        <p:grpSp>
          <p:nvGrpSpPr>
            <p:cNvPr id="28" name="Group 27" hidden="1">
              <a:extLst>
                <a:ext uri="{FF2B5EF4-FFF2-40B4-BE49-F238E27FC236}">
                  <a16:creationId xmlns:a16="http://schemas.microsoft.com/office/drawing/2014/main" id="{8DFA30EF-58EB-1D87-F836-8DEA639A0648}"/>
                </a:ext>
              </a:extLst>
            </p:cNvPr>
            <p:cNvGrpSpPr/>
            <p:nvPr/>
          </p:nvGrpSpPr>
          <p:grpSpPr>
            <a:xfrm>
              <a:off x="1213292" y="1740067"/>
              <a:ext cx="6021129" cy="3478613"/>
              <a:chOff x="1269125" y="1930698"/>
              <a:chExt cx="6021129" cy="347861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F59E790-C45B-E64D-0CD7-D06F1CF9CC1E}"/>
                  </a:ext>
                </a:extLst>
              </p:cNvPr>
              <p:cNvSpPr/>
              <p:nvPr/>
            </p:nvSpPr>
            <p:spPr>
              <a:xfrm>
                <a:off x="1269125" y="1931460"/>
                <a:ext cx="6021129" cy="34778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4000">
                    <a:schemeClr val="accent5">
                      <a:lumMod val="20000"/>
                      <a:lumOff val="80000"/>
                      <a:alpha val="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C8C5906-4EB1-6D4A-89A3-FFD0DA7F9438}"/>
                  </a:ext>
                </a:extLst>
              </p:cNvPr>
              <p:cNvSpPr/>
              <p:nvPr/>
            </p:nvSpPr>
            <p:spPr>
              <a:xfrm>
                <a:off x="1293509" y="1930698"/>
                <a:ext cx="5988125" cy="347785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34000">
                    <a:schemeClr val="accent5">
                      <a:lumMod val="20000"/>
                      <a:lumOff val="80000"/>
                      <a:alpha val="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DC9FF1-2B08-FE47-BE89-4871C786ECC0}"/>
                </a:ext>
              </a:extLst>
            </p:cNvPr>
            <p:cNvGrpSpPr/>
            <p:nvPr/>
          </p:nvGrpSpPr>
          <p:grpSpPr>
            <a:xfrm>
              <a:off x="-155954" y="1728954"/>
              <a:ext cx="6782281" cy="4934250"/>
              <a:chOff x="-155954" y="1728954"/>
              <a:chExt cx="6782281" cy="4934250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FEC6798-42FE-DE9B-A6EF-DB025C0FE48F}"/>
                  </a:ext>
                </a:extLst>
              </p:cNvPr>
              <p:cNvSpPr/>
              <p:nvPr/>
            </p:nvSpPr>
            <p:spPr>
              <a:xfrm rot="21355635">
                <a:off x="1118781" y="2602229"/>
                <a:ext cx="5364199" cy="2430719"/>
              </a:xfrm>
              <a:custGeom>
                <a:avLst/>
                <a:gdLst>
                  <a:gd name="connsiteX0" fmla="*/ 4099452 w 4099452"/>
                  <a:gd name="connsiteY0" fmla="*/ 3254 h 2342017"/>
                  <a:gd name="connsiteX1" fmla="*/ 4066418 w 4099452"/>
                  <a:gd name="connsiteY1" fmla="*/ 432210 h 2342017"/>
                  <a:gd name="connsiteX2" fmla="*/ 4042161 w 4099452"/>
                  <a:gd name="connsiteY2" fmla="*/ 427496 h 2342017"/>
                  <a:gd name="connsiteX3" fmla="*/ 4034095 w 4099452"/>
                  <a:gd name="connsiteY3" fmla="*/ 446491 h 2342017"/>
                  <a:gd name="connsiteX4" fmla="*/ 4001711 w 4099452"/>
                  <a:gd name="connsiteY4" fmla="*/ 446491 h 2342017"/>
                  <a:gd name="connsiteX5" fmla="*/ 3977510 w 4099452"/>
                  <a:gd name="connsiteY5" fmla="*/ 489807 h 2342017"/>
                  <a:gd name="connsiteX6" fmla="*/ 3904791 w 4099452"/>
                  <a:gd name="connsiteY6" fmla="*/ 523627 h 2342017"/>
                  <a:gd name="connsiteX7" fmla="*/ 3817206 w 4099452"/>
                  <a:gd name="connsiteY7" fmla="*/ 576442 h 2342017"/>
                  <a:gd name="connsiteX8" fmla="*/ 3803722 w 4099452"/>
                  <a:gd name="connsiteY8" fmla="*/ 607598 h 2342017"/>
                  <a:gd name="connsiteX9" fmla="*/ 3779522 w 4099452"/>
                  <a:gd name="connsiteY9" fmla="*/ 611651 h 2342017"/>
                  <a:gd name="connsiteX10" fmla="*/ 3745870 w 4099452"/>
                  <a:gd name="connsiteY10" fmla="*/ 649525 h 2342017"/>
                  <a:gd name="connsiteX11" fmla="*/ 3673152 w 4099452"/>
                  <a:gd name="connsiteY11" fmla="*/ 671183 h 2342017"/>
                  <a:gd name="connsiteX12" fmla="*/ 3659668 w 4099452"/>
                  <a:gd name="connsiteY12" fmla="*/ 698285 h 2342017"/>
                  <a:gd name="connsiteX13" fmla="*/ 3607117 w 4099452"/>
                  <a:gd name="connsiteY13" fmla="*/ 695622 h 2342017"/>
                  <a:gd name="connsiteX14" fmla="*/ 3574733 w 4099452"/>
                  <a:gd name="connsiteY14" fmla="*/ 738938 h 2342017"/>
                  <a:gd name="connsiteX15" fmla="*/ 3537050 w 4099452"/>
                  <a:gd name="connsiteY15" fmla="*/ 742992 h 2342017"/>
                  <a:gd name="connsiteX16" fmla="*/ 3500632 w 4099452"/>
                  <a:gd name="connsiteY16" fmla="*/ 753880 h 2342017"/>
                  <a:gd name="connsiteX17" fmla="*/ 3446699 w 4099452"/>
                  <a:gd name="connsiteY17" fmla="*/ 759323 h 2342017"/>
                  <a:gd name="connsiteX18" fmla="*/ 3264844 w 4099452"/>
                  <a:gd name="connsiteY18" fmla="*/ 829742 h 2342017"/>
                  <a:gd name="connsiteX19" fmla="*/ 3228428 w 4099452"/>
                  <a:gd name="connsiteY19" fmla="*/ 837849 h 2342017"/>
                  <a:gd name="connsiteX20" fmla="*/ 3189360 w 4099452"/>
                  <a:gd name="connsiteY20" fmla="*/ 869005 h 2342017"/>
                  <a:gd name="connsiteX21" fmla="*/ 2975238 w 4099452"/>
                  <a:gd name="connsiteY21" fmla="*/ 933981 h 2342017"/>
                  <a:gd name="connsiteX22" fmla="*/ 2929486 w 4099452"/>
                  <a:gd name="connsiteY22" fmla="*/ 982742 h 2342017"/>
                  <a:gd name="connsiteX23" fmla="*/ 2906553 w 4099452"/>
                  <a:gd name="connsiteY23" fmla="*/ 985406 h 2342017"/>
                  <a:gd name="connsiteX24" fmla="*/ 2773217 w 4099452"/>
                  <a:gd name="connsiteY24" fmla="*/ 1082927 h 2342017"/>
                  <a:gd name="connsiteX25" fmla="*/ 2677565 w 4099452"/>
                  <a:gd name="connsiteY25" fmla="*/ 1097868 h 2342017"/>
                  <a:gd name="connsiteX26" fmla="*/ 2629047 w 4099452"/>
                  <a:gd name="connsiteY26" fmla="*/ 1135741 h 2342017"/>
                  <a:gd name="connsiteX27" fmla="*/ 2529362 w 4099452"/>
                  <a:gd name="connsiteY27" fmla="*/ 1156010 h 2342017"/>
                  <a:gd name="connsiteX28" fmla="*/ 2506427 w 4099452"/>
                  <a:gd name="connsiteY28" fmla="*/ 1184386 h 2342017"/>
                  <a:gd name="connsiteX29" fmla="*/ 2398675 w 4099452"/>
                  <a:gd name="connsiteY29" fmla="*/ 1222259 h 2342017"/>
                  <a:gd name="connsiteX30" fmla="*/ 2119902 w 4099452"/>
                  <a:gd name="connsiteY30" fmla="*/ 1353600 h 2342017"/>
                  <a:gd name="connsiteX31" fmla="*/ 2000049 w 4099452"/>
                  <a:gd name="connsiteY31" fmla="*/ 1410468 h 2342017"/>
                  <a:gd name="connsiteX32" fmla="*/ 1936780 w 4099452"/>
                  <a:gd name="connsiteY32" fmla="*/ 1461892 h 2342017"/>
                  <a:gd name="connsiteX33" fmla="*/ 1892296 w 4099452"/>
                  <a:gd name="connsiteY33" fmla="*/ 1468611 h 2342017"/>
                  <a:gd name="connsiteX34" fmla="*/ 1808745 w 4099452"/>
                  <a:gd name="connsiteY34" fmla="*/ 1522815 h 2342017"/>
                  <a:gd name="connsiteX35" fmla="*/ 1752160 w 4099452"/>
                  <a:gd name="connsiteY35" fmla="*/ 1537756 h 2342017"/>
                  <a:gd name="connsiteX36" fmla="*/ 1601306 w 4099452"/>
                  <a:gd name="connsiteY36" fmla="*/ 1643384 h 2342017"/>
                  <a:gd name="connsiteX37" fmla="*/ 1560856 w 4099452"/>
                  <a:gd name="connsiteY37" fmla="*/ 1654271 h 2342017"/>
                  <a:gd name="connsiteX38" fmla="*/ 1509688 w 4099452"/>
                  <a:gd name="connsiteY38" fmla="*/ 1689481 h 2342017"/>
                  <a:gd name="connsiteX39" fmla="*/ 1489521 w 4099452"/>
                  <a:gd name="connsiteY39" fmla="*/ 1700369 h 2342017"/>
                  <a:gd name="connsiteX40" fmla="*/ 1376352 w 4099452"/>
                  <a:gd name="connsiteY40" fmla="*/ 1765344 h 2342017"/>
                  <a:gd name="connsiteX41" fmla="*/ 1341318 w 4099452"/>
                  <a:gd name="connsiteY41" fmla="*/ 1769398 h 2342017"/>
                  <a:gd name="connsiteX42" fmla="*/ 1238981 w 4099452"/>
                  <a:gd name="connsiteY42" fmla="*/ 1814105 h 2342017"/>
                  <a:gd name="connsiteX43" fmla="*/ 1108296 w 4099452"/>
                  <a:gd name="connsiteY43" fmla="*/ 1887188 h 2342017"/>
                  <a:gd name="connsiteX44" fmla="*/ 961475 w 4099452"/>
                  <a:gd name="connsiteY44" fmla="*/ 1923787 h 2342017"/>
                  <a:gd name="connsiteX45" fmla="*/ 941308 w 4099452"/>
                  <a:gd name="connsiteY45" fmla="*/ 1940002 h 2342017"/>
                  <a:gd name="connsiteX46" fmla="*/ 875274 w 4099452"/>
                  <a:gd name="connsiteY46" fmla="*/ 1956217 h 2342017"/>
                  <a:gd name="connsiteX47" fmla="*/ 747353 w 4099452"/>
                  <a:gd name="connsiteY47" fmla="*/ 2029300 h 2342017"/>
                  <a:gd name="connsiteX48" fmla="*/ 673252 w 4099452"/>
                  <a:gd name="connsiteY48" fmla="*/ 2053622 h 2342017"/>
                  <a:gd name="connsiteX49" fmla="*/ 646285 w 4099452"/>
                  <a:gd name="connsiteY49" fmla="*/ 2073891 h 2342017"/>
                  <a:gd name="connsiteX50" fmla="*/ 414646 w 4099452"/>
                  <a:gd name="connsiteY50" fmla="*/ 2189017 h 2342017"/>
                  <a:gd name="connsiteX51" fmla="*/ 290760 w 4099452"/>
                  <a:gd name="connsiteY51" fmla="*/ 2222837 h 2342017"/>
                  <a:gd name="connsiteX52" fmla="*/ 133106 w 4099452"/>
                  <a:gd name="connsiteY52" fmla="*/ 2282369 h 2342017"/>
                  <a:gd name="connsiteX53" fmla="*/ 19937 w 4099452"/>
                  <a:gd name="connsiteY53" fmla="*/ 2341901 h 2342017"/>
                  <a:gd name="connsiteX54" fmla="*/ 20167 w 4099452"/>
                  <a:gd name="connsiteY54" fmla="*/ 2342017 h 2342017"/>
                  <a:gd name="connsiteX55" fmla="*/ 0 w 4099452"/>
                  <a:gd name="connsiteY55" fmla="*/ 2342017 h 2342017"/>
                  <a:gd name="connsiteX56" fmla="*/ 0 w 4099452"/>
                  <a:gd name="connsiteY56" fmla="*/ 2327540 h 2342017"/>
                  <a:gd name="connsiteX57" fmla="*/ 77674 w 4099452"/>
                  <a:gd name="connsiteY57" fmla="*/ 2285148 h 2342017"/>
                  <a:gd name="connsiteX58" fmla="*/ 188539 w 4099452"/>
                  <a:gd name="connsiteY58" fmla="*/ 2202105 h 2342017"/>
                  <a:gd name="connsiteX59" fmla="*/ 216773 w 4099452"/>
                  <a:gd name="connsiteY59" fmla="*/ 2197587 h 2342017"/>
                  <a:gd name="connsiteX60" fmla="*/ 276008 w 4099452"/>
                  <a:gd name="connsiteY60" fmla="*/ 2145237 h 2342017"/>
                  <a:gd name="connsiteX61" fmla="*/ 317265 w 4099452"/>
                  <a:gd name="connsiteY61" fmla="*/ 2136203 h 2342017"/>
                  <a:gd name="connsiteX62" fmla="*/ 372466 w 4099452"/>
                  <a:gd name="connsiteY62" fmla="*/ 2089759 h 2342017"/>
                  <a:gd name="connsiteX63" fmla="*/ 454174 w 4099452"/>
                  <a:gd name="connsiteY63" fmla="*/ 2071227 h 2342017"/>
                  <a:gd name="connsiteX64" fmla="*/ 476647 w 4099452"/>
                  <a:gd name="connsiteY64" fmla="*/ 2051422 h 2342017"/>
                  <a:gd name="connsiteX65" fmla="*/ 545793 w 4099452"/>
                  <a:gd name="connsiteY65" fmla="*/ 1996870 h 2342017"/>
                  <a:gd name="connsiteX66" fmla="*/ 583938 w 4099452"/>
                  <a:gd name="connsiteY66" fmla="*/ 1993743 h 2342017"/>
                  <a:gd name="connsiteX67" fmla="*/ 708747 w 4099452"/>
                  <a:gd name="connsiteY67" fmla="*/ 1900391 h 2342017"/>
                  <a:gd name="connsiteX68" fmla="*/ 741476 w 4099452"/>
                  <a:gd name="connsiteY68" fmla="*/ 1902245 h 2342017"/>
                  <a:gd name="connsiteX69" fmla="*/ 767520 w 4099452"/>
                  <a:gd name="connsiteY69" fmla="*/ 1874216 h 2342017"/>
                  <a:gd name="connsiteX70" fmla="*/ 814655 w 4099452"/>
                  <a:gd name="connsiteY70" fmla="*/ 1851167 h 2342017"/>
                  <a:gd name="connsiteX71" fmla="*/ 901319 w 4099452"/>
                  <a:gd name="connsiteY71" fmla="*/ 1784338 h 2342017"/>
                  <a:gd name="connsiteX72" fmla="*/ 959632 w 4099452"/>
                  <a:gd name="connsiteY72" fmla="*/ 1737431 h 2342017"/>
                  <a:gd name="connsiteX73" fmla="*/ 1060700 w 4099452"/>
                  <a:gd name="connsiteY73" fmla="*/ 1714382 h 2342017"/>
                  <a:gd name="connsiteX74" fmla="*/ 1090318 w 4099452"/>
                  <a:gd name="connsiteY74" fmla="*/ 1693650 h 2342017"/>
                  <a:gd name="connsiteX75" fmla="*/ 1115901 w 4099452"/>
                  <a:gd name="connsiteY75" fmla="*/ 1689597 h 2342017"/>
                  <a:gd name="connsiteX76" fmla="*/ 1202103 w 4099452"/>
                  <a:gd name="connsiteY76" fmla="*/ 1647670 h 2342017"/>
                  <a:gd name="connsiteX77" fmla="*/ 1306284 w 4099452"/>
                  <a:gd name="connsiteY77" fmla="*/ 1593466 h 2342017"/>
                  <a:gd name="connsiteX78" fmla="*/ 1328295 w 4099452"/>
                  <a:gd name="connsiteY78" fmla="*/ 1571807 h 2342017"/>
                  <a:gd name="connsiteX79" fmla="*/ 1441464 w 4099452"/>
                  <a:gd name="connsiteY79" fmla="*/ 1516792 h 2342017"/>
                  <a:gd name="connsiteX80" fmla="*/ 1492171 w 4099452"/>
                  <a:gd name="connsiteY80" fmla="*/ 1471158 h 2342017"/>
                  <a:gd name="connsiteX81" fmla="*/ 1523172 w 4099452"/>
                  <a:gd name="connsiteY81" fmla="*/ 1465715 h 2342017"/>
                  <a:gd name="connsiteX82" fmla="*/ 1619284 w 4099452"/>
                  <a:gd name="connsiteY82" fmla="*/ 1429116 h 2342017"/>
                  <a:gd name="connsiteX83" fmla="*/ 1634151 w 4099452"/>
                  <a:gd name="connsiteY83" fmla="*/ 1405257 h 2342017"/>
                  <a:gd name="connsiteX84" fmla="*/ 1705487 w 4099452"/>
                  <a:gd name="connsiteY84" fmla="*/ 1361013 h 2342017"/>
                  <a:gd name="connsiteX85" fmla="*/ 1795722 w 4099452"/>
                  <a:gd name="connsiteY85" fmla="*/ 1326730 h 2342017"/>
                  <a:gd name="connsiteX86" fmla="*/ 1904397 w 4099452"/>
                  <a:gd name="connsiteY86" fmla="*/ 1273452 h 2342017"/>
                  <a:gd name="connsiteX87" fmla="*/ 1962710 w 4099452"/>
                  <a:gd name="connsiteY87" fmla="*/ 1245423 h 2342017"/>
                  <a:gd name="connsiteX88" fmla="*/ 2022406 w 4099452"/>
                  <a:gd name="connsiteY88" fmla="*/ 1196663 h 2342017"/>
                  <a:gd name="connsiteX89" fmla="*/ 2095585 w 4099452"/>
                  <a:gd name="connsiteY89" fmla="*/ 1154736 h 2342017"/>
                  <a:gd name="connsiteX90" fmla="*/ 2163349 w 4099452"/>
                  <a:gd name="connsiteY90" fmla="*/ 1119063 h 2342017"/>
                  <a:gd name="connsiteX91" fmla="*/ 2284585 w 4099452"/>
                  <a:gd name="connsiteY91" fmla="*/ 1036019 h 2342017"/>
                  <a:gd name="connsiteX92" fmla="*/ 2458832 w 4099452"/>
                  <a:gd name="connsiteY92" fmla="*/ 965600 h 2342017"/>
                  <a:gd name="connsiteX93" fmla="*/ 2536968 w 4099452"/>
                  <a:gd name="connsiteY93" fmla="*/ 906994 h 2342017"/>
                  <a:gd name="connsiteX94" fmla="*/ 2654631 w 4099452"/>
                  <a:gd name="connsiteY94" fmla="*/ 854180 h 2342017"/>
                  <a:gd name="connsiteX95" fmla="*/ 2672148 w 4099452"/>
                  <a:gd name="connsiteY95" fmla="*/ 832522 h 2342017"/>
                  <a:gd name="connsiteX96" fmla="*/ 2773217 w 4099452"/>
                  <a:gd name="connsiteY96" fmla="*/ 797312 h 2342017"/>
                  <a:gd name="connsiteX97" fmla="*/ 2806867 w 4099452"/>
                  <a:gd name="connsiteY97" fmla="*/ 756659 h 2342017"/>
                  <a:gd name="connsiteX98" fmla="*/ 2833834 w 4099452"/>
                  <a:gd name="connsiteY98" fmla="*/ 749941 h 2342017"/>
                  <a:gd name="connsiteX99" fmla="*/ 2843284 w 4099452"/>
                  <a:gd name="connsiteY99" fmla="*/ 725619 h 2342017"/>
                  <a:gd name="connsiteX100" fmla="*/ 2870251 w 4099452"/>
                  <a:gd name="connsiteY100" fmla="*/ 725619 h 2342017"/>
                  <a:gd name="connsiteX101" fmla="*/ 2886386 w 4099452"/>
                  <a:gd name="connsiteY101" fmla="*/ 702571 h 2342017"/>
                  <a:gd name="connsiteX102" fmla="*/ 2907936 w 4099452"/>
                  <a:gd name="connsiteY102" fmla="*/ 699907 h 2342017"/>
                  <a:gd name="connsiteX103" fmla="*/ 3013038 w 4099452"/>
                  <a:gd name="connsiteY103" fmla="*/ 634931 h 2342017"/>
                  <a:gd name="connsiteX104" fmla="*/ 3044039 w 4099452"/>
                  <a:gd name="connsiteY104" fmla="*/ 619990 h 2342017"/>
                  <a:gd name="connsiteX105" fmla="*/ 3083106 w 4099452"/>
                  <a:gd name="connsiteY105" fmla="*/ 572619 h 2342017"/>
                  <a:gd name="connsiteX106" fmla="*/ 3153174 w 4099452"/>
                  <a:gd name="connsiteY106" fmla="*/ 536020 h 2342017"/>
                  <a:gd name="connsiteX107" fmla="*/ 3184175 w 4099452"/>
                  <a:gd name="connsiteY107" fmla="*/ 496757 h 2342017"/>
                  <a:gd name="connsiteX108" fmla="*/ 3274410 w 4099452"/>
                  <a:gd name="connsiteY108" fmla="*/ 446722 h 2342017"/>
                  <a:gd name="connsiteX109" fmla="*/ 3326960 w 4099452"/>
                  <a:gd name="connsiteY109" fmla="*/ 425063 h 2342017"/>
                  <a:gd name="connsiteX110" fmla="*/ 3345861 w 4099452"/>
                  <a:gd name="connsiteY110" fmla="*/ 396688 h 2342017"/>
                  <a:gd name="connsiteX111" fmla="*/ 3463063 w 4099452"/>
                  <a:gd name="connsiteY111" fmla="*/ 339819 h 2342017"/>
                  <a:gd name="connsiteX112" fmla="*/ 3476547 w 4099452"/>
                  <a:gd name="connsiteY112" fmla="*/ 323604 h 2342017"/>
                  <a:gd name="connsiteX113" fmla="*/ 3573581 w 4099452"/>
                  <a:gd name="connsiteY113" fmla="*/ 293839 h 2342017"/>
                  <a:gd name="connsiteX114" fmla="*/ 3581649 w 4099452"/>
                  <a:gd name="connsiteY114" fmla="*/ 280287 h 2342017"/>
                  <a:gd name="connsiteX115" fmla="*/ 3609884 w 4099452"/>
                  <a:gd name="connsiteY115" fmla="*/ 257239 h 2342017"/>
                  <a:gd name="connsiteX116" fmla="*/ 3650334 w 4099452"/>
                  <a:gd name="connsiteY116" fmla="*/ 249131 h 2342017"/>
                  <a:gd name="connsiteX117" fmla="*/ 3652985 w 4099452"/>
                  <a:gd name="connsiteY117" fmla="*/ 220756 h 2342017"/>
                  <a:gd name="connsiteX118" fmla="*/ 3763387 w 4099452"/>
                  <a:gd name="connsiteY118" fmla="*/ 196433 h 2342017"/>
                  <a:gd name="connsiteX119" fmla="*/ 3770072 w 4099452"/>
                  <a:gd name="connsiteY119" fmla="*/ 173385 h 2342017"/>
                  <a:gd name="connsiteX120" fmla="*/ 3850857 w 4099452"/>
                  <a:gd name="connsiteY120" fmla="*/ 174774 h 2342017"/>
                  <a:gd name="connsiteX121" fmla="*/ 3861690 w 4099452"/>
                  <a:gd name="connsiteY121" fmla="*/ 159833 h 2342017"/>
                  <a:gd name="connsiteX122" fmla="*/ 3903408 w 4099452"/>
                  <a:gd name="connsiteY122" fmla="*/ 138175 h 2342017"/>
                  <a:gd name="connsiteX123" fmla="*/ 3939825 w 4099452"/>
                  <a:gd name="connsiteY123" fmla="*/ 70535 h 2342017"/>
                  <a:gd name="connsiteX124" fmla="*/ 3968060 w 4099452"/>
                  <a:gd name="connsiteY124" fmla="*/ 73199 h 2342017"/>
                  <a:gd name="connsiteX125" fmla="*/ 3972093 w 4099452"/>
                  <a:gd name="connsiteY125" fmla="*/ 40654 h 2342017"/>
                  <a:gd name="connsiteX126" fmla="*/ 4042161 w 4099452"/>
                  <a:gd name="connsiteY126" fmla="*/ 0 h 2342017"/>
                  <a:gd name="connsiteX0" fmla="*/ 4099452 w 4099452"/>
                  <a:gd name="connsiteY0" fmla="*/ 3254 h 2342017"/>
                  <a:gd name="connsiteX1" fmla="*/ 4066418 w 4099452"/>
                  <a:gd name="connsiteY1" fmla="*/ 432210 h 2342017"/>
                  <a:gd name="connsiteX2" fmla="*/ 4042161 w 4099452"/>
                  <a:gd name="connsiteY2" fmla="*/ 427496 h 2342017"/>
                  <a:gd name="connsiteX3" fmla="*/ 4034095 w 4099452"/>
                  <a:gd name="connsiteY3" fmla="*/ 446491 h 2342017"/>
                  <a:gd name="connsiteX4" fmla="*/ 4001711 w 4099452"/>
                  <a:gd name="connsiteY4" fmla="*/ 446491 h 2342017"/>
                  <a:gd name="connsiteX5" fmla="*/ 3977510 w 4099452"/>
                  <a:gd name="connsiteY5" fmla="*/ 489807 h 2342017"/>
                  <a:gd name="connsiteX6" fmla="*/ 3904791 w 4099452"/>
                  <a:gd name="connsiteY6" fmla="*/ 523627 h 2342017"/>
                  <a:gd name="connsiteX7" fmla="*/ 3817206 w 4099452"/>
                  <a:gd name="connsiteY7" fmla="*/ 576442 h 2342017"/>
                  <a:gd name="connsiteX8" fmla="*/ 3803722 w 4099452"/>
                  <a:gd name="connsiteY8" fmla="*/ 607598 h 2342017"/>
                  <a:gd name="connsiteX9" fmla="*/ 3779522 w 4099452"/>
                  <a:gd name="connsiteY9" fmla="*/ 611651 h 2342017"/>
                  <a:gd name="connsiteX10" fmla="*/ 3745870 w 4099452"/>
                  <a:gd name="connsiteY10" fmla="*/ 649525 h 2342017"/>
                  <a:gd name="connsiteX11" fmla="*/ 3673152 w 4099452"/>
                  <a:gd name="connsiteY11" fmla="*/ 671183 h 2342017"/>
                  <a:gd name="connsiteX12" fmla="*/ 3659668 w 4099452"/>
                  <a:gd name="connsiteY12" fmla="*/ 698285 h 2342017"/>
                  <a:gd name="connsiteX13" fmla="*/ 3607117 w 4099452"/>
                  <a:gd name="connsiteY13" fmla="*/ 695622 h 2342017"/>
                  <a:gd name="connsiteX14" fmla="*/ 3574733 w 4099452"/>
                  <a:gd name="connsiteY14" fmla="*/ 738938 h 2342017"/>
                  <a:gd name="connsiteX15" fmla="*/ 3537050 w 4099452"/>
                  <a:gd name="connsiteY15" fmla="*/ 742992 h 2342017"/>
                  <a:gd name="connsiteX16" fmla="*/ 3500632 w 4099452"/>
                  <a:gd name="connsiteY16" fmla="*/ 753880 h 2342017"/>
                  <a:gd name="connsiteX17" fmla="*/ 3446699 w 4099452"/>
                  <a:gd name="connsiteY17" fmla="*/ 759323 h 2342017"/>
                  <a:gd name="connsiteX18" fmla="*/ 3264844 w 4099452"/>
                  <a:gd name="connsiteY18" fmla="*/ 829742 h 2342017"/>
                  <a:gd name="connsiteX19" fmla="*/ 3228428 w 4099452"/>
                  <a:gd name="connsiteY19" fmla="*/ 837849 h 2342017"/>
                  <a:gd name="connsiteX20" fmla="*/ 3189360 w 4099452"/>
                  <a:gd name="connsiteY20" fmla="*/ 869005 h 2342017"/>
                  <a:gd name="connsiteX21" fmla="*/ 2975238 w 4099452"/>
                  <a:gd name="connsiteY21" fmla="*/ 933981 h 2342017"/>
                  <a:gd name="connsiteX22" fmla="*/ 2929486 w 4099452"/>
                  <a:gd name="connsiteY22" fmla="*/ 982742 h 2342017"/>
                  <a:gd name="connsiteX23" fmla="*/ 2906553 w 4099452"/>
                  <a:gd name="connsiteY23" fmla="*/ 985406 h 2342017"/>
                  <a:gd name="connsiteX24" fmla="*/ 2773217 w 4099452"/>
                  <a:gd name="connsiteY24" fmla="*/ 1082927 h 2342017"/>
                  <a:gd name="connsiteX25" fmla="*/ 2677565 w 4099452"/>
                  <a:gd name="connsiteY25" fmla="*/ 1097868 h 2342017"/>
                  <a:gd name="connsiteX26" fmla="*/ 2629047 w 4099452"/>
                  <a:gd name="connsiteY26" fmla="*/ 1135741 h 2342017"/>
                  <a:gd name="connsiteX27" fmla="*/ 2529362 w 4099452"/>
                  <a:gd name="connsiteY27" fmla="*/ 1156010 h 2342017"/>
                  <a:gd name="connsiteX28" fmla="*/ 2506427 w 4099452"/>
                  <a:gd name="connsiteY28" fmla="*/ 1184386 h 2342017"/>
                  <a:gd name="connsiteX29" fmla="*/ 2398675 w 4099452"/>
                  <a:gd name="connsiteY29" fmla="*/ 1222259 h 2342017"/>
                  <a:gd name="connsiteX30" fmla="*/ 2119902 w 4099452"/>
                  <a:gd name="connsiteY30" fmla="*/ 1353600 h 2342017"/>
                  <a:gd name="connsiteX31" fmla="*/ 2000049 w 4099452"/>
                  <a:gd name="connsiteY31" fmla="*/ 1410468 h 2342017"/>
                  <a:gd name="connsiteX32" fmla="*/ 1936780 w 4099452"/>
                  <a:gd name="connsiteY32" fmla="*/ 1461892 h 2342017"/>
                  <a:gd name="connsiteX33" fmla="*/ 1892296 w 4099452"/>
                  <a:gd name="connsiteY33" fmla="*/ 1468611 h 2342017"/>
                  <a:gd name="connsiteX34" fmla="*/ 1808745 w 4099452"/>
                  <a:gd name="connsiteY34" fmla="*/ 1522815 h 2342017"/>
                  <a:gd name="connsiteX35" fmla="*/ 1752160 w 4099452"/>
                  <a:gd name="connsiteY35" fmla="*/ 1537756 h 2342017"/>
                  <a:gd name="connsiteX36" fmla="*/ 1601306 w 4099452"/>
                  <a:gd name="connsiteY36" fmla="*/ 1643384 h 2342017"/>
                  <a:gd name="connsiteX37" fmla="*/ 1560856 w 4099452"/>
                  <a:gd name="connsiteY37" fmla="*/ 1654271 h 2342017"/>
                  <a:gd name="connsiteX38" fmla="*/ 1509688 w 4099452"/>
                  <a:gd name="connsiteY38" fmla="*/ 1689481 h 2342017"/>
                  <a:gd name="connsiteX39" fmla="*/ 1489521 w 4099452"/>
                  <a:gd name="connsiteY39" fmla="*/ 1700369 h 2342017"/>
                  <a:gd name="connsiteX40" fmla="*/ 1376352 w 4099452"/>
                  <a:gd name="connsiteY40" fmla="*/ 1765344 h 2342017"/>
                  <a:gd name="connsiteX41" fmla="*/ 1341318 w 4099452"/>
                  <a:gd name="connsiteY41" fmla="*/ 1769398 h 2342017"/>
                  <a:gd name="connsiteX42" fmla="*/ 1238981 w 4099452"/>
                  <a:gd name="connsiteY42" fmla="*/ 1814105 h 2342017"/>
                  <a:gd name="connsiteX43" fmla="*/ 1108296 w 4099452"/>
                  <a:gd name="connsiteY43" fmla="*/ 1887188 h 2342017"/>
                  <a:gd name="connsiteX44" fmla="*/ 961475 w 4099452"/>
                  <a:gd name="connsiteY44" fmla="*/ 1923787 h 2342017"/>
                  <a:gd name="connsiteX45" fmla="*/ 941308 w 4099452"/>
                  <a:gd name="connsiteY45" fmla="*/ 1940002 h 2342017"/>
                  <a:gd name="connsiteX46" fmla="*/ 875274 w 4099452"/>
                  <a:gd name="connsiteY46" fmla="*/ 1956217 h 2342017"/>
                  <a:gd name="connsiteX47" fmla="*/ 747353 w 4099452"/>
                  <a:gd name="connsiteY47" fmla="*/ 2029300 h 2342017"/>
                  <a:gd name="connsiteX48" fmla="*/ 673252 w 4099452"/>
                  <a:gd name="connsiteY48" fmla="*/ 2053622 h 2342017"/>
                  <a:gd name="connsiteX49" fmla="*/ 646285 w 4099452"/>
                  <a:gd name="connsiteY49" fmla="*/ 2073891 h 2342017"/>
                  <a:gd name="connsiteX50" fmla="*/ 414646 w 4099452"/>
                  <a:gd name="connsiteY50" fmla="*/ 2189017 h 2342017"/>
                  <a:gd name="connsiteX51" fmla="*/ 290760 w 4099452"/>
                  <a:gd name="connsiteY51" fmla="*/ 2222837 h 2342017"/>
                  <a:gd name="connsiteX52" fmla="*/ 133106 w 4099452"/>
                  <a:gd name="connsiteY52" fmla="*/ 2282369 h 2342017"/>
                  <a:gd name="connsiteX53" fmla="*/ 19937 w 4099452"/>
                  <a:gd name="connsiteY53" fmla="*/ 2341901 h 2342017"/>
                  <a:gd name="connsiteX54" fmla="*/ 20167 w 4099452"/>
                  <a:gd name="connsiteY54" fmla="*/ 2342017 h 2342017"/>
                  <a:gd name="connsiteX55" fmla="*/ 0 w 4099452"/>
                  <a:gd name="connsiteY55" fmla="*/ 2342017 h 2342017"/>
                  <a:gd name="connsiteX56" fmla="*/ 0 w 4099452"/>
                  <a:gd name="connsiteY56" fmla="*/ 2327540 h 2342017"/>
                  <a:gd name="connsiteX57" fmla="*/ 77674 w 4099452"/>
                  <a:gd name="connsiteY57" fmla="*/ 2285148 h 2342017"/>
                  <a:gd name="connsiteX58" fmla="*/ 188539 w 4099452"/>
                  <a:gd name="connsiteY58" fmla="*/ 2202105 h 2342017"/>
                  <a:gd name="connsiteX59" fmla="*/ 216773 w 4099452"/>
                  <a:gd name="connsiteY59" fmla="*/ 2197587 h 2342017"/>
                  <a:gd name="connsiteX60" fmla="*/ 276008 w 4099452"/>
                  <a:gd name="connsiteY60" fmla="*/ 2145237 h 2342017"/>
                  <a:gd name="connsiteX61" fmla="*/ 317265 w 4099452"/>
                  <a:gd name="connsiteY61" fmla="*/ 2136203 h 2342017"/>
                  <a:gd name="connsiteX62" fmla="*/ 372466 w 4099452"/>
                  <a:gd name="connsiteY62" fmla="*/ 2089759 h 2342017"/>
                  <a:gd name="connsiteX63" fmla="*/ 454174 w 4099452"/>
                  <a:gd name="connsiteY63" fmla="*/ 2071227 h 2342017"/>
                  <a:gd name="connsiteX64" fmla="*/ 476647 w 4099452"/>
                  <a:gd name="connsiteY64" fmla="*/ 2051422 h 2342017"/>
                  <a:gd name="connsiteX65" fmla="*/ 545793 w 4099452"/>
                  <a:gd name="connsiteY65" fmla="*/ 1996870 h 2342017"/>
                  <a:gd name="connsiteX66" fmla="*/ 583938 w 4099452"/>
                  <a:gd name="connsiteY66" fmla="*/ 1993743 h 2342017"/>
                  <a:gd name="connsiteX67" fmla="*/ 708747 w 4099452"/>
                  <a:gd name="connsiteY67" fmla="*/ 1900391 h 2342017"/>
                  <a:gd name="connsiteX68" fmla="*/ 741476 w 4099452"/>
                  <a:gd name="connsiteY68" fmla="*/ 1902245 h 2342017"/>
                  <a:gd name="connsiteX69" fmla="*/ 767520 w 4099452"/>
                  <a:gd name="connsiteY69" fmla="*/ 1874216 h 2342017"/>
                  <a:gd name="connsiteX70" fmla="*/ 814655 w 4099452"/>
                  <a:gd name="connsiteY70" fmla="*/ 1851167 h 2342017"/>
                  <a:gd name="connsiteX71" fmla="*/ 901319 w 4099452"/>
                  <a:gd name="connsiteY71" fmla="*/ 1784338 h 2342017"/>
                  <a:gd name="connsiteX72" fmla="*/ 959632 w 4099452"/>
                  <a:gd name="connsiteY72" fmla="*/ 1737431 h 2342017"/>
                  <a:gd name="connsiteX73" fmla="*/ 1060700 w 4099452"/>
                  <a:gd name="connsiteY73" fmla="*/ 1714382 h 2342017"/>
                  <a:gd name="connsiteX74" fmla="*/ 1090318 w 4099452"/>
                  <a:gd name="connsiteY74" fmla="*/ 1693650 h 2342017"/>
                  <a:gd name="connsiteX75" fmla="*/ 1115901 w 4099452"/>
                  <a:gd name="connsiteY75" fmla="*/ 1689597 h 2342017"/>
                  <a:gd name="connsiteX76" fmla="*/ 1202103 w 4099452"/>
                  <a:gd name="connsiteY76" fmla="*/ 1647670 h 2342017"/>
                  <a:gd name="connsiteX77" fmla="*/ 1306284 w 4099452"/>
                  <a:gd name="connsiteY77" fmla="*/ 1593466 h 2342017"/>
                  <a:gd name="connsiteX78" fmla="*/ 1328295 w 4099452"/>
                  <a:gd name="connsiteY78" fmla="*/ 1571807 h 2342017"/>
                  <a:gd name="connsiteX79" fmla="*/ 1441464 w 4099452"/>
                  <a:gd name="connsiteY79" fmla="*/ 1516792 h 2342017"/>
                  <a:gd name="connsiteX80" fmla="*/ 1492171 w 4099452"/>
                  <a:gd name="connsiteY80" fmla="*/ 1471158 h 2342017"/>
                  <a:gd name="connsiteX81" fmla="*/ 1523172 w 4099452"/>
                  <a:gd name="connsiteY81" fmla="*/ 1465715 h 2342017"/>
                  <a:gd name="connsiteX82" fmla="*/ 1619284 w 4099452"/>
                  <a:gd name="connsiteY82" fmla="*/ 1429116 h 2342017"/>
                  <a:gd name="connsiteX83" fmla="*/ 1634151 w 4099452"/>
                  <a:gd name="connsiteY83" fmla="*/ 1405257 h 2342017"/>
                  <a:gd name="connsiteX84" fmla="*/ 1705487 w 4099452"/>
                  <a:gd name="connsiteY84" fmla="*/ 1361013 h 2342017"/>
                  <a:gd name="connsiteX85" fmla="*/ 1795722 w 4099452"/>
                  <a:gd name="connsiteY85" fmla="*/ 1326730 h 2342017"/>
                  <a:gd name="connsiteX86" fmla="*/ 1904397 w 4099452"/>
                  <a:gd name="connsiteY86" fmla="*/ 1273452 h 2342017"/>
                  <a:gd name="connsiteX87" fmla="*/ 1962710 w 4099452"/>
                  <a:gd name="connsiteY87" fmla="*/ 1245423 h 2342017"/>
                  <a:gd name="connsiteX88" fmla="*/ 2022406 w 4099452"/>
                  <a:gd name="connsiteY88" fmla="*/ 1196663 h 2342017"/>
                  <a:gd name="connsiteX89" fmla="*/ 2095585 w 4099452"/>
                  <a:gd name="connsiteY89" fmla="*/ 1154736 h 2342017"/>
                  <a:gd name="connsiteX90" fmla="*/ 2163349 w 4099452"/>
                  <a:gd name="connsiteY90" fmla="*/ 1119063 h 2342017"/>
                  <a:gd name="connsiteX91" fmla="*/ 2284585 w 4099452"/>
                  <a:gd name="connsiteY91" fmla="*/ 1036019 h 2342017"/>
                  <a:gd name="connsiteX92" fmla="*/ 2458832 w 4099452"/>
                  <a:gd name="connsiteY92" fmla="*/ 965600 h 2342017"/>
                  <a:gd name="connsiteX93" fmla="*/ 2536968 w 4099452"/>
                  <a:gd name="connsiteY93" fmla="*/ 906994 h 2342017"/>
                  <a:gd name="connsiteX94" fmla="*/ 2654631 w 4099452"/>
                  <a:gd name="connsiteY94" fmla="*/ 854180 h 2342017"/>
                  <a:gd name="connsiteX95" fmla="*/ 2672148 w 4099452"/>
                  <a:gd name="connsiteY95" fmla="*/ 832522 h 2342017"/>
                  <a:gd name="connsiteX96" fmla="*/ 2773217 w 4099452"/>
                  <a:gd name="connsiteY96" fmla="*/ 797312 h 2342017"/>
                  <a:gd name="connsiteX97" fmla="*/ 2806867 w 4099452"/>
                  <a:gd name="connsiteY97" fmla="*/ 756659 h 2342017"/>
                  <a:gd name="connsiteX98" fmla="*/ 2833834 w 4099452"/>
                  <a:gd name="connsiteY98" fmla="*/ 749941 h 2342017"/>
                  <a:gd name="connsiteX99" fmla="*/ 2843284 w 4099452"/>
                  <a:gd name="connsiteY99" fmla="*/ 725619 h 2342017"/>
                  <a:gd name="connsiteX100" fmla="*/ 2870251 w 4099452"/>
                  <a:gd name="connsiteY100" fmla="*/ 725619 h 2342017"/>
                  <a:gd name="connsiteX101" fmla="*/ 2886386 w 4099452"/>
                  <a:gd name="connsiteY101" fmla="*/ 702571 h 2342017"/>
                  <a:gd name="connsiteX102" fmla="*/ 2907936 w 4099452"/>
                  <a:gd name="connsiteY102" fmla="*/ 699907 h 2342017"/>
                  <a:gd name="connsiteX103" fmla="*/ 3013038 w 4099452"/>
                  <a:gd name="connsiteY103" fmla="*/ 634931 h 2342017"/>
                  <a:gd name="connsiteX104" fmla="*/ 3044039 w 4099452"/>
                  <a:gd name="connsiteY104" fmla="*/ 619990 h 2342017"/>
                  <a:gd name="connsiteX105" fmla="*/ 3083106 w 4099452"/>
                  <a:gd name="connsiteY105" fmla="*/ 572619 h 2342017"/>
                  <a:gd name="connsiteX106" fmla="*/ 3153174 w 4099452"/>
                  <a:gd name="connsiteY106" fmla="*/ 536020 h 2342017"/>
                  <a:gd name="connsiteX107" fmla="*/ 3184175 w 4099452"/>
                  <a:gd name="connsiteY107" fmla="*/ 496757 h 2342017"/>
                  <a:gd name="connsiteX108" fmla="*/ 3274410 w 4099452"/>
                  <a:gd name="connsiteY108" fmla="*/ 446722 h 2342017"/>
                  <a:gd name="connsiteX109" fmla="*/ 3326960 w 4099452"/>
                  <a:gd name="connsiteY109" fmla="*/ 425063 h 2342017"/>
                  <a:gd name="connsiteX110" fmla="*/ 3345861 w 4099452"/>
                  <a:gd name="connsiteY110" fmla="*/ 396688 h 2342017"/>
                  <a:gd name="connsiteX111" fmla="*/ 3463063 w 4099452"/>
                  <a:gd name="connsiteY111" fmla="*/ 339819 h 2342017"/>
                  <a:gd name="connsiteX112" fmla="*/ 3476547 w 4099452"/>
                  <a:gd name="connsiteY112" fmla="*/ 323604 h 2342017"/>
                  <a:gd name="connsiteX113" fmla="*/ 3573581 w 4099452"/>
                  <a:gd name="connsiteY113" fmla="*/ 293839 h 2342017"/>
                  <a:gd name="connsiteX114" fmla="*/ 3581649 w 4099452"/>
                  <a:gd name="connsiteY114" fmla="*/ 280287 h 2342017"/>
                  <a:gd name="connsiteX115" fmla="*/ 3609884 w 4099452"/>
                  <a:gd name="connsiteY115" fmla="*/ 257239 h 2342017"/>
                  <a:gd name="connsiteX116" fmla="*/ 3650334 w 4099452"/>
                  <a:gd name="connsiteY116" fmla="*/ 249131 h 2342017"/>
                  <a:gd name="connsiteX117" fmla="*/ 3652985 w 4099452"/>
                  <a:gd name="connsiteY117" fmla="*/ 220756 h 2342017"/>
                  <a:gd name="connsiteX118" fmla="*/ 3763387 w 4099452"/>
                  <a:gd name="connsiteY118" fmla="*/ 196433 h 2342017"/>
                  <a:gd name="connsiteX119" fmla="*/ 3770072 w 4099452"/>
                  <a:gd name="connsiteY119" fmla="*/ 173385 h 2342017"/>
                  <a:gd name="connsiteX120" fmla="*/ 3850857 w 4099452"/>
                  <a:gd name="connsiteY120" fmla="*/ 174774 h 2342017"/>
                  <a:gd name="connsiteX121" fmla="*/ 3861690 w 4099452"/>
                  <a:gd name="connsiteY121" fmla="*/ 159833 h 2342017"/>
                  <a:gd name="connsiteX122" fmla="*/ 3845655 w 4099452"/>
                  <a:gd name="connsiteY122" fmla="*/ 109751 h 2342017"/>
                  <a:gd name="connsiteX123" fmla="*/ 3939825 w 4099452"/>
                  <a:gd name="connsiteY123" fmla="*/ 70535 h 2342017"/>
                  <a:gd name="connsiteX124" fmla="*/ 3968060 w 4099452"/>
                  <a:gd name="connsiteY124" fmla="*/ 73199 h 2342017"/>
                  <a:gd name="connsiteX125" fmla="*/ 3972093 w 4099452"/>
                  <a:gd name="connsiteY125" fmla="*/ 40654 h 2342017"/>
                  <a:gd name="connsiteX126" fmla="*/ 4042161 w 4099452"/>
                  <a:gd name="connsiteY126" fmla="*/ 0 h 2342017"/>
                  <a:gd name="connsiteX127" fmla="*/ 4099452 w 4099452"/>
                  <a:gd name="connsiteY127" fmla="*/ 3254 h 2342017"/>
                  <a:gd name="connsiteX0" fmla="*/ 4099452 w 4099452"/>
                  <a:gd name="connsiteY0" fmla="*/ 3254 h 2342017"/>
                  <a:gd name="connsiteX1" fmla="*/ 4066418 w 4099452"/>
                  <a:gd name="connsiteY1" fmla="*/ 432210 h 2342017"/>
                  <a:gd name="connsiteX2" fmla="*/ 4042161 w 4099452"/>
                  <a:gd name="connsiteY2" fmla="*/ 427496 h 2342017"/>
                  <a:gd name="connsiteX3" fmla="*/ 4034095 w 4099452"/>
                  <a:gd name="connsiteY3" fmla="*/ 446491 h 2342017"/>
                  <a:gd name="connsiteX4" fmla="*/ 4001711 w 4099452"/>
                  <a:gd name="connsiteY4" fmla="*/ 446491 h 2342017"/>
                  <a:gd name="connsiteX5" fmla="*/ 3977510 w 4099452"/>
                  <a:gd name="connsiteY5" fmla="*/ 489807 h 2342017"/>
                  <a:gd name="connsiteX6" fmla="*/ 3904791 w 4099452"/>
                  <a:gd name="connsiteY6" fmla="*/ 523627 h 2342017"/>
                  <a:gd name="connsiteX7" fmla="*/ 3817206 w 4099452"/>
                  <a:gd name="connsiteY7" fmla="*/ 576442 h 2342017"/>
                  <a:gd name="connsiteX8" fmla="*/ 3803722 w 4099452"/>
                  <a:gd name="connsiteY8" fmla="*/ 607598 h 2342017"/>
                  <a:gd name="connsiteX9" fmla="*/ 3779522 w 4099452"/>
                  <a:gd name="connsiteY9" fmla="*/ 611651 h 2342017"/>
                  <a:gd name="connsiteX10" fmla="*/ 3745870 w 4099452"/>
                  <a:gd name="connsiteY10" fmla="*/ 649525 h 2342017"/>
                  <a:gd name="connsiteX11" fmla="*/ 3673152 w 4099452"/>
                  <a:gd name="connsiteY11" fmla="*/ 671183 h 2342017"/>
                  <a:gd name="connsiteX12" fmla="*/ 3659668 w 4099452"/>
                  <a:gd name="connsiteY12" fmla="*/ 698285 h 2342017"/>
                  <a:gd name="connsiteX13" fmla="*/ 3607117 w 4099452"/>
                  <a:gd name="connsiteY13" fmla="*/ 695622 h 2342017"/>
                  <a:gd name="connsiteX14" fmla="*/ 3574733 w 4099452"/>
                  <a:gd name="connsiteY14" fmla="*/ 738938 h 2342017"/>
                  <a:gd name="connsiteX15" fmla="*/ 3537050 w 4099452"/>
                  <a:gd name="connsiteY15" fmla="*/ 742992 h 2342017"/>
                  <a:gd name="connsiteX16" fmla="*/ 3500632 w 4099452"/>
                  <a:gd name="connsiteY16" fmla="*/ 753880 h 2342017"/>
                  <a:gd name="connsiteX17" fmla="*/ 3446699 w 4099452"/>
                  <a:gd name="connsiteY17" fmla="*/ 759323 h 2342017"/>
                  <a:gd name="connsiteX18" fmla="*/ 3264844 w 4099452"/>
                  <a:gd name="connsiteY18" fmla="*/ 829742 h 2342017"/>
                  <a:gd name="connsiteX19" fmla="*/ 3228428 w 4099452"/>
                  <a:gd name="connsiteY19" fmla="*/ 837849 h 2342017"/>
                  <a:gd name="connsiteX20" fmla="*/ 3189360 w 4099452"/>
                  <a:gd name="connsiteY20" fmla="*/ 869005 h 2342017"/>
                  <a:gd name="connsiteX21" fmla="*/ 2975238 w 4099452"/>
                  <a:gd name="connsiteY21" fmla="*/ 933981 h 2342017"/>
                  <a:gd name="connsiteX22" fmla="*/ 2929486 w 4099452"/>
                  <a:gd name="connsiteY22" fmla="*/ 982742 h 2342017"/>
                  <a:gd name="connsiteX23" fmla="*/ 2906553 w 4099452"/>
                  <a:gd name="connsiteY23" fmla="*/ 985406 h 2342017"/>
                  <a:gd name="connsiteX24" fmla="*/ 2773217 w 4099452"/>
                  <a:gd name="connsiteY24" fmla="*/ 1082927 h 2342017"/>
                  <a:gd name="connsiteX25" fmla="*/ 2677565 w 4099452"/>
                  <a:gd name="connsiteY25" fmla="*/ 1097868 h 2342017"/>
                  <a:gd name="connsiteX26" fmla="*/ 2629047 w 4099452"/>
                  <a:gd name="connsiteY26" fmla="*/ 1135741 h 2342017"/>
                  <a:gd name="connsiteX27" fmla="*/ 2529362 w 4099452"/>
                  <a:gd name="connsiteY27" fmla="*/ 1156010 h 2342017"/>
                  <a:gd name="connsiteX28" fmla="*/ 2506427 w 4099452"/>
                  <a:gd name="connsiteY28" fmla="*/ 1184386 h 2342017"/>
                  <a:gd name="connsiteX29" fmla="*/ 2398675 w 4099452"/>
                  <a:gd name="connsiteY29" fmla="*/ 1222259 h 2342017"/>
                  <a:gd name="connsiteX30" fmla="*/ 2119902 w 4099452"/>
                  <a:gd name="connsiteY30" fmla="*/ 1353600 h 2342017"/>
                  <a:gd name="connsiteX31" fmla="*/ 2000049 w 4099452"/>
                  <a:gd name="connsiteY31" fmla="*/ 1410468 h 2342017"/>
                  <a:gd name="connsiteX32" fmla="*/ 1936780 w 4099452"/>
                  <a:gd name="connsiteY32" fmla="*/ 1461892 h 2342017"/>
                  <a:gd name="connsiteX33" fmla="*/ 1892296 w 4099452"/>
                  <a:gd name="connsiteY33" fmla="*/ 1468611 h 2342017"/>
                  <a:gd name="connsiteX34" fmla="*/ 1808745 w 4099452"/>
                  <a:gd name="connsiteY34" fmla="*/ 1522815 h 2342017"/>
                  <a:gd name="connsiteX35" fmla="*/ 1752160 w 4099452"/>
                  <a:gd name="connsiteY35" fmla="*/ 1537756 h 2342017"/>
                  <a:gd name="connsiteX36" fmla="*/ 1601306 w 4099452"/>
                  <a:gd name="connsiteY36" fmla="*/ 1643384 h 2342017"/>
                  <a:gd name="connsiteX37" fmla="*/ 1560856 w 4099452"/>
                  <a:gd name="connsiteY37" fmla="*/ 1654271 h 2342017"/>
                  <a:gd name="connsiteX38" fmla="*/ 1509688 w 4099452"/>
                  <a:gd name="connsiteY38" fmla="*/ 1689481 h 2342017"/>
                  <a:gd name="connsiteX39" fmla="*/ 1489521 w 4099452"/>
                  <a:gd name="connsiteY39" fmla="*/ 1700369 h 2342017"/>
                  <a:gd name="connsiteX40" fmla="*/ 1376352 w 4099452"/>
                  <a:gd name="connsiteY40" fmla="*/ 1765344 h 2342017"/>
                  <a:gd name="connsiteX41" fmla="*/ 1341318 w 4099452"/>
                  <a:gd name="connsiteY41" fmla="*/ 1769398 h 2342017"/>
                  <a:gd name="connsiteX42" fmla="*/ 1238981 w 4099452"/>
                  <a:gd name="connsiteY42" fmla="*/ 1814105 h 2342017"/>
                  <a:gd name="connsiteX43" fmla="*/ 1108296 w 4099452"/>
                  <a:gd name="connsiteY43" fmla="*/ 1887188 h 2342017"/>
                  <a:gd name="connsiteX44" fmla="*/ 961475 w 4099452"/>
                  <a:gd name="connsiteY44" fmla="*/ 1923787 h 2342017"/>
                  <a:gd name="connsiteX45" fmla="*/ 941308 w 4099452"/>
                  <a:gd name="connsiteY45" fmla="*/ 1940002 h 2342017"/>
                  <a:gd name="connsiteX46" fmla="*/ 875274 w 4099452"/>
                  <a:gd name="connsiteY46" fmla="*/ 1956217 h 2342017"/>
                  <a:gd name="connsiteX47" fmla="*/ 747353 w 4099452"/>
                  <a:gd name="connsiteY47" fmla="*/ 2029300 h 2342017"/>
                  <a:gd name="connsiteX48" fmla="*/ 673252 w 4099452"/>
                  <a:gd name="connsiteY48" fmla="*/ 2053622 h 2342017"/>
                  <a:gd name="connsiteX49" fmla="*/ 646285 w 4099452"/>
                  <a:gd name="connsiteY49" fmla="*/ 2073891 h 2342017"/>
                  <a:gd name="connsiteX50" fmla="*/ 414646 w 4099452"/>
                  <a:gd name="connsiteY50" fmla="*/ 2189017 h 2342017"/>
                  <a:gd name="connsiteX51" fmla="*/ 290760 w 4099452"/>
                  <a:gd name="connsiteY51" fmla="*/ 2222837 h 2342017"/>
                  <a:gd name="connsiteX52" fmla="*/ 133106 w 4099452"/>
                  <a:gd name="connsiteY52" fmla="*/ 2282369 h 2342017"/>
                  <a:gd name="connsiteX53" fmla="*/ 19937 w 4099452"/>
                  <a:gd name="connsiteY53" fmla="*/ 2341901 h 2342017"/>
                  <a:gd name="connsiteX54" fmla="*/ 20167 w 4099452"/>
                  <a:gd name="connsiteY54" fmla="*/ 2342017 h 2342017"/>
                  <a:gd name="connsiteX55" fmla="*/ 0 w 4099452"/>
                  <a:gd name="connsiteY55" fmla="*/ 2342017 h 2342017"/>
                  <a:gd name="connsiteX56" fmla="*/ 0 w 4099452"/>
                  <a:gd name="connsiteY56" fmla="*/ 2327540 h 2342017"/>
                  <a:gd name="connsiteX57" fmla="*/ 77674 w 4099452"/>
                  <a:gd name="connsiteY57" fmla="*/ 2285148 h 2342017"/>
                  <a:gd name="connsiteX58" fmla="*/ 188539 w 4099452"/>
                  <a:gd name="connsiteY58" fmla="*/ 2202105 h 2342017"/>
                  <a:gd name="connsiteX59" fmla="*/ 216773 w 4099452"/>
                  <a:gd name="connsiteY59" fmla="*/ 2197587 h 2342017"/>
                  <a:gd name="connsiteX60" fmla="*/ 276008 w 4099452"/>
                  <a:gd name="connsiteY60" fmla="*/ 2145237 h 2342017"/>
                  <a:gd name="connsiteX61" fmla="*/ 317265 w 4099452"/>
                  <a:gd name="connsiteY61" fmla="*/ 2136203 h 2342017"/>
                  <a:gd name="connsiteX62" fmla="*/ 372466 w 4099452"/>
                  <a:gd name="connsiteY62" fmla="*/ 2089759 h 2342017"/>
                  <a:gd name="connsiteX63" fmla="*/ 454174 w 4099452"/>
                  <a:gd name="connsiteY63" fmla="*/ 2071227 h 2342017"/>
                  <a:gd name="connsiteX64" fmla="*/ 476647 w 4099452"/>
                  <a:gd name="connsiteY64" fmla="*/ 2051422 h 2342017"/>
                  <a:gd name="connsiteX65" fmla="*/ 545793 w 4099452"/>
                  <a:gd name="connsiteY65" fmla="*/ 1996870 h 2342017"/>
                  <a:gd name="connsiteX66" fmla="*/ 583938 w 4099452"/>
                  <a:gd name="connsiteY66" fmla="*/ 1993743 h 2342017"/>
                  <a:gd name="connsiteX67" fmla="*/ 708747 w 4099452"/>
                  <a:gd name="connsiteY67" fmla="*/ 1900391 h 2342017"/>
                  <a:gd name="connsiteX68" fmla="*/ 741476 w 4099452"/>
                  <a:gd name="connsiteY68" fmla="*/ 1902245 h 2342017"/>
                  <a:gd name="connsiteX69" fmla="*/ 767520 w 4099452"/>
                  <a:gd name="connsiteY69" fmla="*/ 1874216 h 2342017"/>
                  <a:gd name="connsiteX70" fmla="*/ 814655 w 4099452"/>
                  <a:gd name="connsiteY70" fmla="*/ 1851167 h 2342017"/>
                  <a:gd name="connsiteX71" fmla="*/ 901319 w 4099452"/>
                  <a:gd name="connsiteY71" fmla="*/ 1784338 h 2342017"/>
                  <a:gd name="connsiteX72" fmla="*/ 959632 w 4099452"/>
                  <a:gd name="connsiteY72" fmla="*/ 1737431 h 2342017"/>
                  <a:gd name="connsiteX73" fmla="*/ 1060700 w 4099452"/>
                  <a:gd name="connsiteY73" fmla="*/ 1714382 h 2342017"/>
                  <a:gd name="connsiteX74" fmla="*/ 1090318 w 4099452"/>
                  <a:gd name="connsiteY74" fmla="*/ 1693650 h 2342017"/>
                  <a:gd name="connsiteX75" fmla="*/ 1115901 w 4099452"/>
                  <a:gd name="connsiteY75" fmla="*/ 1689597 h 2342017"/>
                  <a:gd name="connsiteX76" fmla="*/ 1202103 w 4099452"/>
                  <a:gd name="connsiteY76" fmla="*/ 1647670 h 2342017"/>
                  <a:gd name="connsiteX77" fmla="*/ 1306284 w 4099452"/>
                  <a:gd name="connsiteY77" fmla="*/ 1593466 h 2342017"/>
                  <a:gd name="connsiteX78" fmla="*/ 1328295 w 4099452"/>
                  <a:gd name="connsiteY78" fmla="*/ 1571807 h 2342017"/>
                  <a:gd name="connsiteX79" fmla="*/ 1441464 w 4099452"/>
                  <a:gd name="connsiteY79" fmla="*/ 1516792 h 2342017"/>
                  <a:gd name="connsiteX80" fmla="*/ 1492171 w 4099452"/>
                  <a:gd name="connsiteY80" fmla="*/ 1471158 h 2342017"/>
                  <a:gd name="connsiteX81" fmla="*/ 1523172 w 4099452"/>
                  <a:gd name="connsiteY81" fmla="*/ 1465715 h 2342017"/>
                  <a:gd name="connsiteX82" fmla="*/ 1619284 w 4099452"/>
                  <a:gd name="connsiteY82" fmla="*/ 1429116 h 2342017"/>
                  <a:gd name="connsiteX83" fmla="*/ 1634151 w 4099452"/>
                  <a:gd name="connsiteY83" fmla="*/ 1405257 h 2342017"/>
                  <a:gd name="connsiteX84" fmla="*/ 1705487 w 4099452"/>
                  <a:gd name="connsiteY84" fmla="*/ 1361013 h 2342017"/>
                  <a:gd name="connsiteX85" fmla="*/ 1795722 w 4099452"/>
                  <a:gd name="connsiteY85" fmla="*/ 1326730 h 2342017"/>
                  <a:gd name="connsiteX86" fmla="*/ 1904397 w 4099452"/>
                  <a:gd name="connsiteY86" fmla="*/ 1273452 h 2342017"/>
                  <a:gd name="connsiteX87" fmla="*/ 1962710 w 4099452"/>
                  <a:gd name="connsiteY87" fmla="*/ 1245423 h 2342017"/>
                  <a:gd name="connsiteX88" fmla="*/ 2022406 w 4099452"/>
                  <a:gd name="connsiteY88" fmla="*/ 1196663 h 2342017"/>
                  <a:gd name="connsiteX89" fmla="*/ 2095585 w 4099452"/>
                  <a:gd name="connsiteY89" fmla="*/ 1154736 h 2342017"/>
                  <a:gd name="connsiteX90" fmla="*/ 2163349 w 4099452"/>
                  <a:gd name="connsiteY90" fmla="*/ 1119063 h 2342017"/>
                  <a:gd name="connsiteX91" fmla="*/ 2284585 w 4099452"/>
                  <a:gd name="connsiteY91" fmla="*/ 1036019 h 2342017"/>
                  <a:gd name="connsiteX92" fmla="*/ 2458832 w 4099452"/>
                  <a:gd name="connsiteY92" fmla="*/ 965600 h 2342017"/>
                  <a:gd name="connsiteX93" fmla="*/ 2536968 w 4099452"/>
                  <a:gd name="connsiteY93" fmla="*/ 906994 h 2342017"/>
                  <a:gd name="connsiteX94" fmla="*/ 2654631 w 4099452"/>
                  <a:gd name="connsiteY94" fmla="*/ 854180 h 2342017"/>
                  <a:gd name="connsiteX95" fmla="*/ 2672148 w 4099452"/>
                  <a:gd name="connsiteY95" fmla="*/ 832522 h 2342017"/>
                  <a:gd name="connsiteX96" fmla="*/ 2773217 w 4099452"/>
                  <a:gd name="connsiteY96" fmla="*/ 797312 h 2342017"/>
                  <a:gd name="connsiteX97" fmla="*/ 2806867 w 4099452"/>
                  <a:gd name="connsiteY97" fmla="*/ 756659 h 2342017"/>
                  <a:gd name="connsiteX98" fmla="*/ 2833834 w 4099452"/>
                  <a:gd name="connsiteY98" fmla="*/ 749941 h 2342017"/>
                  <a:gd name="connsiteX99" fmla="*/ 2843284 w 4099452"/>
                  <a:gd name="connsiteY99" fmla="*/ 725619 h 2342017"/>
                  <a:gd name="connsiteX100" fmla="*/ 2870251 w 4099452"/>
                  <a:gd name="connsiteY100" fmla="*/ 725619 h 2342017"/>
                  <a:gd name="connsiteX101" fmla="*/ 2886386 w 4099452"/>
                  <a:gd name="connsiteY101" fmla="*/ 702571 h 2342017"/>
                  <a:gd name="connsiteX102" fmla="*/ 2907936 w 4099452"/>
                  <a:gd name="connsiteY102" fmla="*/ 699907 h 2342017"/>
                  <a:gd name="connsiteX103" fmla="*/ 3013038 w 4099452"/>
                  <a:gd name="connsiteY103" fmla="*/ 634931 h 2342017"/>
                  <a:gd name="connsiteX104" fmla="*/ 3044039 w 4099452"/>
                  <a:gd name="connsiteY104" fmla="*/ 619990 h 2342017"/>
                  <a:gd name="connsiteX105" fmla="*/ 3083106 w 4099452"/>
                  <a:gd name="connsiteY105" fmla="*/ 572619 h 2342017"/>
                  <a:gd name="connsiteX106" fmla="*/ 3153174 w 4099452"/>
                  <a:gd name="connsiteY106" fmla="*/ 536020 h 2342017"/>
                  <a:gd name="connsiteX107" fmla="*/ 3184175 w 4099452"/>
                  <a:gd name="connsiteY107" fmla="*/ 496757 h 2342017"/>
                  <a:gd name="connsiteX108" fmla="*/ 3274410 w 4099452"/>
                  <a:gd name="connsiteY108" fmla="*/ 446722 h 2342017"/>
                  <a:gd name="connsiteX109" fmla="*/ 3326960 w 4099452"/>
                  <a:gd name="connsiteY109" fmla="*/ 425063 h 2342017"/>
                  <a:gd name="connsiteX110" fmla="*/ 3345861 w 4099452"/>
                  <a:gd name="connsiteY110" fmla="*/ 396688 h 2342017"/>
                  <a:gd name="connsiteX111" fmla="*/ 3463063 w 4099452"/>
                  <a:gd name="connsiteY111" fmla="*/ 339819 h 2342017"/>
                  <a:gd name="connsiteX112" fmla="*/ 3476547 w 4099452"/>
                  <a:gd name="connsiteY112" fmla="*/ 323604 h 2342017"/>
                  <a:gd name="connsiteX113" fmla="*/ 3573581 w 4099452"/>
                  <a:gd name="connsiteY113" fmla="*/ 293839 h 2342017"/>
                  <a:gd name="connsiteX114" fmla="*/ 3581649 w 4099452"/>
                  <a:gd name="connsiteY114" fmla="*/ 280287 h 2342017"/>
                  <a:gd name="connsiteX115" fmla="*/ 3609884 w 4099452"/>
                  <a:gd name="connsiteY115" fmla="*/ 257239 h 2342017"/>
                  <a:gd name="connsiteX116" fmla="*/ 3650334 w 4099452"/>
                  <a:gd name="connsiteY116" fmla="*/ 249131 h 2342017"/>
                  <a:gd name="connsiteX117" fmla="*/ 3652985 w 4099452"/>
                  <a:gd name="connsiteY117" fmla="*/ 220756 h 2342017"/>
                  <a:gd name="connsiteX118" fmla="*/ 3763387 w 4099452"/>
                  <a:gd name="connsiteY118" fmla="*/ 196433 h 2342017"/>
                  <a:gd name="connsiteX119" fmla="*/ 3741654 w 4099452"/>
                  <a:gd name="connsiteY119" fmla="*/ 153214 h 2342017"/>
                  <a:gd name="connsiteX120" fmla="*/ 3850857 w 4099452"/>
                  <a:gd name="connsiteY120" fmla="*/ 174774 h 2342017"/>
                  <a:gd name="connsiteX121" fmla="*/ 3861690 w 4099452"/>
                  <a:gd name="connsiteY121" fmla="*/ 159833 h 2342017"/>
                  <a:gd name="connsiteX122" fmla="*/ 3845655 w 4099452"/>
                  <a:gd name="connsiteY122" fmla="*/ 109751 h 2342017"/>
                  <a:gd name="connsiteX123" fmla="*/ 3939825 w 4099452"/>
                  <a:gd name="connsiteY123" fmla="*/ 70535 h 2342017"/>
                  <a:gd name="connsiteX124" fmla="*/ 3968060 w 4099452"/>
                  <a:gd name="connsiteY124" fmla="*/ 73199 h 2342017"/>
                  <a:gd name="connsiteX125" fmla="*/ 3972093 w 4099452"/>
                  <a:gd name="connsiteY125" fmla="*/ 40654 h 2342017"/>
                  <a:gd name="connsiteX126" fmla="*/ 4042161 w 4099452"/>
                  <a:gd name="connsiteY126" fmla="*/ 0 h 2342017"/>
                  <a:gd name="connsiteX127" fmla="*/ 4099452 w 4099452"/>
                  <a:gd name="connsiteY127" fmla="*/ 3254 h 2342017"/>
                  <a:gd name="connsiteX0" fmla="*/ 4099452 w 4099452"/>
                  <a:gd name="connsiteY0" fmla="*/ 3254 h 2342017"/>
                  <a:gd name="connsiteX1" fmla="*/ 4066418 w 4099452"/>
                  <a:gd name="connsiteY1" fmla="*/ 432210 h 2342017"/>
                  <a:gd name="connsiteX2" fmla="*/ 4042161 w 4099452"/>
                  <a:gd name="connsiteY2" fmla="*/ 427496 h 2342017"/>
                  <a:gd name="connsiteX3" fmla="*/ 4034095 w 4099452"/>
                  <a:gd name="connsiteY3" fmla="*/ 446491 h 2342017"/>
                  <a:gd name="connsiteX4" fmla="*/ 4001711 w 4099452"/>
                  <a:gd name="connsiteY4" fmla="*/ 446491 h 2342017"/>
                  <a:gd name="connsiteX5" fmla="*/ 3977510 w 4099452"/>
                  <a:gd name="connsiteY5" fmla="*/ 489807 h 2342017"/>
                  <a:gd name="connsiteX6" fmla="*/ 3904791 w 4099452"/>
                  <a:gd name="connsiteY6" fmla="*/ 523627 h 2342017"/>
                  <a:gd name="connsiteX7" fmla="*/ 3817206 w 4099452"/>
                  <a:gd name="connsiteY7" fmla="*/ 576442 h 2342017"/>
                  <a:gd name="connsiteX8" fmla="*/ 3803722 w 4099452"/>
                  <a:gd name="connsiteY8" fmla="*/ 607598 h 2342017"/>
                  <a:gd name="connsiteX9" fmla="*/ 3779522 w 4099452"/>
                  <a:gd name="connsiteY9" fmla="*/ 611651 h 2342017"/>
                  <a:gd name="connsiteX10" fmla="*/ 3745870 w 4099452"/>
                  <a:gd name="connsiteY10" fmla="*/ 649525 h 2342017"/>
                  <a:gd name="connsiteX11" fmla="*/ 3673152 w 4099452"/>
                  <a:gd name="connsiteY11" fmla="*/ 671183 h 2342017"/>
                  <a:gd name="connsiteX12" fmla="*/ 3659668 w 4099452"/>
                  <a:gd name="connsiteY12" fmla="*/ 698285 h 2342017"/>
                  <a:gd name="connsiteX13" fmla="*/ 3607117 w 4099452"/>
                  <a:gd name="connsiteY13" fmla="*/ 695622 h 2342017"/>
                  <a:gd name="connsiteX14" fmla="*/ 3574733 w 4099452"/>
                  <a:gd name="connsiteY14" fmla="*/ 738938 h 2342017"/>
                  <a:gd name="connsiteX15" fmla="*/ 3537050 w 4099452"/>
                  <a:gd name="connsiteY15" fmla="*/ 742992 h 2342017"/>
                  <a:gd name="connsiteX16" fmla="*/ 3500632 w 4099452"/>
                  <a:gd name="connsiteY16" fmla="*/ 753880 h 2342017"/>
                  <a:gd name="connsiteX17" fmla="*/ 3446699 w 4099452"/>
                  <a:gd name="connsiteY17" fmla="*/ 759323 h 2342017"/>
                  <a:gd name="connsiteX18" fmla="*/ 3264844 w 4099452"/>
                  <a:gd name="connsiteY18" fmla="*/ 829742 h 2342017"/>
                  <a:gd name="connsiteX19" fmla="*/ 3228428 w 4099452"/>
                  <a:gd name="connsiteY19" fmla="*/ 837849 h 2342017"/>
                  <a:gd name="connsiteX20" fmla="*/ 3189360 w 4099452"/>
                  <a:gd name="connsiteY20" fmla="*/ 869005 h 2342017"/>
                  <a:gd name="connsiteX21" fmla="*/ 2975238 w 4099452"/>
                  <a:gd name="connsiteY21" fmla="*/ 933981 h 2342017"/>
                  <a:gd name="connsiteX22" fmla="*/ 2929486 w 4099452"/>
                  <a:gd name="connsiteY22" fmla="*/ 982742 h 2342017"/>
                  <a:gd name="connsiteX23" fmla="*/ 2906553 w 4099452"/>
                  <a:gd name="connsiteY23" fmla="*/ 985406 h 2342017"/>
                  <a:gd name="connsiteX24" fmla="*/ 2773217 w 4099452"/>
                  <a:gd name="connsiteY24" fmla="*/ 1082927 h 2342017"/>
                  <a:gd name="connsiteX25" fmla="*/ 2677565 w 4099452"/>
                  <a:gd name="connsiteY25" fmla="*/ 1097868 h 2342017"/>
                  <a:gd name="connsiteX26" fmla="*/ 2629047 w 4099452"/>
                  <a:gd name="connsiteY26" fmla="*/ 1135741 h 2342017"/>
                  <a:gd name="connsiteX27" fmla="*/ 2529362 w 4099452"/>
                  <a:gd name="connsiteY27" fmla="*/ 1156010 h 2342017"/>
                  <a:gd name="connsiteX28" fmla="*/ 2506427 w 4099452"/>
                  <a:gd name="connsiteY28" fmla="*/ 1184386 h 2342017"/>
                  <a:gd name="connsiteX29" fmla="*/ 2398675 w 4099452"/>
                  <a:gd name="connsiteY29" fmla="*/ 1222259 h 2342017"/>
                  <a:gd name="connsiteX30" fmla="*/ 2119902 w 4099452"/>
                  <a:gd name="connsiteY30" fmla="*/ 1353600 h 2342017"/>
                  <a:gd name="connsiteX31" fmla="*/ 2000049 w 4099452"/>
                  <a:gd name="connsiteY31" fmla="*/ 1410468 h 2342017"/>
                  <a:gd name="connsiteX32" fmla="*/ 1936780 w 4099452"/>
                  <a:gd name="connsiteY32" fmla="*/ 1461892 h 2342017"/>
                  <a:gd name="connsiteX33" fmla="*/ 1892296 w 4099452"/>
                  <a:gd name="connsiteY33" fmla="*/ 1468611 h 2342017"/>
                  <a:gd name="connsiteX34" fmla="*/ 1808745 w 4099452"/>
                  <a:gd name="connsiteY34" fmla="*/ 1522815 h 2342017"/>
                  <a:gd name="connsiteX35" fmla="*/ 1752160 w 4099452"/>
                  <a:gd name="connsiteY35" fmla="*/ 1537756 h 2342017"/>
                  <a:gd name="connsiteX36" fmla="*/ 1601306 w 4099452"/>
                  <a:gd name="connsiteY36" fmla="*/ 1643384 h 2342017"/>
                  <a:gd name="connsiteX37" fmla="*/ 1560856 w 4099452"/>
                  <a:gd name="connsiteY37" fmla="*/ 1654271 h 2342017"/>
                  <a:gd name="connsiteX38" fmla="*/ 1509688 w 4099452"/>
                  <a:gd name="connsiteY38" fmla="*/ 1689481 h 2342017"/>
                  <a:gd name="connsiteX39" fmla="*/ 1489521 w 4099452"/>
                  <a:gd name="connsiteY39" fmla="*/ 1700369 h 2342017"/>
                  <a:gd name="connsiteX40" fmla="*/ 1376352 w 4099452"/>
                  <a:gd name="connsiteY40" fmla="*/ 1765344 h 2342017"/>
                  <a:gd name="connsiteX41" fmla="*/ 1341318 w 4099452"/>
                  <a:gd name="connsiteY41" fmla="*/ 1769398 h 2342017"/>
                  <a:gd name="connsiteX42" fmla="*/ 1238981 w 4099452"/>
                  <a:gd name="connsiteY42" fmla="*/ 1814105 h 2342017"/>
                  <a:gd name="connsiteX43" fmla="*/ 1108296 w 4099452"/>
                  <a:gd name="connsiteY43" fmla="*/ 1887188 h 2342017"/>
                  <a:gd name="connsiteX44" fmla="*/ 961475 w 4099452"/>
                  <a:gd name="connsiteY44" fmla="*/ 1923787 h 2342017"/>
                  <a:gd name="connsiteX45" fmla="*/ 941308 w 4099452"/>
                  <a:gd name="connsiteY45" fmla="*/ 1940002 h 2342017"/>
                  <a:gd name="connsiteX46" fmla="*/ 875274 w 4099452"/>
                  <a:gd name="connsiteY46" fmla="*/ 1956217 h 2342017"/>
                  <a:gd name="connsiteX47" fmla="*/ 747353 w 4099452"/>
                  <a:gd name="connsiteY47" fmla="*/ 2029300 h 2342017"/>
                  <a:gd name="connsiteX48" fmla="*/ 673252 w 4099452"/>
                  <a:gd name="connsiteY48" fmla="*/ 2053622 h 2342017"/>
                  <a:gd name="connsiteX49" fmla="*/ 646285 w 4099452"/>
                  <a:gd name="connsiteY49" fmla="*/ 2073891 h 2342017"/>
                  <a:gd name="connsiteX50" fmla="*/ 414646 w 4099452"/>
                  <a:gd name="connsiteY50" fmla="*/ 2189017 h 2342017"/>
                  <a:gd name="connsiteX51" fmla="*/ 290760 w 4099452"/>
                  <a:gd name="connsiteY51" fmla="*/ 2222837 h 2342017"/>
                  <a:gd name="connsiteX52" fmla="*/ 133106 w 4099452"/>
                  <a:gd name="connsiteY52" fmla="*/ 2282369 h 2342017"/>
                  <a:gd name="connsiteX53" fmla="*/ 19937 w 4099452"/>
                  <a:gd name="connsiteY53" fmla="*/ 2341901 h 2342017"/>
                  <a:gd name="connsiteX54" fmla="*/ 20167 w 4099452"/>
                  <a:gd name="connsiteY54" fmla="*/ 2342017 h 2342017"/>
                  <a:gd name="connsiteX55" fmla="*/ 0 w 4099452"/>
                  <a:gd name="connsiteY55" fmla="*/ 2342017 h 2342017"/>
                  <a:gd name="connsiteX56" fmla="*/ 0 w 4099452"/>
                  <a:gd name="connsiteY56" fmla="*/ 2327540 h 2342017"/>
                  <a:gd name="connsiteX57" fmla="*/ 77674 w 4099452"/>
                  <a:gd name="connsiteY57" fmla="*/ 2285148 h 2342017"/>
                  <a:gd name="connsiteX58" fmla="*/ 188539 w 4099452"/>
                  <a:gd name="connsiteY58" fmla="*/ 2202105 h 2342017"/>
                  <a:gd name="connsiteX59" fmla="*/ 216773 w 4099452"/>
                  <a:gd name="connsiteY59" fmla="*/ 2197587 h 2342017"/>
                  <a:gd name="connsiteX60" fmla="*/ 276008 w 4099452"/>
                  <a:gd name="connsiteY60" fmla="*/ 2145237 h 2342017"/>
                  <a:gd name="connsiteX61" fmla="*/ 317265 w 4099452"/>
                  <a:gd name="connsiteY61" fmla="*/ 2136203 h 2342017"/>
                  <a:gd name="connsiteX62" fmla="*/ 372466 w 4099452"/>
                  <a:gd name="connsiteY62" fmla="*/ 2089759 h 2342017"/>
                  <a:gd name="connsiteX63" fmla="*/ 454174 w 4099452"/>
                  <a:gd name="connsiteY63" fmla="*/ 2071227 h 2342017"/>
                  <a:gd name="connsiteX64" fmla="*/ 476647 w 4099452"/>
                  <a:gd name="connsiteY64" fmla="*/ 2051422 h 2342017"/>
                  <a:gd name="connsiteX65" fmla="*/ 545793 w 4099452"/>
                  <a:gd name="connsiteY65" fmla="*/ 1996870 h 2342017"/>
                  <a:gd name="connsiteX66" fmla="*/ 583938 w 4099452"/>
                  <a:gd name="connsiteY66" fmla="*/ 1993743 h 2342017"/>
                  <a:gd name="connsiteX67" fmla="*/ 708747 w 4099452"/>
                  <a:gd name="connsiteY67" fmla="*/ 1900391 h 2342017"/>
                  <a:gd name="connsiteX68" fmla="*/ 741476 w 4099452"/>
                  <a:gd name="connsiteY68" fmla="*/ 1902245 h 2342017"/>
                  <a:gd name="connsiteX69" fmla="*/ 767520 w 4099452"/>
                  <a:gd name="connsiteY69" fmla="*/ 1874216 h 2342017"/>
                  <a:gd name="connsiteX70" fmla="*/ 814655 w 4099452"/>
                  <a:gd name="connsiteY70" fmla="*/ 1851167 h 2342017"/>
                  <a:gd name="connsiteX71" fmla="*/ 901319 w 4099452"/>
                  <a:gd name="connsiteY71" fmla="*/ 1784338 h 2342017"/>
                  <a:gd name="connsiteX72" fmla="*/ 959632 w 4099452"/>
                  <a:gd name="connsiteY72" fmla="*/ 1737431 h 2342017"/>
                  <a:gd name="connsiteX73" fmla="*/ 1060700 w 4099452"/>
                  <a:gd name="connsiteY73" fmla="*/ 1714382 h 2342017"/>
                  <a:gd name="connsiteX74" fmla="*/ 1090318 w 4099452"/>
                  <a:gd name="connsiteY74" fmla="*/ 1693650 h 2342017"/>
                  <a:gd name="connsiteX75" fmla="*/ 1115901 w 4099452"/>
                  <a:gd name="connsiteY75" fmla="*/ 1689597 h 2342017"/>
                  <a:gd name="connsiteX76" fmla="*/ 1202103 w 4099452"/>
                  <a:gd name="connsiteY76" fmla="*/ 1647670 h 2342017"/>
                  <a:gd name="connsiteX77" fmla="*/ 1306284 w 4099452"/>
                  <a:gd name="connsiteY77" fmla="*/ 1593466 h 2342017"/>
                  <a:gd name="connsiteX78" fmla="*/ 1328295 w 4099452"/>
                  <a:gd name="connsiteY78" fmla="*/ 1571807 h 2342017"/>
                  <a:gd name="connsiteX79" fmla="*/ 1441464 w 4099452"/>
                  <a:gd name="connsiteY79" fmla="*/ 1516792 h 2342017"/>
                  <a:gd name="connsiteX80" fmla="*/ 1492171 w 4099452"/>
                  <a:gd name="connsiteY80" fmla="*/ 1471158 h 2342017"/>
                  <a:gd name="connsiteX81" fmla="*/ 1523172 w 4099452"/>
                  <a:gd name="connsiteY81" fmla="*/ 1465715 h 2342017"/>
                  <a:gd name="connsiteX82" fmla="*/ 1619284 w 4099452"/>
                  <a:gd name="connsiteY82" fmla="*/ 1429116 h 2342017"/>
                  <a:gd name="connsiteX83" fmla="*/ 1634151 w 4099452"/>
                  <a:gd name="connsiteY83" fmla="*/ 1405257 h 2342017"/>
                  <a:gd name="connsiteX84" fmla="*/ 1705487 w 4099452"/>
                  <a:gd name="connsiteY84" fmla="*/ 1361013 h 2342017"/>
                  <a:gd name="connsiteX85" fmla="*/ 1795722 w 4099452"/>
                  <a:gd name="connsiteY85" fmla="*/ 1326730 h 2342017"/>
                  <a:gd name="connsiteX86" fmla="*/ 1904397 w 4099452"/>
                  <a:gd name="connsiteY86" fmla="*/ 1273452 h 2342017"/>
                  <a:gd name="connsiteX87" fmla="*/ 1962710 w 4099452"/>
                  <a:gd name="connsiteY87" fmla="*/ 1245423 h 2342017"/>
                  <a:gd name="connsiteX88" fmla="*/ 2022406 w 4099452"/>
                  <a:gd name="connsiteY88" fmla="*/ 1196663 h 2342017"/>
                  <a:gd name="connsiteX89" fmla="*/ 2095585 w 4099452"/>
                  <a:gd name="connsiteY89" fmla="*/ 1154736 h 2342017"/>
                  <a:gd name="connsiteX90" fmla="*/ 2163349 w 4099452"/>
                  <a:gd name="connsiteY90" fmla="*/ 1119063 h 2342017"/>
                  <a:gd name="connsiteX91" fmla="*/ 2284585 w 4099452"/>
                  <a:gd name="connsiteY91" fmla="*/ 1036019 h 2342017"/>
                  <a:gd name="connsiteX92" fmla="*/ 2458832 w 4099452"/>
                  <a:gd name="connsiteY92" fmla="*/ 965600 h 2342017"/>
                  <a:gd name="connsiteX93" fmla="*/ 2536968 w 4099452"/>
                  <a:gd name="connsiteY93" fmla="*/ 906994 h 2342017"/>
                  <a:gd name="connsiteX94" fmla="*/ 2654631 w 4099452"/>
                  <a:gd name="connsiteY94" fmla="*/ 854180 h 2342017"/>
                  <a:gd name="connsiteX95" fmla="*/ 2672148 w 4099452"/>
                  <a:gd name="connsiteY95" fmla="*/ 832522 h 2342017"/>
                  <a:gd name="connsiteX96" fmla="*/ 2773217 w 4099452"/>
                  <a:gd name="connsiteY96" fmla="*/ 797312 h 2342017"/>
                  <a:gd name="connsiteX97" fmla="*/ 2806867 w 4099452"/>
                  <a:gd name="connsiteY97" fmla="*/ 756659 h 2342017"/>
                  <a:gd name="connsiteX98" fmla="*/ 2833834 w 4099452"/>
                  <a:gd name="connsiteY98" fmla="*/ 749941 h 2342017"/>
                  <a:gd name="connsiteX99" fmla="*/ 2843284 w 4099452"/>
                  <a:gd name="connsiteY99" fmla="*/ 725619 h 2342017"/>
                  <a:gd name="connsiteX100" fmla="*/ 2870251 w 4099452"/>
                  <a:gd name="connsiteY100" fmla="*/ 725619 h 2342017"/>
                  <a:gd name="connsiteX101" fmla="*/ 2886386 w 4099452"/>
                  <a:gd name="connsiteY101" fmla="*/ 702571 h 2342017"/>
                  <a:gd name="connsiteX102" fmla="*/ 2907936 w 4099452"/>
                  <a:gd name="connsiteY102" fmla="*/ 699907 h 2342017"/>
                  <a:gd name="connsiteX103" fmla="*/ 3013038 w 4099452"/>
                  <a:gd name="connsiteY103" fmla="*/ 634931 h 2342017"/>
                  <a:gd name="connsiteX104" fmla="*/ 3044039 w 4099452"/>
                  <a:gd name="connsiteY104" fmla="*/ 619990 h 2342017"/>
                  <a:gd name="connsiteX105" fmla="*/ 3083106 w 4099452"/>
                  <a:gd name="connsiteY105" fmla="*/ 572619 h 2342017"/>
                  <a:gd name="connsiteX106" fmla="*/ 3153174 w 4099452"/>
                  <a:gd name="connsiteY106" fmla="*/ 536020 h 2342017"/>
                  <a:gd name="connsiteX107" fmla="*/ 3184175 w 4099452"/>
                  <a:gd name="connsiteY107" fmla="*/ 496757 h 2342017"/>
                  <a:gd name="connsiteX108" fmla="*/ 3274410 w 4099452"/>
                  <a:gd name="connsiteY108" fmla="*/ 446722 h 2342017"/>
                  <a:gd name="connsiteX109" fmla="*/ 3326960 w 4099452"/>
                  <a:gd name="connsiteY109" fmla="*/ 425063 h 2342017"/>
                  <a:gd name="connsiteX110" fmla="*/ 3345861 w 4099452"/>
                  <a:gd name="connsiteY110" fmla="*/ 396688 h 2342017"/>
                  <a:gd name="connsiteX111" fmla="*/ 3463063 w 4099452"/>
                  <a:gd name="connsiteY111" fmla="*/ 339819 h 2342017"/>
                  <a:gd name="connsiteX112" fmla="*/ 3476547 w 4099452"/>
                  <a:gd name="connsiteY112" fmla="*/ 323604 h 2342017"/>
                  <a:gd name="connsiteX113" fmla="*/ 3573581 w 4099452"/>
                  <a:gd name="connsiteY113" fmla="*/ 293839 h 2342017"/>
                  <a:gd name="connsiteX114" fmla="*/ 3581649 w 4099452"/>
                  <a:gd name="connsiteY114" fmla="*/ 280287 h 2342017"/>
                  <a:gd name="connsiteX115" fmla="*/ 3609884 w 4099452"/>
                  <a:gd name="connsiteY115" fmla="*/ 257239 h 2342017"/>
                  <a:gd name="connsiteX116" fmla="*/ 3650334 w 4099452"/>
                  <a:gd name="connsiteY116" fmla="*/ 249131 h 2342017"/>
                  <a:gd name="connsiteX117" fmla="*/ 3652985 w 4099452"/>
                  <a:gd name="connsiteY117" fmla="*/ 220756 h 2342017"/>
                  <a:gd name="connsiteX118" fmla="*/ 3763387 w 4099452"/>
                  <a:gd name="connsiteY118" fmla="*/ 196433 h 2342017"/>
                  <a:gd name="connsiteX119" fmla="*/ 3741654 w 4099452"/>
                  <a:gd name="connsiteY119" fmla="*/ 153214 h 2342017"/>
                  <a:gd name="connsiteX120" fmla="*/ 3850857 w 4099452"/>
                  <a:gd name="connsiteY120" fmla="*/ 174774 h 2342017"/>
                  <a:gd name="connsiteX121" fmla="*/ 3792019 w 4099452"/>
                  <a:gd name="connsiteY121" fmla="*/ 130492 h 2342017"/>
                  <a:gd name="connsiteX122" fmla="*/ 3845655 w 4099452"/>
                  <a:gd name="connsiteY122" fmla="*/ 109751 h 2342017"/>
                  <a:gd name="connsiteX123" fmla="*/ 3939825 w 4099452"/>
                  <a:gd name="connsiteY123" fmla="*/ 70535 h 2342017"/>
                  <a:gd name="connsiteX124" fmla="*/ 3968060 w 4099452"/>
                  <a:gd name="connsiteY124" fmla="*/ 73199 h 2342017"/>
                  <a:gd name="connsiteX125" fmla="*/ 3972093 w 4099452"/>
                  <a:gd name="connsiteY125" fmla="*/ 40654 h 2342017"/>
                  <a:gd name="connsiteX126" fmla="*/ 4042161 w 4099452"/>
                  <a:gd name="connsiteY126" fmla="*/ 0 h 2342017"/>
                  <a:gd name="connsiteX127" fmla="*/ 4099452 w 4099452"/>
                  <a:gd name="connsiteY127" fmla="*/ 3254 h 2342017"/>
                  <a:gd name="connsiteX0" fmla="*/ 4099452 w 4099452"/>
                  <a:gd name="connsiteY0" fmla="*/ 3254 h 2342017"/>
                  <a:gd name="connsiteX1" fmla="*/ 4066418 w 4099452"/>
                  <a:gd name="connsiteY1" fmla="*/ 432210 h 2342017"/>
                  <a:gd name="connsiteX2" fmla="*/ 4042161 w 4099452"/>
                  <a:gd name="connsiteY2" fmla="*/ 427496 h 2342017"/>
                  <a:gd name="connsiteX3" fmla="*/ 4034095 w 4099452"/>
                  <a:gd name="connsiteY3" fmla="*/ 446491 h 2342017"/>
                  <a:gd name="connsiteX4" fmla="*/ 4001711 w 4099452"/>
                  <a:gd name="connsiteY4" fmla="*/ 446491 h 2342017"/>
                  <a:gd name="connsiteX5" fmla="*/ 3977510 w 4099452"/>
                  <a:gd name="connsiteY5" fmla="*/ 489807 h 2342017"/>
                  <a:gd name="connsiteX6" fmla="*/ 3904791 w 4099452"/>
                  <a:gd name="connsiteY6" fmla="*/ 523627 h 2342017"/>
                  <a:gd name="connsiteX7" fmla="*/ 3817206 w 4099452"/>
                  <a:gd name="connsiteY7" fmla="*/ 576442 h 2342017"/>
                  <a:gd name="connsiteX8" fmla="*/ 3803722 w 4099452"/>
                  <a:gd name="connsiteY8" fmla="*/ 607598 h 2342017"/>
                  <a:gd name="connsiteX9" fmla="*/ 3779522 w 4099452"/>
                  <a:gd name="connsiteY9" fmla="*/ 611651 h 2342017"/>
                  <a:gd name="connsiteX10" fmla="*/ 3745870 w 4099452"/>
                  <a:gd name="connsiteY10" fmla="*/ 649525 h 2342017"/>
                  <a:gd name="connsiteX11" fmla="*/ 3673152 w 4099452"/>
                  <a:gd name="connsiteY11" fmla="*/ 671183 h 2342017"/>
                  <a:gd name="connsiteX12" fmla="*/ 3659668 w 4099452"/>
                  <a:gd name="connsiteY12" fmla="*/ 698285 h 2342017"/>
                  <a:gd name="connsiteX13" fmla="*/ 3607117 w 4099452"/>
                  <a:gd name="connsiteY13" fmla="*/ 695622 h 2342017"/>
                  <a:gd name="connsiteX14" fmla="*/ 3574733 w 4099452"/>
                  <a:gd name="connsiteY14" fmla="*/ 738938 h 2342017"/>
                  <a:gd name="connsiteX15" fmla="*/ 3537050 w 4099452"/>
                  <a:gd name="connsiteY15" fmla="*/ 742992 h 2342017"/>
                  <a:gd name="connsiteX16" fmla="*/ 3500632 w 4099452"/>
                  <a:gd name="connsiteY16" fmla="*/ 753880 h 2342017"/>
                  <a:gd name="connsiteX17" fmla="*/ 3446699 w 4099452"/>
                  <a:gd name="connsiteY17" fmla="*/ 759323 h 2342017"/>
                  <a:gd name="connsiteX18" fmla="*/ 3264844 w 4099452"/>
                  <a:gd name="connsiteY18" fmla="*/ 829742 h 2342017"/>
                  <a:gd name="connsiteX19" fmla="*/ 3228428 w 4099452"/>
                  <a:gd name="connsiteY19" fmla="*/ 837849 h 2342017"/>
                  <a:gd name="connsiteX20" fmla="*/ 3189360 w 4099452"/>
                  <a:gd name="connsiteY20" fmla="*/ 869005 h 2342017"/>
                  <a:gd name="connsiteX21" fmla="*/ 2975238 w 4099452"/>
                  <a:gd name="connsiteY21" fmla="*/ 933981 h 2342017"/>
                  <a:gd name="connsiteX22" fmla="*/ 2929486 w 4099452"/>
                  <a:gd name="connsiteY22" fmla="*/ 982742 h 2342017"/>
                  <a:gd name="connsiteX23" fmla="*/ 2906553 w 4099452"/>
                  <a:gd name="connsiteY23" fmla="*/ 985406 h 2342017"/>
                  <a:gd name="connsiteX24" fmla="*/ 2773217 w 4099452"/>
                  <a:gd name="connsiteY24" fmla="*/ 1082927 h 2342017"/>
                  <a:gd name="connsiteX25" fmla="*/ 2677565 w 4099452"/>
                  <a:gd name="connsiteY25" fmla="*/ 1097868 h 2342017"/>
                  <a:gd name="connsiteX26" fmla="*/ 2629047 w 4099452"/>
                  <a:gd name="connsiteY26" fmla="*/ 1135741 h 2342017"/>
                  <a:gd name="connsiteX27" fmla="*/ 2529362 w 4099452"/>
                  <a:gd name="connsiteY27" fmla="*/ 1156010 h 2342017"/>
                  <a:gd name="connsiteX28" fmla="*/ 2506427 w 4099452"/>
                  <a:gd name="connsiteY28" fmla="*/ 1184386 h 2342017"/>
                  <a:gd name="connsiteX29" fmla="*/ 2398675 w 4099452"/>
                  <a:gd name="connsiteY29" fmla="*/ 1222259 h 2342017"/>
                  <a:gd name="connsiteX30" fmla="*/ 2119902 w 4099452"/>
                  <a:gd name="connsiteY30" fmla="*/ 1353600 h 2342017"/>
                  <a:gd name="connsiteX31" fmla="*/ 2000049 w 4099452"/>
                  <a:gd name="connsiteY31" fmla="*/ 1410468 h 2342017"/>
                  <a:gd name="connsiteX32" fmla="*/ 1936780 w 4099452"/>
                  <a:gd name="connsiteY32" fmla="*/ 1461892 h 2342017"/>
                  <a:gd name="connsiteX33" fmla="*/ 1892296 w 4099452"/>
                  <a:gd name="connsiteY33" fmla="*/ 1468611 h 2342017"/>
                  <a:gd name="connsiteX34" fmla="*/ 1808745 w 4099452"/>
                  <a:gd name="connsiteY34" fmla="*/ 1522815 h 2342017"/>
                  <a:gd name="connsiteX35" fmla="*/ 1752160 w 4099452"/>
                  <a:gd name="connsiteY35" fmla="*/ 1537756 h 2342017"/>
                  <a:gd name="connsiteX36" fmla="*/ 1601306 w 4099452"/>
                  <a:gd name="connsiteY36" fmla="*/ 1643384 h 2342017"/>
                  <a:gd name="connsiteX37" fmla="*/ 1560856 w 4099452"/>
                  <a:gd name="connsiteY37" fmla="*/ 1654271 h 2342017"/>
                  <a:gd name="connsiteX38" fmla="*/ 1509688 w 4099452"/>
                  <a:gd name="connsiteY38" fmla="*/ 1689481 h 2342017"/>
                  <a:gd name="connsiteX39" fmla="*/ 1489521 w 4099452"/>
                  <a:gd name="connsiteY39" fmla="*/ 1700369 h 2342017"/>
                  <a:gd name="connsiteX40" fmla="*/ 1376352 w 4099452"/>
                  <a:gd name="connsiteY40" fmla="*/ 1765344 h 2342017"/>
                  <a:gd name="connsiteX41" fmla="*/ 1341318 w 4099452"/>
                  <a:gd name="connsiteY41" fmla="*/ 1769398 h 2342017"/>
                  <a:gd name="connsiteX42" fmla="*/ 1238981 w 4099452"/>
                  <a:gd name="connsiteY42" fmla="*/ 1814105 h 2342017"/>
                  <a:gd name="connsiteX43" fmla="*/ 1108296 w 4099452"/>
                  <a:gd name="connsiteY43" fmla="*/ 1887188 h 2342017"/>
                  <a:gd name="connsiteX44" fmla="*/ 961475 w 4099452"/>
                  <a:gd name="connsiteY44" fmla="*/ 1923787 h 2342017"/>
                  <a:gd name="connsiteX45" fmla="*/ 941308 w 4099452"/>
                  <a:gd name="connsiteY45" fmla="*/ 1940002 h 2342017"/>
                  <a:gd name="connsiteX46" fmla="*/ 875274 w 4099452"/>
                  <a:gd name="connsiteY46" fmla="*/ 1956217 h 2342017"/>
                  <a:gd name="connsiteX47" fmla="*/ 747353 w 4099452"/>
                  <a:gd name="connsiteY47" fmla="*/ 2029300 h 2342017"/>
                  <a:gd name="connsiteX48" fmla="*/ 673252 w 4099452"/>
                  <a:gd name="connsiteY48" fmla="*/ 2053622 h 2342017"/>
                  <a:gd name="connsiteX49" fmla="*/ 646285 w 4099452"/>
                  <a:gd name="connsiteY49" fmla="*/ 2073891 h 2342017"/>
                  <a:gd name="connsiteX50" fmla="*/ 414646 w 4099452"/>
                  <a:gd name="connsiteY50" fmla="*/ 2189017 h 2342017"/>
                  <a:gd name="connsiteX51" fmla="*/ 290760 w 4099452"/>
                  <a:gd name="connsiteY51" fmla="*/ 2222837 h 2342017"/>
                  <a:gd name="connsiteX52" fmla="*/ 133106 w 4099452"/>
                  <a:gd name="connsiteY52" fmla="*/ 2282369 h 2342017"/>
                  <a:gd name="connsiteX53" fmla="*/ 19937 w 4099452"/>
                  <a:gd name="connsiteY53" fmla="*/ 2341901 h 2342017"/>
                  <a:gd name="connsiteX54" fmla="*/ 20167 w 4099452"/>
                  <a:gd name="connsiteY54" fmla="*/ 2342017 h 2342017"/>
                  <a:gd name="connsiteX55" fmla="*/ 0 w 4099452"/>
                  <a:gd name="connsiteY55" fmla="*/ 2342017 h 2342017"/>
                  <a:gd name="connsiteX56" fmla="*/ 0 w 4099452"/>
                  <a:gd name="connsiteY56" fmla="*/ 2327540 h 2342017"/>
                  <a:gd name="connsiteX57" fmla="*/ 77674 w 4099452"/>
                  <a:gd name="connsiteY57" fmla="*/ 2285148 h 2342017"/>
                  <a:gd name="connsiteX58" fmla="*/ 188539 w 4099452"/>
                  <a:gd name="connsiteY58" fmla="*/ 2202105 h 2342017"/>
                  <a:gd name="connsiteX59" fmla="*/ 216773 w 4099452"/>
                  <a:gd name="connsiteY59" fmla="*/ 2197587 h 2342017"/>
                  <a:gd name="connsiteX60" fmla="*/ 276008 w 4099452"/>
                  <a:gd name="connsiteY60" fmla="*/ 2145237 h 2342017"/>
                  <a:gd name="connsiteX61" fmla="*/ 317265 w 4099452"/>
                  <a:gd name="connsiteY61" fmla="*/ 2136203 h 2342017"/>
                  <a:gd name="connsiteX62" fmla="*/ 372466 w 4099452"/>
                  <a:gd name="connsiteY62" fmla="*/ 2089759 h 2342017"/>
                  <a:gd name="connsiteX63" fmla="*/ 454174 w 4099452"/>
                  <a:gd name="connsiteY63" fmla="*/ 2071227 h 2342017"/>
                  <a:gd name="connsiteX64" fmla="*/ 476647 w 4099452"/>
                  <a:gd name="connsiteY64" fmla="*/ 2051422 h 2342017"/>
                  <a:gd name="connsiteX65" fmla="*/ 545793 w 4099452"/>
                  <a:gd name="connsiteY65" fmla="*/ 1996870 h 2342017"/>
                  <a:gd name="connsiteX66" fmla="*/ 583938 w 4099452"/>
                  <a:gd name="connsiteY66" fmla="*/ 1993743 h 2342017"/>
                  <a:gd name="connsiteX67" fmla="*/ 708747 w 4099452"/>
                  <a:gd name="connsiteY67" fmla="*/ 1900391 h 2342017"/>
                  <a:gd name="connsiteX68" fmla="*/ 741476 w 4099452"/>
                  <a:gd name="connsiteY68" fmla="*/ 1902245 h 2342017"/>
                  <a:gd name="connsiteX69" fmla="*/ 767520 w 4099452"/>
                  <a:gd name="connsiteY69" fmla="*/ 1874216 h 2342017"/>
                  <a:gd name="connsiteX70" fmla="*/ 814655 w 4099452"/>
                  <a:gd name="connsiteY70" fmla="*/ 1851167 h 2342017"/>
                  <a:gd name="connsiteX71" fmla="*/ 901319 w 4099452"/>
                  <a:gd name="connsiteY71" fmla="*/ 1784338 h 2342017"/>
                  <a:gd name="connsiteX72" fmla="*/ 959632 w 4099452"/>
                  <a:gd name="connsiteY72" fmla="*/ 1737431 h 2342017"/>
                  <a:gd name="connsiteX73" fmla="*/ 1060700 w 4099452"/>
                  <a:gd name="connsiteY73" fmla="*/ 1714382 h 2342017"/>
                  <a:gd name="connsiteX74" fmla="*/ 1090318 w 4099452"/>
                  <a:gd name="connsiteY74" fmla="*/ 1693650 h 2342017"/>
                  <a:gd name="connsiteX75" fmla="*/ 1115901 w 4099452"/>
                  <a:gd name="connsiteY75" fmla="*/ 1689597 h 2342017"/>
                  <a:gd name="connsiteX76" fmla="*/ 1202103 w 4099452"/>
                  <a:gd name="connsiteY76" fmla="*/ 1647670 h 2342017"/>
                  <a:gd name="connsiteX77" fmla="*/ 1306284 w 4099452"/>
                  <a:gd name="connsiteY77" fmla="*/ 1593466 h 2342017"/>
                  <a:gd name="connsiteX78" fmla="*/ 1328295 w 4099452"/>
                  <a:gd name="connsiteY78" fmla="*/ 1571807 h 2342017"/>
                  <a:gd name="connsiteX79" fmla="*/ 1441464 w 4099452"/>
                  <a:gd name="connsiteY79" fmla="*/ 1516792 h 2342017"/>
                  <a:gd name="connsiteX80" fmla="*/ 1492171 w 4099452"/>
                  <a:gd name="connsiteY80" fmla="*/ 1471158 h 2342017"/>
                  <a:gd name="connsiteX81" fmla="*/ 1523172 w 4099452"/>
                  <a:gd name="connsiteY81" fmla="*/ 1465715 h 2342017"/>
                  <a:gd name="connsiteX82" fmla="*/ 1619284 w 4099452"/>
                  <a:gd name="connsiteY82" fmla="*/ 1429116 h 2342017"/>
                  <a:gd name="connsiteX83" fmla="*/ 1634151 w 4099452"/>
                  <a:gd name="connsiteY83" fmla="*/ 1405257 h 2342017"/>
                  <a:gd name="connsiteX84" fmla="*/ 1705487 w 4099452"/>
                  <a:gd name="connsiteY84" fmla="*/ 1361013 h 2342017"/>
                  <a:gd name="connsiteX85" fmla="*/ 1795722 w 4099452"/>
                  <a:gd name="connsiteY85" fmla="*/ 1326730 h 2342017"/>
                  <a:gd name="connsiteX86" fmla="*/ 1904397 w 4099452"/>
                  <a:gd name="connsiteY86" fmla="*/ 1273452 h 2342017"/>
                  <a:gd name="connsiteX87" fmla="*/ 1962710 w 4099452"/>
                  <a:gd name="connsiteY87" fmla="*/ 1245423 h 2342017"/>
                  <a:gd name="connsiteX88" fmla="*/ 2022406 w 4099452"/>
                  <a:gd name="connsiteY88" fmla="*/ 1196663 h 2342017"/>
                  <a:gd name="connsiteX89" fmla="*/ 2095585 w 4099452"/>
                  <a:gd name="connsiteY89" fmla="*/ 1154736 h 2342017"/>
                  <a:gd name="connsiteX90" fmla="*/ 2163349 w 4099452"/>
                  <a:gd name="connsiteY90" fmla="*/ 1119063 h 2342017"/>
                  <a:gd name="connsiteX91" fmla="*/ 2284585 w 4099452"/>
                  <a:gd name="connsiteY91" fmla="*/ 1036019 h 2342017"/>
                  <a:gd name="connsiteX92" fmla="*/ 2458832 w 4099452"/>
                  <a:gd name="connsiteY92" fmla="*/ 965600 h 2342017"/>
                  <a:gd name="connsiteX93" fmla="*/ 2536968 w 4099452"/>
                  <a:gd name="connsiteY93" fmla="*/ 906994 h 2342017"/>
                  <a:gd name="connsiteX94" fmla="*/ 2654631 w 4099452"/>
                  <a:gd name="connsiteY94" fmla="*/ 854180 h 2342017"/>
                  <a:gd name="connsiteX95" fmla="*/ 2672148 w 4099452"/>
                  <a:gd name="connsiteY95" fmla="*/ 832522 h 2342017"/>
                  <a:gd name="connsiteX96" fmla="*/ 2773217 w 4099452"/>
                  <a:gd name="connsiteY96" fmla="*/ 797312 h 2342017"/>
                  <a:gd name="connsiteX97" fmla="*/ 2806867 w 4099452"/>
                  <a:gd name="connsiteY97" fmla="*/ 756659 h 2342017"/>
                  <a:gd name="connsiteX98" fmla="*/ 2833834 w 4099452"/>
                  <a:gd name="connsiteY98" fmla="*/ 749941 h 2342017"/>
                  <a:gd name="connsiteX99" fmla="*/ 2843284 w 4099452"/>
                  <a:gd name="connsiteY99" fmla="*/ 725619 h 2342017"/>
                  <a:gd name="connsiteX100" fmla="*/ 2870251 w 4099452"/>
                  <a:gd name="connsiteY100" fmla="*/ 725619 h 2342017"/>
                  <a:gd name="connsiteX101" fmla="*/ 2886386 w 4099452"/>
                  <a:gd name="connsiteY101" fmla="*/ 702571 h 2342017"/>
                  <a:gd name="connsiteX102" fmla="*/ 2907936 w 4099452"/>
                  <a:gd name="connsiteY102" fmla="*/ 699907 h 2342017"/>
                  <a:gd name="connsiteX103" fmla="*/ 3013038 w 4099452"/>
                  <a:gd name="connsiteY103" fmla="*/ 634931 h 2342017"/>
                  <a:gd name="connsiteX104" fmla="*/ 3044039 w 4099452"/>
                  <a:gd name="connsiteY104" fmla="*/ 619990 h 2342017"/>
                  <a:gd name="connsiteX105" fmla="*/ 3083106 w 4099452"/>
                  <a:gd name="connsiteY105" fmla="*/ 572619 h 2342017"/>
                  <a:gd name="connsiteX106" fmla="*/ 3153174 w 4099452"/>
                  <a:gd name="connsiteY106" fmla="*/ 536020 h 2342017"/>
                  <a:gd name="connsiteX107" fmla="*/ 3184175 w 4099452"/>
                  <a:gd name="connsiteY107" fmla="*/ 496757 h 2342017"/>
                  <a:gd name="connsiteX108" fmla="*/ 3274410 w 4099452"/>
                  <a:gd name="connsiteY108" fmla="*/ 446722 h 2342017"/>
                  <a:gd name="connsiteX109" fmla="*/ 3326960 w 4099452"/>
                  <a:gd name="connsiteY109" fmla="*/ 425063 h 2342017"/>
                  <a:gd name="connsiteX110" fmla="*/ 3345861 w 4099452"/>
                  <a:gd name="connsiteY110" fmla="*/ 396688 h 2342017"/>
                  <a:gd name="connsiteX111" fmla="*/ 3463063 w 4099452"/>
                  <a:gd name="connsiteY111" fmla="*/ 339819 h 2342017"/>
                  <a:gd name="connsiteX112" fmla="*/ 3476547 w 4099452"/>
                  <a:gd name="connsiteY112" fmla="*/ 323604 h 2342017"/>
                  <a:gd name="connsiteX113" fmla="*/ 3573581 w 4099452"/>
                  <a:gd name="connsiteY113" fmla="*/ 293839 h 2342017"/>
                  <a:gd name="connsiteX114" fmla="*/ 3581649 w 4099452"/>
                  <a:gd name="connsiteY114" fmla="*/ 280287 h 2342017"/>
                  <a:gd name="connsiteX115" fmla="*/ 3609884 w 4099452"/>
                  <a:gd name="connsiteY115" fmla="*/ 257239 h 2342017"/>
                  <a:gd name="connsiteX116" fmla="*/ 3650334 w 4099452"/>
                  <a:gd name="connsiteY116" fmla="*/ 249131 h 2342017"/>
                  <a:gd name="connsiteX117" fmla="*/ 3652985 w 4099452"/>
                  <a:gd name="connsiteY117" fmla="*/ 220756 h 2342017"/>
                  <a:gd name="connsiteX118" fmla="*/ 3763387 w 4099452"/>
                  <a:gd name="connsiteY118" fmla="*/ 196433 h 2342017"/>
                  <a:gd name="connsiteX119" fmla="*/ 3741654 w 4099452"/>
                  <a:gd name="connsiteY119" fmla="*/ 153214 h 2342017"/>
                  <a:gd name="connsiteX120" fmla="*/ 3823817 w 4099452"/>
                  <a:gd name="connsiteY120" fmla="*/ 136727 h 2342017"/>
                  <a:gd name="connsiteX121" fmla="*/ 3792019 w 4099452"/>
                  <a:gd name="connsiteY121" fmla="*/ 130492 h 2342017"/>
                  <a:gd name="connsiteX122" fmla="*/ 3845655 w 4099452"/>
                  <a:gd name="connsiteY122" fmla="*/ 109751 h 2342017"/>
                  <a:gd name="connsiteX123" fmla="*/ 3939825 w 4099452"/>
                  <a:gd name="connsiteY123" fmla="*/ 70535 h 2342017"/>
                  <a:gd name="connsiteX124" fmla="*/ 3968060 w 4099452"/>
                  <a:gd name="connsiteY124" fmla="*/ 73199 h 2342017"/>
                  <a:gd name="connsiteX125" fmla="*/ 3972093 w 4099452"/>
                  <a:gd name="connsiteY125" fmla="*/ 40654 h 2342017"/>
                  <a:gd name="connsiteX126" fmla="*/ 4042161 w 4099452"/>
                  <a:gd name="connsiteY126" fmla="*/ 0 h 2342017"/>
                  <a:gd name="connsiteX127" fmla="*/ 4099452 w 4099452"/>
                  <a:gd name="connsiteY127" fmla="*/ 3254 h 2342017"/>
                  <a:gd name="connsiteX0" fmla="*/ 4099452 w 4099452"/>
                  <a:gd name="connsiteY0" fmla="*/ 3254 h 2342017"/>
                  <a:gd name="connsiteX1" fmla="*/ 4066418 w 4099452"/>
                  <a:gd name="connsiteY1" fmla="*/ 432210 h 2342017"/>
                  <a:gd name="connsiteX2" fmla="*/ 4042161 w 4099452"/>
                  <a:gd name="connsiteY2" fmla="*/ 427496 h 2342017"/>
                  <a:gd name="connsiteX3" fmla="*/ 4034095 w 4099452"/>
                  <a:gd name="connsiteY3" fmla="*/ 446491 h 2342017"/>
                  <a:gd name="connsiteX4" fmla="*/ 4001711 w 4099452"/>
                  <a:gd name="connsiteY4" fmla="*/ 446491 h 2342017"/>
                  <a:gd name="connsiteX5" fmla="*/ 3977510 w 4099452"/>
                  <a:gd name="connsiteY5" fmla="*/ 489807 h 2342017"/>
                  <a:gd name="connsiteX6" fmla="*/ 3904791 w 4099452"/>
                  <a:gd name="connsiteY6" fmla="*/ 523627 h 2342017"/>
                  <a:gd name="connsiteX7" fmla="*/ 3817206 w 4099452"/>
                  <a:gd name="connsiteY7" fmla="*/ 576442 h 2342017"/>
                  <a:gd name="connsiteX8" fmla="*/ 3803722 w 4099452"/>
                  <a:gd name="connsiteY8" fmla="*/ 607598 h 2342017"/>
                  <a:gd name="connsiteX9" fmla="*/ 3779522 w 4099452"/>
                  <a:gd name="connsiteY9" fmla="*/ 611651 h 2342017"/>
                  <a:gd name="connsiteX10" fmla="*/ 3745870 w 4099452"/>
                  <a:gd name="connsiteY10" fmla="*/ 649525 h 2342017"/>
                  <a:gd name="connsiteX11" fmla="*/ 3673152 w 4099452"/>
                  <a:gd name="connsiteY11" fmla="*/ 671183 h 2342017"/>
                  <a:gd name="connsiteX12" fmla="*/ 3659668 w 4099452"/>
                  <a:gd name="connsiteY12" fmla="*/ 698285 h 2342017"/>
                  <a:gd name="connsiteX13" fmla="*/ 3607117 w 4099452"/>
                  <a:gd name="connsiteY13" fmla="*/ 695622 h 2342017"/>
                  <a:gd name="connsiteX14" fmla="*/ 3574733 w 4099452"/>
                  <a:gd name="connsiteY14" fmla="*/ 738938 h 2342017"/>
                  <a:gd name="connsiteX15" fmla="*/ 3537050 w 4099452"/>
                  <a:gd name="connsiteY15" fmla="*/ 742992 h 2342017"/>
                  <a:gd name="connsiteX16" fmla="*/ 3500632 w 4099452"/>
                  <a:gd name="connsiteY16" fmla="*/ 753880 h 2342017"/>
                  <a:gd name="connsiteX17" fmla="*/ 3446699 w 4099452"/>
                  <a:gd name="connsiteY17" fmla="*/ 759323 h 2342017"/>
                  <a:gd name="connsiteX18" fmla="*/ 3264844 w 4099452"/>
                  <a:gd name="connsiteY18" fmla="*/ 829742 h 2342017"/>
                  <a:gd name="connsiteX19" fmla="*/ 3228428 w 4099452"/>
                  <a:gd name="connsiteY19" fmla="*/ 837849 h 2342017"/>
                  <a:gd name="connsiteX20" fmla="*/ 3189360 w 4099452"/>
                  <a:gd name="connsiteY20" fmla="*/ 869005 h 2342017"/>
                  <a:gd name="connsiteX21" fmla="*/ 2975238 w 4099452"/>
                  <a:gd name="connsiteY21" fmla="*/ 933981 h 2342017"/>
                  <a:gd name="connsiteX22" fmla="*/ 2929486 w 4099452"/>
                  <a:gd name="connsiteY22" fmla="*/ 982742 h 2342017"/>
                  <a:gd name="connsiteX23" fmla="*/ 2906553 w 4099452"/>
                  <a:gd name="connsiteY23" fmla="*/ 985406 h 2342017"/>
                  <a:gd name="connsiteX24" fmla="*/ 2773217 w 4099452"/>
                  <a:gd name="connsiteY24" fmla="*/ 1082927 h 2342017"/>
                  <a:gd name="connsiteX25" fmla="*/ 2677565 w 4099452"/>
                  <a:gd name="connsiteY25" fmla="*/ 1097868 h 2342017"/>
                  <a:gd name="connsiteX26" fmla="*/ 2629047 w 4099452"/>
                  <a:gd name="connsiteY26" fmla="*/ 1135741 h 2342017"/>
                  <a:gd name="connsiteX27" fmla="*/ 2529362 w 4099452"/>
                  <a:gd name="connsiteY27" fmla="*/ 1156010 h 2342017"/>
                  <a:gd name="connsiteX28" fmla="*/ 2506427 w 4099452"/>
                  <a:gd name="connsiteY28" fmla="*/ 1184386 h 2342017"/>
                  <a:gd name="connsiteX29" fmla="*/ 2398675 w 4099452"/>
                  <a:gd name="connsiteY29" fmla="*/ 1222259 h 2342017"/>
                  <a:gd name="connsiteX30" fmla="*/ 2119902 w 4099452"/>
                  <a:gd name="connsiteY30" fmla="*/ 1353600 h 2342017"/>
                  <a:gd name="connsiteX31" fmla="*/ 2000049 w 4099452"/>
                  <a:gd name="connsiteY31" fmla="*/ 1410468 h 2342017"/>
                  <a:gd name="connsiteX32" fmla="*/ 1936780 w 4099452"/>
                  <a:gd name="connsiteY32" fmla="*/ 1461892 h 2342017"/>
                  <a:gd name="connsiteX33" fmla="*/ 1892296 w 4099452"/>
                  <a:gd name="connsiteY33" fmla="*/ 1468611 h 2342017"/>
                  <a:gd name="connsiteX34" fmla="*/ 1808745 w 4099452"/>
                  <a:gd name="connsiteY34" fmla="*/ 1522815 h 2342017"/>
                  <a:gd name="connsiteX35" fmla="*/ 1752160 w 4099452"/>
                  <a:gd name="connsiteY35" fmla="*/ 1537756 h 2342017"/>
                  <a:gd name="connsiteX36" fmla="*/ 1601306 w 4099452"/>
                  <a:gd name="connsiteY36" fmla="*/ 1643384 h 2342017"/>
                  <a:gd name="connsiteX37" fmla="*/ 1560856 w 4099452"/>
                  <a:gd name="connsiteY37" fmla="*/ 1654271 h 2342017"/>
                  <a:gd name="connsiteX38" fmla="*/ 1509688 w 4099452"/>
                  <a:gd name="connsiteY38" fmla="*/ 1689481 h 2342017"/>
                  <a:gd name="connsiteX39" fmla="*/ 1489521 w 4099452"/>
                  <a:gd name="connsiteY39" fmla="*/ 1700369 h 2342017"/>
                  <a:gd name="connsiteX40" fmla="*/ 1376352 w 4099452"/>
                  <a:gd name="connsiteY40" fmla="*/ 1765344 h 2342017"/>
                  <a:gd name="connsiteX41" fmla="*/ 1341318 w 4099452"/>
                  <a:gd name="connsiteY41" fmla="*/ 1769398 h 2342017"/>
                  <a:gd name="connsiteX42" fmla="*/ 1238981 w 4099452"/>
                  <a:gd name="connsiteY42" fmla="*/ 1814105 h 2342017"/>
                  <a:gd name="connsiteX43" fmla="*/ 1108296 w 4099452"/>
                  <a:gd name="connsiteY43" fmla="*/ 1887188 h 2342017"/>
                  <a:gd name="connsiteX44" fmla="*/ 961475 w 4099452"/>
                  <a:gd name="connsiteY44" fmla="*/ 1923787 h 2342017"/>
                  <a:gd name="connsiteX45" fmla="*/ 941308 w 4099452"/>
                  <a:gd name="connsiteY45" fmla="*/ 1940002 h 2342017"/>
                  <a:gd name="connsiteX46" fmla="*/ 875274 w 4099452"/>
                  <a:gd name="connsiteY46" fmla="*/ 1956217 h 2342017"/>
                  <a:gd name="connsiteX47" fmla="*/ 747353 w 4099452"/>
                  <a:gd name="connsiteY47" fmla="*/ 2029300 h 2342017"/>
                  <a:gd name="connsiteX48" fmla="*/ 673252 w 4099452"/>
                  <a:gd name="connsiteY48" fmla="*/ 2053622 h 2342017"/>
                  <a:gd name="connsiteX49" fmla="*/ 646285 w 4099452"/>
                  <a:gd name="connsiteY49" fmla="*/ 2073891 h 2342017"/>
                  <a:gd name="connsiteX50" fmla="*/ 414646 w 4099452"/>
                  <a:gd name="connsiteY50" fmla="*/ 2189017 h 2342017"/>
                  <a:gd name="connsiteX51" fmla="*/ 288007 w 4099452"/>
                  <a:gd name="connsiteY51" fmla="*/ 2258590 h 2342017"/>
                  <a:gd name="connsiteX52" fmla="*/ 133106 w 4099452"/>
                  <a:gd name="connsiteY52" fmla="*/ 2282369 h 2342017"/>
                  <a:gd name="connsiteX53" fmla="*/ 19937 w 4099452"/>
                  <a:gd name="connsiteY53" fmla="*/ 2341901 h 2342017"/>
                  <a:gd name="connsiteX54" fmla="*/ 20167 w 4099452"/>
                  <a:gd name="connsiteY54" fmla="*/ 2342017 h 2342017"/>
                  <a:gd name="connsiteX55" fmla="*/ 0 w 4099452"/>
                  <a:gd name="connsiteY55" fmla="*/ 2342017 h 2342017"/>
                  <a:gd name="connsiteX56" fmla="*/ 0 w 4099452"/>
                  <a:gd name="connsiteY56" fmla="*/ 2327540 h 2342017"/>
                  <a:gd name="connsiteX57" fmla="*/ 77674 w 4099452"/>
                  <a:gd name="connsiteY57" fmla="*/ 2285148 h 2342017"/>
                  <a:gd name="connsiteX58" fmla="*/ 188539 w 4099452"/>
                  <a:gd name="connsiteY58" fmla="*/ 2202105 h 2342017"/>
                  <a:gd name="connsiteX59" fmla="*/ 216773 w 4099452"/>
                  <a:gd name="connsiteY59" fmla="*/ 2197587 h 2342017"/>
                  <a:gd name="connsiteX60" fmla="*/ 276008 w 4099452"/>
                  <a:gd name="connsiteY60" fmla="*/ 2145237 h 2342017"/>
                  <a:gd name="connsiteX61" fmla="*/ 317265 w 4099452"/>
                  <a:gd name="connsiteY61" fmla="*/ 2136203 h 2342017"/>
                  <a:gd name="connsiteX62" fmla="*/ 372466 w 4099452"/>
                  <a:gd name="connsiteY62" fmla="*/ 2089759 h 2342017"/>
                  <a:gd name="connsiteX63" fmla="*/ 454174 w 4099452"/>
                  <a:gd name="connsiteY63" fmla="*/ 2071227 h 2342017"/>
                  <a:gd name="connsiteX64" fmla="*/ 476647 w 4099452"/>
                  <a:gd name="connsiteY64" fmla="*/ 2051422 h 2342017"/>
                  <a:gd name="connsiteX65" fmla="*/ 545793 w 4099452"/>
                  <a:gd name="connsiteY65" fmla="*/ 1996870 h 2342017"/>
                  <a:gd name="connsiteX66" fmla="*/ 583938 w 4099452"/>
                  <a:gd name="connsiteY66" fmla="*/ 1993743 h 2342017"/>
                  <a:gd name="connsiteX67" fmla="*/ 708747 w 4099452"/>
                  <a:gd name="connsiteY67" fmla="*/ 1900391 h 2342017"/>
                  <a:gd name="connsiteX68" fmla="*/ 741476 w 4099452"/>
                  <a:gd name="connsiteY68" fmla="*/ 1902245 h 2342017"/>
                  <a:gd name="connsiteX69" fmla="*/ 767520 w 4099452"/>
                  <a:gd name="connsiteY69" fmla="*/ 1874216 h 2342017"/>
                  <a:gd name="connsiteX70" fmla="*/ 814655 w 4099452"/>
                  <a:gd name="connsiteY70" fmla="*/ 1851167 h 2342017"/>
                  <a:gd name="connsiteX71" fmla="*/ 901319 w 4099452"/>
                  <a:gd name="connsiteY71" fmla="*/ 1784338 h 2342017"/>
                  <a:gd name="connsiteX72" fmla="*/ 959632 w 4099452"/>
                  <a:gd name="connsiteY72" fmla="*/ 1737431 h 2342017"/>
                  <a:gd name="connsiteX73" fmla="*/ 1060700 w 4099452"/>
                  <a:gd name="connsiteY73" fmla="*/ 1714382 h 2342017"/>
                  <a:gd name="connsiteX74" fmla="*/ 1090318 w 4099452"/>
                  <a:gd name="connsiteY74" fmla="*/ 1693650 h 2342017"/>
                  <a:gd name="connsiteX75" fmla="*/ 1115901 w 4099452"/>
                  <a:gd name="connsiteY75" fmla="*/ 1689597 h 2342017"/>
                  <a:gd name="connsiteX76" fmla="*/ 1202103 w 4099452"/>
                  <a:gd name="connsiteY76" fmla="*/ 1647670 h 2342017"/>
                  <a:gd name="connsiteX77" fmla="*/ 1306284 w 4099452"/>
                  <a:gd name="connsiteY77" fmla="*/ 1593466 h 2342017"/>
                  <a:gd name="connsiteX78" fmla="*/ 1328295 w 4099452"/>
                  <a:gd name="connsiteY78" fmla="*/ 1571807 h 2342017"/>
                  <a:gd name="connsiteX79" fmla="*/ 1441464 w 4099452"/>
                  <a:gd name="connsiteY79" fmla="*/ 1516792 h 2342017"/>
                  <a:gd name="connsiteX80" fmla="*/ 1492171 w 4099452"/>
                  <a:gd name="connsiteY80" fmla="*/ 1471158 h 2342017"/>
                  <a:gd name="connsiteX81" fmla="*/ 1523172 w 4099452"/>
                  <a:gd name="connsiteY81" fmla="*/ 1465715 h 2342017"/>
                  <a:gd name="connsiteX82" fmla="*/ 1619284 w 4099452"/>
                  <a:gd name="connsiteY82" fmla="*/ 1429116 h 2342017"/>
                  <a:gd name="connsiteX83" fmla="*/ 1634151 w 4099452"/>
                  <a:gd name="connsiteY83" fmla="*/ 1405257 h 2342017"/>
                  <a:gd name="connsiteX84" fmla="*/ 1705487 w 4099452"/>
                  <a:gd name="connsiteY84" fmla="*/ 1361013 h 2342017"/>
                  <a:gd name="connsiteX85" fmla="*/ 1795722 w 4099452"/>
                  <a:gd name="connsiteY85" fmla="*/ 1326730 h 2342017"/>
                  <a:gd name="connsiteX86" fmla="*/ 1904397 w 4099452"/>
                  <a:gd name="connsiteY86" fmla="*/ 1273452 h 2342017"/>
                  <a:gd name="connsiteX87" fmla="*/ 1962710 w 4099452"/>
                  <a:gd name="connsiteY87" fmla="*/ 1245423 h 2342017"/>
                  <a:gd name="connsiteX88" fmla="*/ 2022406 w 4099452"/>
                  <a:gd name="connsiteY88" fmla="*/ 1196663 h 2342017"/>
                  <a:gd name="connsiteX89" fmla="*/ 2095585 w 4099452"/>
                  <a:gd name="connsiteY89" fmla="*/ 1154736 h 2342017"/>
                  <a:gd name="connsiteX90" fmla="*/ 2163349 w 4099452"/>
                  <a:gd name="connsiteY90" fmla="*/ 1119063 h 2342017"/>
                  <a:gd name="connsiteX91" fmla="*/ 2284585 w 4099452"/>
                  <a:gd name="connsiteY91" fmla="*/ 1036019 h 2342017"/>
                  <a:gd name="connsiteX92" fmla="*/ 2458832 w 4099452"/>
                  <a:gd name="connsiteY92" fmla="*/ 965600 h 2342017"/>
                  <a:gd name="connsiteX93" fmla="*/ 2536968 w 4099452"/>
                  <a:gd name="connsiteY93" fmla="*/ 906994 h 2342017"/>
                  <a:gd name="connsiteX94" fmla="*/ 2654631 w 4099452"/>
                  <a:gd name="connsiteY94" fmla="*/ 854180 h 2342017"/>
                  <a:gd name="connsiteX95" fmla="*/ 2672148 w 4099452"/>
                  <a:gd name="connsiteY95" fmla="*/ 832522 h 2342017"/>
                  <a:gd name="connsiteX96" fmla="*/ 2773217 w 4099452"/>
                  <a:gd name="connsiteY96" fmla="*/ 797312 h 2342017"/>
                  <a:gd name="connsiteX97" fmla="*/ 2806867 w 4099452"/>
                  <a:gd name="connsiteY97" fmla="*/ 756659 h 2342017"/>
                  <a:gd name="connsiteX98" fmla="*/ 2833834 w 4099452"/>
                  <a:gd name="connsiteY98" fmla="*/ 749941 h 2342017"/>
                  <a:gd name="connsiteX99" fmla="*/ 2843284 w 4099452"/>
                  <a:gd name="connsiteY99" fmla="*/ 725619 h 2342017"/>
                  <a:gd name="connsiteX100" fmla="*/ 2870251 w 4099452"/>
                  <a:gd name="connsiteY100" fmla="*/ 725619 h 2342017"/>
                  <a:gd name="connsiteX101" fmla="*/ 2886386 w 4099452"/>
                  <a:gd name="connsiteY101" fmla="*/ 702571 h 2342017"/>
                  <a:gd name="connsiteX102" fmla="*/ 2907936 w 4099452"/>
                  <a:gd name="connsiteY102" fmla="*/ 699907 h 2342017"/>
                  <a:gd name="connsiteX103" fmla="*/ 3013038 w 4099452"/>
                  <a:gd name="connsiteY103" fmla="*/ 634931 h 2342017"/>
                  <a:gd name="connsiteX104" fmla="*/ 3044039 w 4099452"/>
                  <a:gd name="connsiteY104" fmla="*/ 619990 h 2342017"/>
                  <a:gd name="connsiteX105" fmla="*/ 3083106 w 4099452"/>
                  <a:gd name="connsiteY105" fmla="*/ 572619 h 2342017"/>
                  <a:gd name="connsiteX106" fmla="*/ 3153174 w 4099452"/>
                  <a:gd name="connsiteY106" fmla="*/ 536020 h 2342017"/>
                  <a:gd name="connsiteX107" fmla="*/ 3184175 w 4099452"/>
                  <a:gd name="connsiteY107" fmla="*/ 496757 h 2342017"/>
                  <a:gd name="connsiteX108" fmla="*/ 3274410 w 4099452"/>
                  <a:gd name="connsiteY108" fmla="*/ 446722 h 2342017"/>
                  <a:gd name="connsiteX109" fmla="*/ 3326960 w 4099452"/>
                  <a:gd name="connsiteY109" fmla="*/ 425063 h 2342017"/>
                  <a:gd name="connsiteX110" fmla="*/ 3345861 w 4099452"/>
                  <a:gd name="connsiteY110" fmla="*/ 396688 h 2342017"/>
                  <a:gd name="connsiteX111" fmla="*/ 3463063 w 4099452"/>
                  <a:gd name="connsiteY111" fmla="*/ 339819 h 2342017"/>
                  <a:gd name="connsiteX112" fmla="*/ 3476547 w 4099452"/>
                  <a:gd name="connsiteY112" fmla="*/ 323604 h 2342017"/>
                  <a:gd name="connsiteX113" fmla="*/ 3573581 w 4099452"/>
                  <a:gd name="connsiteY113" fmla="*/ 293839 h 2342017"/>
                  <a:gd name="connsiteX114" fmla="*/ 3581649 w 4099452"/>
                  <a:gd name="connsiteY114" fmla="*/ 280287 h 2342017"/>
                  <a:gd name="connsiteX115" fmla="*/ 3609884 w 4099452"/>
                  <a:gd name="connsiteY115" fmla="*/ 257239 h 2342017"/>
                  <a:gd name="connsiteX116" fmla="*/ 3650334 w 4099452"/>
                  <a:gd name="connsiteY116" fmla="*/ 249131 h 2342017"/>
                  <a:gd name="connsiteX117" fmla="*/ 3652985 w 4099452"/>
                  <a:gd name="connsiteY117" fmla="*/ 220756 h 2342017"/>
                  <a:gd name="connsiteX118" fmla="*/ 3763387 w 4099452"/>
                  <a:gd name="connsiteY118" fmla="*/ 196433 h 2342017"/>
                  <a:gd name="connsiteX119" fmla="*/ 3741654 w 4099452"/>
                  <a:gd name="connsiteY119" fmla="*/ 153214 h 2342017"/>
                  <a:gd name="connsiteX120" fmla="*/ 3823817 w 4099452"/>
                  <a:gd name="connsiteY120" fmla="*/ 136727 h 2342017"/>
                  <a:gd name="connsiteX121" fmla="*/ 3792019 w 4099452"/>
                  <a:gd name="connsiteY121" fmla="*/ 130492 h 2342017"/>
                  <a:gd name="connsiteX122" fmla="*/ 3845655 w 4099452"/>
                  <a:gd name="connsiteY122" fmla="*/ 109751 h 2342017"/>
                  <a:gd name="connsiteX123" fmla="*/ 3939825 w 4099452"/>
                  <a:gd name="connsiteY123" fmla="*/ 70535 h 2342017"/>
                  <a:gd name="connsiteX124" fmla="*/ 3968060 w 4099452"/>
                  <a:gd name="connsiteY124" fmla="*/ 73199 h 2342017"/>
                  <a:gd name="connsiteX125" fmla="*/ 3972093 w 4099452"/>
                  <a:gd name="connsiteY125" fmla="*/ 40654 h 2342017"/>
                  <a:gd name="connsiteX126" fmla="*/ 4042161 w 4099452"/>
                  <a:gd name="connsiteY126" fmla="*/ 0 h 2342017"/>
                  <a:gd name="connsiteX127" fmla="*/ 4099452 w 4099452"/>
                  <a:gd name="connsiteY127" fmla="*/ 3254 h 2342017"/>
                  <a:gd name="connsiteX0" fmla="*/ 4099452 w 4099452"/>
                  <a:gd name="connsiteY0" fmla="*/ 3254 h 2342017"/>
                  <a:gd name="connsiteX1" fmla="*/ 4066418 w 4099452"/>
                  <a:gd name="connsiteY1" fmla="*/ 432210 h 2342017"/>
                  <a:gd name="connsiteX2" fmla="*/ 4042161 w 4099452"/>
                  <a:gd name="connsiteY2" fmla="*/ 427496 h 2342017"/>
                  <a:gd name="connsiteX3" fmla="*/ 4034095 w 4099452"/>
                  <a:gd name="connsiteY3" fmla="*/ 446491 h 2342017"/>
                  <a:gd name="connsiteX4" fmla="*/ 4001711 w 4099452"/>
                  <a:gd name="connsiteY4" fmla="*/ 446491 h 2342017"/>
                  <a:gd name="connsiteX5" fmla="*/ 3977510 w 4099452"/>
                  <a:gd name="connsiteY5" fmla="*/ 489807 h 2342017"/>
                  <a:gd name="connsiteX6" fmla="*/ 3904791 w 4099452"/>
                  <a:gd name="connsiteY6" fmla="*/ 523627 h 2342017"/>
                  <a:gd name="connsiteX7" fmla="*/ 3817206 w 4099452"/>
                  <a:gd name="connsiteY7" fmla="*/ 576442 h 2342017"/>
                  <a:gd name="connsiteX8" fmla="*/ 3803722 w 4099452"/>
                  <a:gd name="connsiteY8" fmla="*/ 607598 h 2342017"/>
                  <a:gd name="connsiteX9" fmla="*/ 3779522 w 4099452"/>
                  <a:gd name="connsiteY9" fmla="*/ 611651 h 2342017"/>
                  <a:gd name="connsiteX10" fmla="*/ 3745870 w 4099452"/>
                  <a:gd name="connsiteY10" fmla="*/ 649525 h 2342017"/>
                  <a:gd name="connsiteX11" fmla="*/ 3673152 w 4099452"/>
                  <a:gd name="connsiteY11" fmla="*/ 671183 h 2342017"/>
                  <a:gd name="connsiteX12" fmla="*/ 3659668 w 4099452"/>
                  <a:gd name="connsiteY12" fmla="*/ 698285 h 2342017"/>
                  <a:gd name="connsiteX13" fmla="*/ 3607117 w 4099452"/>
                  <a:gd name="connsiteY13" fmla="*/ 695622 h 2342017"/>
                  <a:gd name="connsiteX14" fmla="*/ 3574733 w 4099452"/>
                  <a:gd name="connsiteY14" fmla="*/ 738938 h 2342017"/>
                  <a:gd name="connsiteX15" fmla="*/ 3537050 w 4099452"/>
                  <a:gd name="connsiteY15" fmla="*/ 742992 h 2342017"/>
                  <a:gd name="connsiteX16" fmla="*/ 3500632 w 4099452"/>
                  <a:gd name="connsiteY16" fmla="*/ 753880 h 2342017"/>
                  <a:gd name="connsiteX17" fmla="*/ 3446699 w 4099452"/>
                  <a:gd name="connsiteY17" fmla="*/ 759323 h 2342017"/>
                  <a:gd name="connsiteX18" fmla="*/ 3264844 w 4099452"/>
                  <a:gd name="connsiteY18" fmla="*/ 829742 h 2342017"/>
                  <a:gd name="connsiteX19" fmla="*/ 3228428 w 4099452"/>
                  <a:gd name="connsiteY19" fmla="*/ 837849 h 2342017"/>
                  <a:gd name="connsiteX20" fmla="*/ 3189360 w 4099452"/>
                  <a:gd name="connsiteY20" fmla="*/ 869005 h 2342017"/>
                  <a:gd name="connsiteX21" fmla="*/ 2975238 w 4099452"/>
                  <a:gd name="connsiteY21" fmla="*/ 933981 h 2342017"/>
                  <a:gd name="connsiteX22" fmla="*/ 2929486 w 4099452"/>
                  <a:gd name="connsiteY22" fmla="*/ 982742 h 2342017"/>
                  <a:gd name="connsiteX23" fmla="*/ 2906553 w 4099452"/>
                  <a:gd name="connsiteY23" fmla="*/ 985406 h 2342017"/>
                  <a:gd name="connsiteX24" fmla="*/ 2773217 w 4099452"/>
                  <a:gd name="connsiteY24" fmla="*/ 1082927 h 2342017"/>
                  <a:gd name="connsiteX25" fmla="*/ 2677565 w 4099452"/>
                  <a:gd name="connsiteY25" fmla="*/ 1097868 h 2342017"/>
                  <a:gd name="connsiteX26" fmla="*/ 2629047 w 4099452"/>
                  <a:gd name="connsiteY26" fmla="*/ 1135741 h 2342017"/>
                  <a:gd name="connsiteX27" fmla="*/ 2529362 w 4099452"/>
                  <a:gd name="connsiteY27" fmla="*/ 1156010 h 2342017"/>
                  <a:gd name="connsiteX28" fmla="*/ 2506427 w 4099452"/>
                  <a:gd name="connsiteY28" fmla="*/ 1184386 h 2342017"/>
                  <a:gd name="connsiteX29" fmla="*/ 2398675 w 4099452"/>
                  <a:gd name="connsiteY29" fmla="*/ 1222259 h 2342017"/>
                  <a:gd name="connsiteX30" fmla="*/ 2119902 w 4099452"/>
                  <a:gd name="connsiteY30" fmla="*/ 1353600 h 2342017"/>
                  <a:gd name="connsiteX31" fmla="*/ 2000049 w 4099452"/>
                  <a:gd name="connsiteY31" fmla="*/ 1410468 h 2342017"/>
                  <a:gd name="connsiteX32" fmla="*/ 1936780 w 4099452"/>
                  <a:gd name="connsiteY32" fmla="*/ 1461892 h 2342017"/>
                  <a:gd name="connsiteX33" fmla="*/ 1892296 w 4099452"/>
                  <a:gd name="connsiteY33" fmla="*/ 1468611 h 2342017"/>
                  <a:gd name="connsiteX34" fmla="*/ 1808745 w 4099452"/>
                  <a:gd name="connsiteY34" fmla="*/ 1522815 h 2342017"/>
                  <a:gd name="connsiteX35" fmla="*/ 1752160 w 4099452"/>
                  <a:gd name="connsiteY35" fmla="*/ 1537756 h 2342017"/>
                  <a:gd name="connsiteX36" fmla="*/ 1601306 w 4099452"/>
                  <a:gd name="connsiteY36" fmla="*/ 1643384 h 2342017"/>
                  <a:gd name="connsiteX37" fmla="*/ 1560856 w 4099452"/>
                  <a:gd name="connsiteY37" fmla="*/ 1654271 h 2342017"/>
                  <a:gd name="connsiteX38" fmla="*/ 1509688 w 4099452"/>
                  <a:gd name="connsiteY38" fmla="*/ 1689481 h 2342017"/>
                  <a:gd name="connsiteX39" fmla="*/ 1489521 w 4099452"/>
                  <a:gd name="connsiteY39" fmla="*/ 1700369 h 2342017"/>
                  <a:gd name="connsiteX40" fmla="*/ 1376352 w 4099452"/>
                  <a:gd name="connsiteY40" fmla="*/ 1765344 h 2342017"/>
                  <a:gd name="connsiteX41" fmla="*/ 1341318 w 4099452"/>
                  <a:gd name="connsiteY41" fmla="*/ 1769398 h 2342017"/>
                  <a:gd name="connsiteX42" fmla="*/ 1238981 w 4099452"/>
                  <a:gd name="connsiteY42" fmla="*/ 1814105 h 2342017"/>
                  <a:gd name="connsiteX43" fmla="*/ 1108296 w 4099452"/>
                  <a:gd name="connsiteY43" fmla="*/ 1887188 h 2342017"/>
                  <a:gd name="connsiteX44" fmla="*/ 961475 w 4099452"/>
                  <a:gd name="connsiteY44" fmla="*/ 1923787 h 2342017"/>
                  <a:gd name="connsiteX45" fmla="*/ 941308 w 4099452"/>
                  <a:gd name="connsiteY45" fmla="*/ 1940002 h 2342017"/>
                  <a:gd name="connsiteX46" fmla="*/ 875274 w 4099452"/>
                  <a:gd name="connsiteY46" fmla="*/ 1956217 h 2342017"/>
                  <a:gd name="connsiteX47" fmla="*/ 747353 w 4099452"/>
                  <a:gd name="connsiteY47" fmla="*/ 2029300 h 2342017"/>
                  <a:gd name="connsiteX48" fmla="*/ 673252 w 4099452"/>
                  <a:gd name="connsiteY48" fmla="*/ 2053622 h 2342017"/>
                  <a:gd name="connsiteX49" fmla="*/ 646285 w 4099452"/>
                  <a:gd name="connsiteY49" fmla="*/ 2073891 h 2342017"/>
                  <a:gd name="connsiteX50" fmla="*/ 414646 w 4099452"/>
                  <a:gd name="connsiteY50" fmla="*/ 2189017 h 2342017"/>
                  <a:gd name="connsiteX51" fmla="*/ 288007 w 4099452"/>
                  <a:gd name="connsiteY51" fmla="*/ 2258590 h 2342017"/>
                  <a:gd name="connsiteX52" fmla="*/ 133106 w 4099452"/>
                  <a:gd name="connsiteY52" fmla="*/ 2282369 h 2342017"/>
                  <a:gd name="connsiteX53" fmla="*/ 19937 w 4099452"/>
                  <a:gd name="connsiteY53" fmla="*/ 2341901 h 2342017"/>
                  <a:gd name="connsiteX54" fmla="*/ 20167 w 4099452"/>
                  <a:gd name="connsiteY54" fmla="*/ 2342017 h 2342017"/>
                  <a:gd name="connsiteX55" fmla="*/ 0 w 4099452"/>
                  <a:gd name="connsiteY55" fmla="*/ 2342017 h 2342017"/>
                  <a:gd name="connsiteX56" fmla="*/ 0 w 4099452"/>
                  <a:gd name="connsiteY56" fmla="*/ 2327540 h 2342017"/>
                  <a:gd name="connsiteX57" fmla="*/ 77674 w 4099452"/>
                  <a:gd name="connsiteY57" fmla="*/ 2285148 h 2342017"/>
                  <a:gd name="connsiteX58" fmla="*/ 188539 w 4099452"/>
                  <a:gd name="connsiteY58" fmla="*/ 2202105 h 2342017"/>
                  <a:gd name="connsiteX59" fmla="*/ 216773 w 4099452"/>
                  <a:gd name="connsiteY59" fmla="*/ 2197587 h 2342017"/>
                  <a:gd name="connsiteX60" fmla="*/ 276008 w 4099452"/>
                  <a:gd name="connsiteY60" fmla="*/ 2145237 h 2342017"/>
                  <a:gd name="connsiteX61" fmla="*/ 317265 w 4099452"/>
                  <a:gd name="connsiteY61" fmla="*/ 2136203 h 2342017"/>
                  <a:gd name="connsiteX62" fmla="*/ 372466 w 4099452"/>
                  <a:gd name="connsiteY62" fmla="*/ 2089759 h 2342017"/>
                  <a:gd name="connsiteX63" fmla="*/ 454174 w 4099452"/>
                  <a:gd name="connsiteY63" fmla="*/ 2071227 h 2342017"/>
                  <a:gd name="connsiteX64" fmla="*/ 476647 w 4099452"/>
                  <a:gd name="connsiteY64" fmla="*/ 2051422 h 2342017"/>
                  <a:gd name="connsiteX65" fmla="*/ 545793 w 4099452"/>
                  <a:gd name="connsiteY65" fmla="*/ 1996870 h 2342017"/>
                  <a:gd name="connsiteX66" fmla="*/ 583938 w 4099452"/>
                  <a:gd name="connsiteY66" fmla="*/ 1993743 h 2342017"/>
                  <a:gd name="connsiteX67" fmla="*/ 708747 w 4099452"/>
                  <a:gd name="connsiteY67" fmla="*/ 1900391 h 2342017"/>
                  <a:gd name="connsiteX68" fmla="*/ 741476 w 4099452"/>
                  <a:gd name="connsiteY68" fmla="*/ 1902245 h 2342017"/>
                  <a:gd name="connsiteX69" fmla="*/ 767520 w 4099452"/>
                  <a:gd name="connsiteY69" fmla="*/ 1874216 h 2342017"/>
                  <a:gd name="connsiteX70" fmla="*/ 814655 w 4099452"/>
                  <a:gd name="connsiteY70" fmla="*/ 1851167 h 2342017"/>
                  <a:gd name="connsiteX71" fmla="*/ 901319 w 4099452"/>
                  <a:gd name="connsiteY71" fmla="*/ 1784338 h 2342017"/>
                  <a:gd name="connsiteX72" fmla="*/ 959632 w 4099452"/>
                  <a:gd name="connsiteY72" fmla="*/ 1737431 h 2342017"/>
                  <a:gd name="connsiteX73" fmla="*/ 1060700 w 4099452"/>
                  <a:gd name="connsiteY73" fmla="*/ 1714382 h 2342017"/>
                  <a:gd name="connsiteX74" fmla="*/ 1090318 w 4099452"/>
                  <a:gd name="connsiteY74" fmla="*/ 1693650 h 2342017"/>
                  <a:gd name="connsiteX75" fmla="*/ 1115901 w 4099452"/>
                  <a:gd name="connsiteY75" fmla="*/ 1689597 h 2342017"/>
                  <a:gd name="connsiteX76" fmla="*/ 1202103 w 4099452"/>
                  <a:gd name="connsiteY76" fmla="*/ 1647670 h 2342017"/>
                  <a:gd name="connsiteX77" fmla="*/ 1306284 w 4099452"/>
                  <a:gd name="connsiteY77" fmla="*/ 1593466 h 2342017"/>
                  <a:gd name="connsiteX78" fmla="*/ 1328295 w 4099452"/>
                  <a:gd name="connsiteY78" fmla="*/ 1571807 h 2342017"/>
                  <a:gd name="connsiteX79" fmla="*/ 1441464 w 4099452"/>
                  <a:gd name="connsiteY79" fmla="*/ 1516792 h 2342017"/>
                  <a:gd name="connsiteX80" fmla="*/ 1492171 w 4099452"/>
                  <a:gd name="connsiteY80" fmla="*/ 1471158 h 2342017"/>
                  <a:gd name="connsiteX81" fmla="*/ 1523172 w 4099452"/>
                  <a:gd name="connsiteY81" fmla="*/ 1465715 h 2342017"/>
                  <a:gd name="connsiteX82" fmla="*/ 1619284 w 4099452"/>
                  <a:gd name="connsiteY82" fmla="*/ 1429116 h 2342017"/>
                  <a:gd name="connsiteX83" fmla="*/ 1634151 w 4099452"/>
                  <a:gd name="connsiteY83" fmla="*/ 1405257 h 2342017"/>
                  <a:gd name="connsiteX84" fmla="*/ 1705487 w 4099452"/>
                  <a:gd name="connsiteY84" fmla="*/ 1361013 h 2342017"/>
                  <a:gd name="connsiteX85" fmla="*/ 1795722 w 4099452"/>
                  <a:gd name="connsiteY85" fmla="*/ 1326730 h 2342017"/>
                  <a:gd name="connsiteX86" fmla="*/ 1904397 w 4099452"/>
                  <a:gd name="connsiteY86" fmla="*/ 1273452 h 2342017"/>
                  <a:gd name="connsiteX87" fmla="*/ 1962710 w 4099452"/>
                  <a:gd name="connsiteY87" fmla="*/ 1245423 h 2342017"/>
                  <a:gd name="connsiteX88" fmla="*/ 2022406 w 4099452"/>
                  <a:gd name="connsiteY88" fmla="*/ 1196663 h 2342017"/>
                  <a:gd name="connsiteX89" fmla="*/ 2095585 w 4099452"/>
                  <a:gd name="connsiteY89" fmla="*/ 1154736 h 2342017"/>
                  <a:gd name="connsiteX90" fmla="*/ 2163349 w 4099452"/>
                  <a:gd name="connsiteY90" fmla="*/ 1119063 h 2342017"/>
                  <a:gd name="connsiteX91" fmla="*/ 2284585 w 4099452"/>
                  <a:gd name="connsiteY91" fmla="*/ 1036019 h 2342017"/>
                  <a:gd name="connsiteX92" fmla="*/ 2458832 w 4099452"/>
                  <a:gd name="connsiteY92" fmla="*/ 965600 h 2342017"/>
                  <a:gd name="connsiteX93" fmla="*/ 2536968 w 4099452"/>
                  <a:gd name="connsiteY93" fmla="*/ 906994 h 2342017"/>
                  <a:gd name="connsiteX94" fmla="*/ 2654631 w 4099452"/>
                  <a:gd name="connsiteY94" fmla="*/ 854180 h 2342017"/>
                  <a:gd name="connsiteX95" fmla="*/ 2672148 w 4099452"/>
                  <a:gd name="connsiteY95" fmla="*/ 832522 h 2342017"/>
                  <a:gd name="connsiteX96" fmla="*/ 2773217 w 4099452"/>
                  <a:gd name="connsiteY96" fmla="*/ 797312 h 2342017"/>
                  <a:gd name="connsiteX97" fmla="*/ 2806867 w 4099452"/>
                  <a:gd name="connsiteY97" fmla="*/ 756659 h 2342017"/>
                  <a:gd name="connsiteX98" fmla="*/ 2833834 w 4099452"/>
                  <a:gd name="connsiteY98" fmla="*/ 749941 h 2342017"/>
                  <a:gd name="connsiteX99" fmla="*/ 2843284 w 4099452"/>
                  <a:gd name="connsiteY99" fmla="*/ 725619 h 2342017"/>
                  <a:gd name="connsiteX100" fmla="*/ 2870251 w 4099452"/>
                  <a:gd name="connsiteY100" fmla="*/ 725619 h 2342017"/>
                  <a:gd name="connsiteX101" fmla="*/ 2886386 w 4099452"/>
                  <a:gd name="connsiteY101" fmla="*/ 702571 h 2342017"/>
                  <a:gd name="connsiteX102" fmla="*/ 2907936 w 4099452"/>
                  <a:gd name="connsiteY102" fmla="*/ 699907 h 2342017"/>
                  <a:gd name="connsiteX103" fmla="*/ 3013038 w 4099452"/>
                  <a:gd name="connsiteY103" fmla="*/ 634931 h 2342017"/>
                  <a:gd name="connsiteX104" fmla="*/ 3044039 w 4099452"/>
                  <a:gd name="connsiteY104" fmla="*/ 619990 h 2342017"/>
                  <a:gd name="connsiteX105" fmla="*/ 3083106 w 4099452"/>
                  <a:gd name="connsiteY105" fmla="*/ 572619 h 2342017"/>
                  <a:gd name="connsiteX106" fmla="*/ 3153174 w 4099452"/>
                  <a:gd name="connsiteY106" fmla="*/ 536020 h 2342017"/>
                  <a:gd name="connsiteX107" fmla="*/ 3184175 w 4099452"/>
                  <a:gd name="connsiteY107" fmla="*/ 496757 h 2342017"/>
                  <a:gd name="connsiteX108" fmla="*/ 3274410 w 4099452"/>
                  <a:gd name="connsiteY108" fmla="*/ 446722 h 2342017"/>
                  <a:gd name="connsiteX109" fmla="*/ 3326960 w 4099452"/>
                  <a:gd name="connsiteY109" fmla="*/ 425063 h 2342017"/>
                  <a:gd name="connsiteX110" fmla="*/ 3345861 w 4099452"/>
                  <a:gd name="connsiteY110" fmla="*/ 396688 h 2342017"/>
                  <a:gd name="connsiteX111" fmla="*/ 3463063 w 4099452"/>
                  <a:gd name="connsiteY111" fmla="*/ 339819 h 2342017"/>
                  <a:gd name="connsiteX112" fmla="*/ 3435294 w 4099452"/>
                  <a:gd name="connsiteY112" fmla="*/ 314433 h 2342017"/>
                  <a:gd name="connsiteX113" fmla="*/ 3573581 w 4099452"/>
                  <a:gd name="connsiteY113" fmla="*/ 293839 h 2342017"/>
                  <a:gd name="connsiteX114" fmla="*/ 3581649 w 4099452"/>
                  <a:gd name="connsiteY114" fmla="*/ 280287 h 2342017"/>
                  <a:gd name="connsiteX115" fmla="*/ 3609884 w 4099452"/>
                  <a:gd name="connsiteY115" fmla="*/ 257239 h 2342017"/>
                  <a:gd name="connsiteX116" fmla="*/ 3650334 w 4099452"/>
                  <a:gd name="connsiteY116" fmla="*/ 249131 h 2342017"/>
                  <a:gd name="connsiteX117" fmla="*/ 3652985 w 4099452"/>
                  <a:gd name="connsiteY117" fmla="*/ 220756 h 2342017"/>
                  <a:gd name="connsiteX118" fmla="*/ 3763387 w 4099452"/>
                  <a:gd name="connsiteY118" fmla="*/ 196433 h 2342017"/>
                  <a:gd name="connsiteX119" fmla="*/ 3741654 w 4099452"/>
                  <a:gd name="connsiteY119" fmla="*/ 153214 h 2342017"/>
                  <a:gd name="connsiteX120" fmla="*/ 3823817 w 4099452"/>
                  <a:gd name="connsiteY120" fmla="*/ 136727 h 2342017"/>
                  <a:gd name="connsiteX121" fmla="*/ 3792019 w 4099452"/>
                  <a:gd name="connsiteY121" fmla="*/ 130492 h 2342017"/>
                  <a:gd name="connsiteX122" fmla="*/ 3845655 w 4099452"/>
                  <a:gd name="connsiteY122" fmla="*/ 109751 h 2342017"/>
                  <a:gd name="connsiteX123" fmla="*/ 3939825 w 4099452"/>
                  <a:gd name="connsiteY123" fmla="*/ 70535 h 2342017"/>
                  <a:gd name="connsiteX124" fmla="*/ 3968060 w 4099452"/>
                  <a:gd name="connsiteY124" fmla="*/ 73199 h 2342017"/>
                  <a:gd name="connsiteX125" fmla="*/ 3972093 w 4099452"/>
                  <a:gd name="connsiteY125" fmla="*/ 40654 h 2342017"/>
                  <a:gd name="connsiteX126" fmla="*/ 4042161 w 4099452"/>
                  <a:gd name="connsiteY126" fmla="*/ 0 h 2342017"/>
                  <a:gd name="connsiteX127" fmla="*/ 4099452 w 4099452"/>
                  <a:gd name="connsiteY127" fmla="*/ 3254 h 2342017"/>
                  <a:gd name="connsiteX0" fmla="*/ 4099452 w 4099452"/>
                  <a:gd name="connsiteY0" fmla="*/ 3254 h 2342017"/>
                  <a:gd name="connsiteX1" fmla="*/ 4066418 w 4099452"/>
                  <a:gd name="connsiteY1" fmla="*/ 432210 h 2342017"/>
                  <a:gd name="connsiteX2" fmla="*/ 4042161 w 4099452"/>
                  <a:gd name="connsiteY2" fmla="*/ 427496 h 2342017"/>
                  <a:gd name="connsiteX3" fmla="*/ 4034095 w 4099452"/>
                  <a:gd name="connsiteY3" fmla="*/ 446491 h 2342017"/>
                  <a:gd name="connsiteX4" fmla="*/ 4001711 w 4099452"/>
                  <a:gd name="connsiteY4" fmla="*/ 446491 h 2342017"/>
                  <a:gd name="connsiteX5" fmla="*/ 3977510 w 4099452"/>
                  <a:gd name="connsiteY5" fmla="*/ 489807 h 2342017"/>
                  <a:gd name="connsiteX6" fmla="*/ 3904791 w 4099452"/>
                  <a:gd name="connsiteY6" fmla="*/ 523627 h 2342017"/>
                  <a:gd name="connsiteX7" fmla="*/ 3817206 w 4099452"/>
                  <a:gd name="connsiteY7" fmla="*/ 576442 h 2342017"/>
                  <a:gd name="connsiteX8" fmla="*/ 3803722 w 4099452"/>
                  <a:gd name="connsiteY8" fmla="*/ 607598 h 2342017"/>
                  <a:gd name="connsiteX9" fmla="*/ 3779522 w 4099452"/>
                  <a:gd name="connsiteY9" fmla="*/ 611651 h 2342017"/>
                  <a:gd name="connsiteX10" fmla="*/ 3745870 w 4099452"/>
                  <a:gd name="connsiteY10" fmla="*/ 649525 h 2342017"/>
                  <a:gd name="connsiteX11" fmla="*/ 3673152 w 4099452"/>
                  <a:gd name="connsiteY11" fmla="*/ 671183 h 2342017"/>
                  <a:gd name="connsiteX12" fmla="*/ 3659668 w 4099452"/>
                  <a:gd name="connsiteY12" fmla="*/ 698285 h 2342017"/>
                  <a:gd name="connsiteX13" fmla="*/ 3607117 w 4099452"/>
                  <a:gd name="connsiteY13" fmla="*/ 695622 h 2342017"/>
                  <a:gd name="connsiteX14" fmla="*/ 3574733 w 4099452"/>
                  <a:gd name="connsiteY14" fmla="*/ 738938 h 2342017"/>
                  <a:gd name="connsiteX15" fmla="*/ 3537050 w 4099452"/>
                  <a:gd name="connsiteY15" fmla="*/ 742992 h 2342017"/>
                  <a:gd name="connsiteX16" fmla="*/ 3500632 w 4099452"/>
                  <a:gd name="connsiteY16" fmla="*/ 753880 h 2342017"/>
                  <a:gd name="connsiteX17" fmla="*/ 3446699 w 4099452"/>
                  <a:gd name="connsiteY17" fmla="*/ 759323 h 2342017"/>
                  <a:gd name="connsiteX18" fmla="*/ 3264844 w 4099452"/>
                  <a:gd name="connsiteY18" fmla="*/ 829742 h 2342017"/>
                  <a:gd name="connsiteX19" fmla="*/ 3228428 w 4099452"/>
                  <a:gd name="connsiteY19" fmla="*/ 837849 h 2342017"/>
                  <a:gd name="connsiteX20" fmla="*/ 3189360 w 4099452"/>
                  <a:gd name="connsiteY20" fmla="*/ 869005 h 2342017"/>
                  <a:gd name="connsiteX21" fmla="*/ 2975238 w 4099452"/>
                  <a:gd name="connsiteY21" fmla="*/ 933981 h 2342017"/>
                  <a:gd name="connsiteX22" fmla="*/ 2929486 w 4099452"/>
                  <a:gd name="connsiteY22" fmla="*/ 982742 h 2342017"/>
                  <a:gd name="connsiteX23" fmla="*/ 2906553 w 4099452"/>
                  <a:gd name="connsiteY23" fmla="*/ 985406 h 2342017"/>
                  <a:gd name="connsiteX24" fmla="*/ 2773217 w 4099452"/>
                  <a:gd name="connsiteY24" fmla="*/ 1082927 h 2342017"/>
                  <a:gd name="connsiteX25" fmla="*/ 2677565 w 4099452"/>
                  <a:gd name="connsiteY25" fmla="*/ 1097868 h 2342017"/>
                  <a:gd name="connsiteX26" fmla="*/ 2629047 w 4099452"/>
                  <a:gd name="connsiteY26" fmla="*/ 1135741 h 2342017"/>
                  <a:gd name="connsiteX27" fmla="*/ 2529362 w 4099452"/>
                  <a:gd name="connsiteY27" fmla="*/ 1156010 h 2342017"/>
                  <a:gd name="connsiteX28" fmla="*/ 2506427 w 4099452"/>
                  <a:gd name="connsiteY28" fmla="*/ 1184386 h 2342017"/>
                  <a:gd name="connsiteX29" fmla="*/ 2398675 w 4099452"/>
                  <a:gd name="connsiteY29" fmla="*/ 1222259 h 2342017"/>
                  <a:gd name="connsiteX30" fmla="*/ 2119902 w 4099452"/>
                  <a:gd name="connsiteY30" fmla="*/ 1353600 h 2342017"/>
                  <a:gd name="connsiteX31" fmla="*/ 2000049 w 4099452"/>
                  <a:gd name="connsiteY31" fmla="*/ 1410468 h 2342017"/>
                  <a:gd name="connsiteX32" fmla="*/ 1936780 w 4099452"/>
                  <a:gd name="connsiteY32" fmla="*/ 1461892 h 2342017"/>
                  <a:gd name="connsiteX33" fmla="*/ 1892296 w 4099452"/>
                  <a:gd name="connsiteY33" fmla="*/ 1468611 h 2342017"/>
                  <a:gd name="connsiteX34" fmla="*/ 1808745 w 4099452"/>
                  <a:gd name="connsiteY34" fmla="*/ 1522815 h 2342017"/>
                  <a:gd name="connsiteX35" fmla="*/ 1752160 w 4099452"/>
                  <a:gd name="connsiteY35" fmla="*/ 1537756 h 2342017"/>
                  <a:gd name="connsiteX36" fmla="*/ 1601306 w 4099452"/>
                  <a:gd name="connsiteY36" fmla="*/ 1643384 h 2342017"/>
                  <a:gd name="connsiteX37" fmla="*/ 1560856 w 4099452"/>
                  <a:gd name="connsiteY37" fmla="*/ 1654271 h 2342017"/>
                  <a:gd name="connsiteX38" fmla="*/ 1509688 w 4099452"/>
                  <a:gd name="connsiteY38" fmla="*/ 1689481 h 2342017"/>
                  <a:gd name="connsiteX39" fmla="*/ 1489521 w 4099452"/>
                  <a:gd name="connsiteY39" fmla="*/ 1700369 h 2342017"/>
                  <a:gd name="connsiteX40" fmla="*/ 1376352 w 4099452"/>
                  <a:gd name="connsiteY40" fmla="*/ 1765344 h 2342017"/>
                  <a:gd name="connsiteX41" fmla="*/ 1341318 w 4099452"/>
                  <a:gd name="connsiteY41" fmla="*/ 1769398 h 2342017"/>
                  <a:gd name="connsiteX42" fmla="*/ 1238981 w 4099452"/>
                  <a:gd name="connsiteY42" fmla="*/ 1814105 h 2342017"/>
                  <a:gd name="connsiteX43" fmla="*/ 1108296 w 4099452"/>
                  <a:gd name="connsiteY43" fmla="*/ 1887188 h 2342017"/>
                  <a:gd name="connsiteX44" fmla="*/ 961475 w 4099452"/>
                  <a:gd name="connsiteY44" fmla="*/ 1923787 h 2342017"/>
                  <a:gd name="connsiteX45" fmla="*/ 941308 w 4099452"/>
                  <a:gd name="connsiteY45" fmla="*/ 1940002 h 2342017"/>
                  <a:gd name="connsiteX46" fmla="*/ 875274 w 4099452"/>
                  <a:gd name="connsiteY46" fmla="*/ 1956217 h 2342017"/>
                  <a:gd name="connsiteX47" fmla="*/ 747353 w 4099452"/>
                  <a:gd name="connsiteY47" fmla="*/ 2029300 h 2342017"/>
                  <a:gd name="connsiteX48" fmla="*/ 673252 w 4099452"/>
                  <a:gd name="connsiteY48" fmla="*/ 2053622 h 2342017"/>
                  <a:gd name="connsiteX49" fmla="*/ 646285 w 4099452"/>
                  <a:gd name="connsiteY49" fmla="*/ 2073891 h 2342017"/>
                  <a:gd name="connsiteX50" fmla="*/ 414646 w 4099452"/>
                  <a:gd name="connsiteY50" fmla="*/ 2189017 h 2342017"/>
                  <a:gd name="connsiteX51" fmla="*/ 288007 w 4099452"/>
                  <a:gd name="connsiteY51" fmla="*/ 2258590 h 2342017"/>
                  <a:gd name="connsiteX52" fmla="*/ 133106 w 4099452"/>
                  <a:gd name="connsiteY52" fmla="*/ 2282369 h 2342017"/>
                  <a:gd name="connsiteX53" fmla="*/ 19937 w 4099452"/>
                  <a:gd name="connsiteY53" fmla="*/ 2341901 h 2342017"/>
                  <a:gd name="connsiteX54" fmla="*/ 20167 w 4099452"/>
                  <a:gd name="connsiteY54" fmla="*/ 2342017 h 2342017"/>
                  <a:gd name="connsiteX55" fmla="*/ 0 w 4099452"/>
                  <a:gd name="connsiteY55" fmla="*/ 2342017 h 2342017"/>
                  <a:gd name="connsiteX56" fmla="*/ 0 w 4099452"/>
                  <a:gd name="connsiteY56" fmla="*/ 2327540 h 2342017"/>
                  <a:gd name="connsiteX57" fmla="*/ 77674 w 4099452"/>
                  <a:gd name="connsiteY57" fmla="*/ 2285148 h 2342017"/>
                  <a:gd name="connsiteX58" fmla="*/ 188539 w 4099452"/>
                  <a:gd name="connsiteY58" fmla="*/ 2202105 h 2342017"/>
                  <a:gd name="connsiteX59" fmla="*/ 216773 w 4099452"/>
                  <a:gd name="connsiteY59" fmla="*/ 2197587 h 2342017"/>
                  <a:gd name="connsiteX60" fmla="*/ 276008 w 4099452"/>
                  <a:gd name="connsiteY60" fmla="*/ 2145237 h 2342017"/>
                  <a:gd name="connsiteX61" fmla="*/ 317265 w 4099452"/>
                  <a:gd name="connsiteY61" fmla="*/ 2136203 h 2342017"/>
                  <a:gd name="connsiteX62" fmla="*/ 372466 w 4099452"/>
                  <a:gd name="connsiteY62" fmla="*/ 2089759 h 2342017"/>
                  <a:gd name="connsiteX63" fmla="*/ 454174 w 4099452"/>
                  <a:gd name="connsiteY63" fmla="*/ 2071227 h 2342017"/>
                  <a:gd name="connsiteX64" fmla="*/ 476647 w 4099452"/>
                  <a:gd name="connsiteY64" fmla="*/ 2051422 h 2342017"/>
                  <a:gd name="connsiteX65" fmla="*/ 545793 w 4099452"/>
                  <a:gd name="connsiteY65" fmla="*/ 1996870 h 2342017"/>
                  <a:gd name="connsiteX66" fmla="*/ 583938 w 4099452"/>
                  <a:gd name="connsiteY66" fmla="*/ 1993743 h 2342017"/>
                  <a:gd name="connsiteX67" fmla="*/ 708747 w 4099452"/>
                  <a:gd name="connsiteY67" fmla="*/ 1900391 h 2342017"/>
                  <a:gd name="connsiteX68" fmla="*/ 741476 w 4099452"/>
                  <a:gd name="connsiteY68" fmla="*/ 1902245 h 2342017"/>
                  <a:gd name="connsiteX69" fmla="*/ 767520 w 4099452"/>
                  <a:gd name="connsiteY69" fmla="*/ 1874216 h 2342017"/>
                  <a:gd name="connsiteX70" fmla="*/ 814655 w 4099452"/>
                  <a:gd name="connsiteY70" fmla="*/ 1851167 h 2342017"/>
                  <a:gd name="connsiteX71" fmla="*/ 901319 w 4099452"/>
                  <a:gd name="connsiteY71" fmla="*/ 1784338 h 2342017"/>
                  <a:gd name="connsiteX72" fmla="*/ 959632 w 4099452"/>
                  <a:gd name="connsiteY72" fmla="*/ 1737431 h 2342017"/>
                  <a:gd name="connsiteX73" fmla="*/ 1060700 w 4099452"/>
                  <a:gd name="connsiteY73" fmla="*/ 1714382 h 2342017"/>
                  <a:gd name="connsiteX74" fmla="*/ 1090318 w 4099452"/>
                  <a:gd name="connsiteY74" fmla="*/ 1693650 h 2342017"/>
                  <a:gd name="connsiteX75" fmla="*/ 1115901 w 4099452"/>
                  <a:gd name="connsiteY75" fmla="*/ 1689597 h 2342017"/>
                  <a:gd name="connsiteX76" fmla="*/ 1202103 w 4099452"/>
                  <a:gd name="connsiteY76" fmla="*/ 1647670 h 2342017"/>
                  <a:gd name="connsiteX77" fmla="*/ 1306284 w 4099452"/>
                  <a:gd name="connsiteY77" fmla="*/ 1593466 h 2342017"/>
                  <a:gd name="connsiteX78" fmla="*/ 1328295 w 4099452"/>
                  <a:gd name="connsiteY78" fmla="*/ 1571807 h 2342017"/>
                  <a:gd name="connsiteX79" fmla="*/ 1441464 w 4099452"/>
                  <a:gd name="connsiteY79" fmla="*/ 1516792 h 2342017"/>
                  <a:gd name="connsiteX80" fmla="*/ 1492171 w 4099452"/>
                  <a:gd name="connsiteY80" fmla="*/ 1471158 h 2342017"/>
                  <a:gd name="connsiteX81" fmla="*/ 1523172 w 4099452"/>
                  <a:gd name="connsiteY81" fmla="*/ 1465715 h 2342017"/>
                  <a:gd name="connsiteX82" fmla="*/ 1619284 w 4099452"/>
                  <a:gd name="connsiteY82" fmla="*/ 1429116 h 2342017"/>
                  <a:gd name="connsiteX83" fmla="*/ 1634151 w 4099452"/>
                  <a:gd name="connsiteY83" fmla="*/ 1405257 h 2342017"/>
                  <a:gd name="connsiteX84" fmla="*/ 1705487 w 4099452"/>
                  <a:gd name="connsiteY84" fmla="*/ 1361013 h 2342017"/>
                  <a:gd name="connsiteX85" fmla="*/ 1795722 w 4099452"/>
                  <a:gd name="connsiteY85" fmla="*/ 1326730 h 2342017"/>
                  <a:gd name="connsiteX86" fmla="*/ 1904397 w 4099452"/>
                  <a:gd name="connsiteY86" fmla="*/ 1273452 h 2342017"/>
                  <a:gd name="connsiteX87" fmla="*/ 1962710 w 4099452"/>
                  <a:gd name="connsiteY87" fmla="*/ 1245423 h 2342017"/>
                  <a:gd name="connsiteX88" fmla="*/ 2022406 w 4099452"/>
                  <a:gd name="connsiteY88" fmla="*/ 1196663 h 2342017"/>
                  <a:gd name="connsiteX89" fmla="*/ 2095585 w 4099452"/>
                  <a:gd name="connsiteY89" fmla="*/ 1154736 h 2342017"/>
                  <a:gd name="connsiteX90" fmla="*/ 2163349 w 4099452"/>
                  <a:gd name="connsiteY90" fmla="*/ 1119063 h 2342017"/>
                  <a:gd name="connsiteX91" fmla="*/ 2284585 w 4099452"/>
                  <a:gd name="connsiteY91" fmla="*/ 1036019 h 2342017"/>
                  <a:gd name="connsiteX92" fmla="*/ 2458832 w 4099452"/>
                  <a:gd name="connsiteY92" fmla="*/ 965600 h 2342017"/>
                  <a:gd name="connsiteX93" fmla="*/ 2536968 w 4099452"/>
                  <a:gd name="connsiteY93" fmla="*/ 906994 h 2342017"/>
                  <a:gd name="connsiteX94" fmla="*/ 2654631 w 4099452"/>
                  <a:gd name="connsiteY94" fmla="*/ 854180 h 2342017"/>
                  <a:gd name="connsiteX95" fmla="*/ 2672148 w 4099452"/>
                  <a:gd name="connsiteY95" fmla="*/ 832522 h 2342017"/>
                  <a:gd name="connsiteX96" fmla="*/ 2773217 w 4099452"/>
                  <a:gd name="connsiteY96" fmla="*/ 797312 h 2342017"/>
                  <a:gd name="connsiteX97" fmla="*/ 2806867 w 4099452"/>
                  <a:gd name="connsiteY97" fmla="*/ 756659 h 2342017"/>
                  <a:gd name="connsiteX98" fmla="*/ 2833834 w 4099452"/>
                  <a:gd name="connsiteY98" fmla="*/ 749941 h 2342017"/>
                  <a:gd name="connsiteX99" fmla="*/ 2843284 w 4099452"/>
                  <a:gd name="connsiteY99" fmla="*/ 725619 h 2342017"/>
                  <a:gd name="connsiteX100" fmla="*/ 2870251 w 4099452"/>
                  <a:gd name="connsiteY100" fmla="*/ 725619 h 2342017"/>
                  <a:gd name="connsiteX101" fmla="*/ 2886386 w 4099452"/>
                  <a:gd name="connsiteY101" fmla="*/ 702571 h 2342017"/>
                  <a:gd name="connsiteX102" fmla="*/ 2907936 w 4099452"/>
                  <a:gd name="connsiteY102" fmla="*/ 699907 h 2342017"/>
                  <a:gd name="connsiteX103" fmla="*/ 3013038 w 4099452"/>
                  <a:gd name="connsiteY103" fmla="*/ 634931 h 2342017"/>
                  <a:gd name="connsiteX104" fmla="*/ 3044039 w 4099452"/>
                  <a:gd name="connsiteY104" fmla="*/ 619990 h 2342017"/>
                  <a:gd name="connsiteX105" fmla="*/ 3083106 w 4099452"/>
                  <a:gd name="connsiteY105" fmla="*/ 572619 h 2342017"/>
                  <a:gd name="connsiteX106" fmla="*/ 3153174 w 4099452"/>
                  <a:gd name="connsiteY106" fmla="*/ 536020 h 2342017"/>
                  <a:gd name="connsiteX107" fmla="*/ 3184175 w 4099452"/>
                  <a:gd name="connsiteY107" fmla="*/ 496757 h 2342017"/>
                  <a:gd name="connsiteX108" fmla="*/ 3274410 w 4099452"/>
                  <a:gd name="connsiteY108" fmla="*/ 446722 h 2342017"/>
                  <a:gd name="connsiteX109" fmla="*/ 3326960 w 4099452"/>
                  <a:gd name="connsiteY109" fmla="*/ 425063 h 2342017"/>
                  <a:gd name="connsiteX110" fmla="*/ 3345861 w 4099452"/>
                  <a:gd name="connsiteY110" fmla="*/ 396688 h 2342017"/>
                  <a:gd name="connsiteX111" fmla="*/ 3463063 w 4099452"/>
                  <a:gd name="connsiteY111" fmla="*/ 339819 h 2342017"/>
                  <a:gd name="connsiteX112" fmla="*/ 3435294 w 4099452"/>
                  <a:gd name="connsiteY112" fmla="*/ 314433 h 2342017"/>
                  <a:gd name="connsiteX113" fmla="*/ 3573581 w 4099452"/>
                  <a:gd name="connsiteY113" fmla="*/ 293839 h 2342017"/>
                  <a:gd name="connsiteX114" fmla="*/ 3535814 w 4099452"/>
                  <a:gd name="connsiteY114" fmla="*/ 252780 h 2342017"/>
                  <a:gd name="connsiteX115" fmla="*/ 3609884 w 4099452"/>
                  <a:gd name="connsiteY115" fmla="*/ 257239 h 2342017"/>
                  <a:gd name="connsiteX116" fmla="*/ 3650334 w 4099452"/>
                  <a:gd name="connsiteY116" fmla="*/ 249131 h 2342017"/>
                  <a:gd name="connsiteX117" fmla="*/ 3652985 w 4099452"/>
                  <a:gd name="connsiteY117" fmla="*/ 220756 h 2342017"/>
                  <a:gd name="connsiteX118" fmla="*/ 3763387 w 4099452"/>
                  <a:gd name="connsiteY118" fmla="*/ 196433 h 2342017"/>
                  <a:gd name="connsiteX119" fmla="*/ 3741654 w 4099452"/>
                  <a:gd name="connsiteY119" fmla="*/ 153214 h 2342017"/>
                  <a:gd name="connsiteX120" fmla="*/ 3823817 w 4099452"/>
                  <a:gd name="connsiteY120" fmla="*/ 136727 h 2342017"/>
                  <a:gd name="connsiteX121" fmla="*/ 3792019 w 4099452"/>
                  <a:gd name="connsiteY121" fmla="*/ 130492 h 2342017"/>
                  <a:gd name="connsiteX122" fmla="*/ 3845655 w 4099452"/>
                  <a:gd name="connsiteY122" fmla="*/ 109751 h 2342017"/>
                  <a:gd name="connsiteX123" fmla="*/ 3939825 w 4099452"/>
                  <a:gd name="connsiteY123" fmla="*/ 70535 h 2342017"/>
                  <a:gd name="connsiteX124" fmla="*/ 3968060 w 4099452"/>
                  <a:gd name="connsiteY124" fmla="*/ 73199 h 2342017"/>
                  <a:gd name="connsiteX125" fmla="*/ 3972093 w 4099452"/>
                  <a:gd name="connsiteY125" fmla="*/ 40654 h 2342017"/>
                  <a:gd name="connsiteX126" fmla="*/ 4042161 w 4099452"/>
                  <a:gd name="connsiteY126" fmla="*/ 0 h 2342017"/>
                  <a:gd name="connsiteX127" fmla="*/ 4099452 w 4099452"/>
                  <a:gd name="connsiteY127" fmla="*/ 3254 h 2342017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01711 w 4104343"/>
                  <a:gd name="connsiteY4" fmla="*/ 506739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17206 w 4104343"/>
                  <a:gd name="connsiteY7" fmla="*/ 636690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07117 w 4104343"/>
                  <a:gd name="connsiteY13" fmla="*/ 755870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74410 w 4104343"/>
                  <a:gd name="connsiteY108" fmla="*/ 506970 h 2402265"/>
                  <a:gd name="connsiteX109" fmla="*/ 3326960 w 4104343"/>
                  <a:gd name="connsiteY109" fmla="*/ 485311 h 2402265"/>
                  <a:gd name="connsiteX110" fmla="*/ 3345861 w 4104343"/>
                  <a:gd name="connsiteY110" fmla="*/ 456936 h 2402265"/>
                  <a:gd name="connsiteX111" fmla="*/ 3463063 w 4104343"/>
                  <a:gd name="connsiteY111" fmla="*/ 400067 h 2402265"/>
                  <a:gd name="connsiteX112" fmla="*/ 3435294 w 4104343"/>
                  <a:gd name="connsiteY112" fmla="*/ 374681 h 2402265"/>
                  <a:gd name="connsiteX113" fmla="*/ 3573581 w 4104343"/>
                  <a:gd name="connsiteY113" fmla="*/ 354087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63387 w 4104343"/>
                  <a:gd name="connsiteY118" fmla="*/ 25668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01711 w 4104343"/>
                  <a:gd name="connsiteY4" fmla="*/ 506739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17206 w 4104343"/>
                  <a:gd name="connsiteY7" fmla="*/ 636690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07117 w 4104343"/>
                  <a:gd name="connsiteY13" fmla="*/ 755870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74410 w 4104343"/>
                  <a:gd name="connsiteY108" fmla="*/ 506970 h 2402265"/>
                  <a:gd name="connsiteX109" fmla="*/ 3326960 w 4104343"/>
                  <a:gd name="connsiteY109" fmla="*/ 485311 h 2402265"/>
                  <a:gd name="connsiteX110" fmla="*/ 3345861 w 4104343"/>
                  <a:gd name="connsiteY110" fmla="*/ 456936 h 2402265"/>
                  <a:gd name="connsiteX111" fmla="*/ 3463063 w 4104343"/>
                  <a:gd name="connsiteY111" fmla="*/ 400067 h 2402265"/>
                  <a:gd name="connsiteX112" fmla="*/ 3435294 w 4104343"/>
                  <a:gd name="connsiteY112" fmla="*/ 374681 h 2402265"/>
                  <a:gd name="connsiteX113" fmla="*/ 3573581 w 4104343"/>
                  <a:gd name="connsiteY113" fmla="*/ 354087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01711 w 4104343"/>
                  <a:gd name="connsiteY4" fmla="*/ 506739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17206 w 4104343"/>
                  <a:gd name="connsiteY7" fmla="*/ 636690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07117 w 4104343"/>
                  <a:gd name="connsiteY13" fmla="*/ 755870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74410 w 4104343"/>
                  <a:gd name="connsiteY108" fmla="*/ 506970 h 2402265"/>
                  <a:gd name="connsiteX109" fmla="*/ 3326960 w 4104343"/>
                  <a:gd name="connsiteY109" fmla="*/ 485311 h 2402265"/>
                  <a:gd name="connsiteX110" fmla="*/ 3345861 w 4104343"/>
                  <a:gd name="connsiteY110" fmla="*/ 456936 h 2402265"/>
                  <a:gd name="connsiteX111" fmla="*/ 3463063 w 4104343"/>
                  <a:gd name="connsiteY111" fmla="*/ 400067 h 2402265"/>
                  <a:gd name="connsiteX112" fmla="*/ 3435294 w 4104343"/>
                  <a:gd name="connsiteY112" fmla="*/ 37468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01711 w 4104343"/>
                  <a:gd name="connsiteY4" fmla="*/ 506739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17206 w 4104343"/>
                  <a:gd name="connsiteY7" fmla="*/ 636690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07117 w 4104343"/>
                  <a:gd name="connsiteY13" fmla="*/ 755870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74410 w 4104343"/>
                  <a:gd name="connsiteY108" fmla="*/ 506970 h 2402265"/>
                  <a:gd name="connsiteX109" fmla="*/ 3326960 w 4104343"/>
                  <a:gd name="connsiteY109" fmla="*/ 485311 h 2402265"/>
                  <a:gd name="connsiteX110" fmla="*/ 3345861 w 4104343"/>
                  <a:gd name="connsiteY110" fmla="*/ 456936 h 2402265"/>
                  <a:gd name="connsiteX111" fmla="*/ 3463063 w 4104343"/>
                  <a:gd name="connsiteY111" fmla="*/ 400067 h 2402265"/>
                  <a:gd name="connsiteX112" fmla="*/ 3388887 w 4104343"/>
                  <a:gd name="connsiteY112" fmla="*/ 384795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01711 w 4104343"/>
                  <a:gd name="connsiteY4" fmla="*/ 506739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17206 w 4104343"/>
                  <a:gd name="connsiteY7" fmla="*/ 636690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07117 w 4104343"/>
                  <a:gd name="connsiteY13" fmla="*/ 755870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74410 w 4104343"/>
                  <a:gd name="connsiteY108" fmla="*/ 506970 h 2402265"/>
                  <a:gd name="connsiteX109" fmla="*/ 3326960 w 4104343"/>
                  <a:gd name="connsiteY109" fmla="*/ 485311 h 2402265"/>
                  <a:gd name="connsiteX110" fmla="*/ 3345861 w 4104343"/>
                  <a:gd name="connsiteY110" fmla="*/ 456936 h 2402265"/>
                  <a:gd name="connsiteX111" fmla="*/ 3378973 w 4104343"/>
                  <a:gd name="connsiteY111" fmla="*/ 425531 h 2402265"/>
                  <a:gd name="connsiteX112" fmla="*/ 3388887 w 4104343"/>
                  <a:gd name="connsiteY112" fmla="*/ 384795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01711 w 4104343"/>
                  <a:gd name="connsiteY4" fmla="*/ 506739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17206 w 4104343"/>
                  <a:gd name="connsiteY7" fmla="*/ 636690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07117 w 4104343"/>
                  <a:gd name="connsiteY13" fmla="*/ 755870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74410 w 4104343"/>
                  <a:gd name="connsiteY108" fmla="*/ 506970 h 2402265"/>
                  <a:gd name="connsiteX109" fmla="*/ 3326960 w 4104343"/>
                  <a:gd name="connsiteY109" fmla="*/ 485311 h 2402265"/>
                  <a:gd name="connsiteX110" fmla="*/ 3345861 w 4104343"/>
                  <a:gd name="connsiteY110" fmla="*/ 456936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01711 w 4104343"/>
                  <a:gd name="connsiteY4" fmla="*/ 506739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17206 w 4104343"/>
                  <a:gd name="connsiteY7" fmla="*/ 636690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07117 w 4104343"/>
                  <a:gd name="connsiteY13" fmla="*/ 755870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74410 w 4104343"/>
                  <a:gd name="connsiteY108" fmla="*/ 506970 h 2402265"/>
                  <a:gd name="connsiteX109" fmla="*/ 3326960 w 4104343"/>
                  <a:gd name="connsiteY109" fmla="*/ 485311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01711 w 4104343"/>
                  <a:gd name="connsiteY4" fmla="*/ 506739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17206 w 4104343"/>
                  <a:gd name="connsiteY7" fmla="*/ 636690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07117 w 4104343"/>
                  <a:gd name="connsiteY13" fmla="*/ 755870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26960 w 4104343"/>
                  <a:gd name="connsiteY109" fmla="*/ 485311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01711 w 4104343"/>
                  <a:gd name="connsiteY4" fmla="*/ 506739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17206 w 4104343"/>
                  <a:gd name="connsiteY7" fmla="*/ 636690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07117 w 4104343"/>
                  <a:gd name="connsiteY13" fmla="*/ 755870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01711 w 4104343"/>
                  <a:gd name="connsiteY4" fmla="*/ 506739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17206 w 4104343"/>
                  <a:gd name="connsiteY7" fmla="*/ 636690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01711 w 4104343"/>
                  <a:gd name="connsiteY4" fmla="*/ 506739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673152 w 4104343"/>
                  <a:gd name="connsiteY11" fmla="*/ 731431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73217 w 4104343"/>
                  <a:gd name="connsiteY96" fmla="*/ 857560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54631 w 4104343"/>
                  <a:gd name="connsiteY94" fmla="*/ 914428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07936 w 4104343"/>
                  <a:gd name="connsiteY102" fmla="*/ 760155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50334 w 4104343"/>
                  <a:gd name="connsiteY116" fmla="*/ 309379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779522 w 4104343"/>
                  <a:gd name="connsiteY9" fmla="*/ 671899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73217 w 4104343"/>
                  <a:gd name="connsiteY24" fmla="*/ 114317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961475 w 4104343"/>
                  <a:gd name="connsiteY44" fmla="*/ 1984035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1308 w 4104343"/>
                  <a:gd name="connsiteY45" fmla="*/ 2000250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5274 w 4104343"/>
                  <a:gd name="connsiteY46" fmla="*/ 2016465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14655 w 4104343"/>
                  <a:gd name="connsiteY70" fmla="*/ 1911415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341318 w 4104343"/>
                  <a:gd name="connsiteY41" fmla="*/ 1829646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04541 w 4104343"/>
                  <a:gd name="connsiteY70" fmla="*/ 1865009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296304 w 4104343"/>
                  <a:gd name="connsiteY41" fmla="*/ 1880932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583938 w 4104343"/>
                  <a:gd name="connsiteY66" fmla="*/ 2053991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04541 w 4104343"/>
                  <a:gd name="connsiteY70" fmla="*/ 1865009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296304 w 4104343"/>
                  <a:gd name="connsiteY41" fmla="*/ 1880932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3106 w 4104343"/>
                  <a:gd name="connsiteY52" fmla="*/ 2342617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637673 w 4104343"/>
                  <a:gd name="connsiteY66" fmla="*/ 2007939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04541 w 4104343"/>
                  <a:gd name="connsiteY70" fmla="*/ 1865009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19902 w 4104343"/>
                  <a:gd name="connsiteY30" fmla="*/ 1413848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296304 w 4104343"/>
                  <a:gd name="connsiteY41" fmla="*/ 1880932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6244 w 4104343"/>
                  <a:gd name="connsiteY52" fmla="*/ 2361109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637673 w 4104343"/>
                  <a:gd name="connsiteY66" fmla="*/ 2007939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04541 w 4104343"/>
                  <a:gd name="connsiteY70" fmla="*/ 1865009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75380 w 4104343"/>
                  <a:gd name="connsiteY30" fmla="*/ 1404433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296304 w 4104343"/>
                  <a:gd name="connsiteY41" fmla="*/ 1880932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6244 w 4104343"/>
                  <a:gd name="connsiteY52" fmla="*/ 2361109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637673 w 4104343"/>
                  <a:gd name="connsiteY66" fmla="*/ 2007939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04541 w 4104343"/>
                  <a:gd name="connsiteY70" fmla="*/ 1865009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58832 w 4104343"/>
                  <a:gd name="connsiteY92" fmla="*/ 1025848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75380 w 4104343"/>
                  <a:gd name="connsiteY30" fmla="*/ 1404433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296304 w 4104343"/>
                  <a:gd name="connsiteY41" fmla="*/ 1880932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6244 w 4104343"/>
                  <a:gd name="connsiteY52" fmla="*/ 2361109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637673 w 4104343"/>
                  <a:gd name="connsiteY66" fmla="*/ 2007939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04541 w 4104343"/>
                  <a:gd name="connsiteY70" fmla="*/ 1865009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84585 w 4104343"/>
                  <a:gd name="connsiteY91" fmla="*/ 1096267 h 2402265"/>
                  <a:gd name="connsiteX92" fmla="*/ 2441388 w 4104343"/>
                  <a:gd name="connsiteY92" fmla="*/ 1015379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75380 w 4104343"/>
                  <a:gd name="connsiteY30" fmla="*/ 1404433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296304 w 4104343"/>
                  <a:gd name="connsiteY41" fmla="*/ 1880932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6244 w 4104343"/>
                  <a:gd name="connsiteY52" fmla="*/ 2361109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637673 w 4104343"/>
                  <a:gd name="connsiteY66" fmla="*/ 2007939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04541 w 4104343"/>
                  <a:gd name="connsiteY70" fmla="*/ 1865009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90168 w 4104343"/>
                  <a:gd name="connsiteY91" fmla="*/ 1083009 h 2402265"/>
                  <a:gd name="connsiteX92" fmla="*/ 2441388 w 4104343"/>
                  <a:gd name="connsiteY92" fmla="*/ 1015379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3972093 w 4104343"/>
                  <a:gd name="connsiteY125" fmla="*/ 100902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75380 w 4104343"/>
                  <a:gd name="connsiteY30" fmla="*/ 1404433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296304 w 4104343"/>
                  <a:gd name="connsiteY41" fmla="*/ 1880932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6244 w 4104343"/>
                  <a:gd name="connsiteY52" fmla="*/ 2361109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637673 w 4104343"/>
                  <a:gd name="connsiteY66" fmla="*/ 2007939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04541 w 4104343"/>
                  <a:gd name="connsiteY70" fmla="*/ 1865009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90168 w 4104343"/>
                  <a:gd name="connsiteY91" fmla="*/ 1083009 h 2402265"/>
                  <a:gd name="connsiteX92" fmla="*/ 2441388 w 4104343"/>
                  <a:gd name="connsiteY92" fmla="*/ 1015379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53174 w 4104343"/>
                  <a:gd name="connsiteY106" fmla="*/ 596268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4003844 w 4104343"/>
                  <a:gd name="connsiteY125" fmla="*/ 103347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75380 w 4104343"/>
                  <a:gd name="connsiteY30" fmla="*/ 1404433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89521 w 4104343"/>
                  <a:gd name="connsiteY39" fmla="*/ 1760617 h 2402265"/>
                  <a:gd name="connsiteX40" fmla="*/ 1376352 w 4104343"/>
                  <a:gd name="connsiteY40" fmla="*/ 1825592 h 2402265"/>
                  <a:gd name="connsiteX41" fmla="*/ 1296304 w 4104343"/>
                  <a:gd name="connsiteY41" fmla="*/ 1880932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6244 w 4104343"/>
                  <a:gd name="connsiteY52" fmla="*/ 2361109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637673 w 4104343"/>
                  <a:gd name="connsiteY66" fmla="*/ 2007939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04541 w 4104343"/>
                  <a:gd name="connsiteY70" fmla="*/ 1865009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90168 w 4104343"/>
                  <a:gd name="connsiteY91" fmla="*/ 1083009 h 2402265"/>
                  <a:gd name="connsiteX92" fmla="*/ 2441388 w 4104343"/>
                  <a:gd name="connsiteY92" fmla="*/ 1015379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46199 w 4104343"/>
                  <a:gd name="connsiteY106" fmla="*/ 568355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4003844 w 4104343"/>
                  <a:gd name="connsiteY125" fmla="*/ 103347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75380 w 4104343"/>
                  <a:gd name="connsiteY30" fmla="*/ 1404433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69282 w 4104343"/>
                  <a:gd name="connsiteY39" fmla="*/ 1786435 h 2402265"/>
                  <a:gd name="connsiteX40" fmla="*/ 1376352 w 4104343"/>
                  <a:gd name="connsiteY40" fmla="*/ 1825592 h 2402265"/>
                  <a:gd name="connsiteX41" fmla="*/ 1296304 w 4104343"/>
                  <a:gd name="connsiteY41" fmla="*/ 1880932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6244 w 4104343"/>
                  <a:gd name="connsiteY52" fmla="*/ 2361109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637673 w 4104343"/>
                  <a:gd name="connsiteY66" fmla="*/ 2007939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04541 w 4104343"/>
                  <a:gd name="connsiteY70" fmla="*/ 1865009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90168 w 4104343"/>
                  <a:gd name="connsiteY91" fmla="*/ 1083009 h 2402265"/>
                  <a:gd name="connsiteX92" fmla="*/ 2441388 w 4104343"/>
                  <a:gd name="connsiteY92" fmla="*/ 1015379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46199 w 4104343"/>
                  <a:gd name="connsiteY106" fmla="*/ 568355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4003844 w 4104343"/>
                  <a:gd name="connsiteY125" fmla="*/ 103347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75380 w 4104343"/>
                  <a:gd name="connsiteY30" fmla="*/ 1404433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69282 w 4104343"/>
                  <a:gd name="connsiteY39" fmla="*/ 1786435 h 2402265"/>
                  <a:gd name="connsiteX40" fmla="*/ 1376352 w 4104343"/>
                  <a:gd name="connsiteY40" fmla="*/ 1825592 h 2402265"/>
                  <a:gd name="connsiteX41" fmla="*/ 1296304 w 4104343"/>
                  <a:gd name="connsiteY41" fmla="*/ 1880932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4646 w 4104343"/>
                  <a:gd name="connsiteY50" fmla="*/ 2249265 h 2402265"/>
                  <a:gd name="connsiteX51" fmla="*/ 288007 w 4104343"/>
                  <a:gd name="connsiteY51" fmla="*/ 2318838 h 2402265"/>
                  <a:gd name="connsiteX52" fmla="*/ 136244 w 4104343"/>
                  <a:gd name="connsiteY52" fmla="*/ 2361109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637673 w 4104343"/>
                  <a:gd name="connsiteY66" fmla="*/ 2007939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31755 w 4104343"/>
                  <a:gd name="connsiteY70" fmla="*/ 1867104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90168 w 4104343"/>
                  <a:gd name="connsiteY91" fmla="*/ 1083009 h 2402265"/>
                  <a:gd name="connsiteX92" fmla="*/ 2441388 w 4104343"/>
                  <a:gd name="connsiteY92" fmla="*/ 1015379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46199 w 4104343"/>
                  <a:gd name="connsiteY106" fmla="*/ 568355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4003844 w 4104343"/>
                  <a:gd name="connsiteY125" fmla="*/ 103347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04343 w 4104343"/>
                  <a:gd name="connsiteY0" fmla="*/ 0 h 2402265"/>
                  <a:gd name="connsiteX1" fmla="*/ 4066418 w 4104343"/>
                  <a:gd name="connsiteY1" fmla="*/ 492458 h 2402265"/>
                  <a:gd name="connsiteX2" fmla="*/ 4042161 w 4104343"/>
                  <a:gd name="connsiteY2" fmla="*/ 487744 h 2402265"/>
                  <a:gd name="connsiteX3" fmla="*/ 4034095 w 4104343"/>
                  <a:gd name="connsiteY3" fmla="*/ 506739 h 2402265"/>
                  <a:gd name="connsiteX4" fmla="*/ 4039389 w 4104343"/>
                  <a:gd name="connsiteY4" fmla="*/ 550704 h 2402265"/>
                  <a:gd name="connsiteX5" fmla="*/ 3977510 w 4104343"/>
                  <a:gd name="connsiteY5" fmla="*/ 550055 h 2402265"/>
                  <a:gd name="connsiteX6" fmla="*/ 3904791 w 4104343"/>
                  <a:gd name="connsiteY6" fmla="*/ 583875 h 2402265"/>
                  <a:gd name="connsiteX7" fmla="*/ 3869889 w 4104343"/>
                  <a:gd name="connsiteY7" fmla="*/ 663561 h 2402265"/>
                  <a:gd name="connsiteX8" fmla="*/ 3803722 w 4104343"/>
                  <a:gd name="connsiteY8" fmla="*/ 667846 h 2402265"/>
                  <a:gd name="connsiteX9" fmla="*/ 3814062 w 4104343"/>
                  <a:gd name="connsiteY9" fmla="*/ 697372 h 2402265"/>
                  <a:gd name="connsiteX10" fmla="*/ 3745870 w 4104343"/>
                  <a:gd name="connsiteY10" fmla="*/ 709773 h 2402265"/>
                  <a:gd name="connsiteX11" fmla="*/ 3708042 w 4104343"/>
                  <a:gd name="connsiteY11" fmla="*/ 752369 h 2402265"/>
                  <a:gd name="connsiteX12" fmla="*/ 3659668 w 4104343"/>
                  <a:gd name="connsiteY12" fmla="*/ 758533 h 2402265"/>
                  <a:gd name="connsiteX13" fmla="*/ 3637121 w 4104343"/>
                  <a:gd name="connsiteY13" fmla="*/ 780994 h 2402265"/>
                  <a:gd name="connsiteX14" fmla="*/ 3574733 w 4104343"/>
                  <a:gd name="connsiteY14" fmla="*/ 799186 h 2402265"/>
                  <a:gd name="connsiteX15" fmla="*/ 3537050 w 4104343"/>
                  <a:gd name="connsiteY15" fmla="*/ 803240 h 2402265"/>
                  <a:gd name="connsiteX16" fmla="*/ 3500632 w 4104343"/>
                  <a:gd name="connsiteY16" fmla="*/ 814128 h 2402265"/>
                  <a:gd name="connsiteX17" fmla="*/ 3446699 w 4104343"/>
                  <a:gd name="connsiteY17" fmla="*/ 819571 h 2402265"/>
                  <a:gd name="connsiteX18" fmla="*/ 3264844 w 4104343"/>
                  <a:gd name="connsiteY18" fmla="*/ 889990 h 2402265"/>
                  <a:gd name="connsiteX19" fmla="*/ 3228428 w 4104343"/>
                  <a:gd name="connsiteY19" fmla="*/ 898097 h 2402265"/>
                  <a:gd name="connsiteX20" fmla="*/ 3189360 w 4104343"/>
                  <a:gd name="connsiteY20" fmla="*/ 929253 h 2402265"/>
                  <a:gd name="connsiteX21" fmla="*/ 2975238 w 4104343"/>
                  <a:gd name="connsiteY21" fmla="*/ 994229 h 2402265"/>
                  <a:gd name="connsiteX22" fmla="*/ 2929486 w 4104343"/>
                  <a:gd name="connsiteY22" fmla="*/ 1042990 h 2402265"/>
                  <a:gd name="connsiteX23" fmla="*/ 2906553 w 4104343"/>
                  <a:gd name="connsiteY23" fmla="*/ 1045654 h 2402265"/>
                  <a:gd name="connsiteX24" fmla="*/ 2794499 w 4104343"/>
                  <a:gd name="connsiteY24" fmla="*/ 1163065 h 2402265"/>
                  <a:gd name="connsiteX25" fmla="*/ 2677565 w 4104343"/>
                  <a:gd name="connsiteY25" fmla="*/ 1158116 h 2402265"/>
                  <a:gd name="connsiteX26" fmla="*/ 2629047 w 4104343"/>
                  <a:gd name="connsiteY26" fmla="*/ 1195989 h 2402265"/>
                  <a:gd name="connsiteX27" fmla="*/ 2529362 w 4104343"/>
                  <a:gd name="connsiteY27" fmla="*/ 1216258 h 2402265"/>
                  <a:gd name="connsiteX28" fmla="*/ 2506427 w 4104343"/>
                  <a:gd name="connsiteY28" fmla="*/ 1244634 h 2402265"/>
                  <a:gd name="connsiteX29" fmla="*/ 2398675 w 4104343"/>
                  <a:gd name="connsiteY29" fmla="*/ 1282507 h 2402265"/>
                  <a:gd name="connsiteX30" fmla="*/ 2175380 w 4104343"/>
                  <a:gd name="connsiteY30" fmla="*/ 1404433 h 2402265"/>
                  <a:gd name="connsiteX31" fmla="*/ 2000049 w 4104343"/>
                  <a:gd name="connsiteY31" fmla="*/ 1470716 h 2402265"/>
                  <a:gd name="connsiteX32" fmla="*/ 1936780 w 4104343"/>
                  <a:gd name="connsiteY32" fmla="*/ 1522140 h 2402265"/>
                  <a:gd name="connsiteX33" fmla="*/ 1892296 w 4104343"/>
                  <a:gd name="connsiteY33" fmla="*/ 1528859 h 2402265"/>
                  <a:gd name="connsiteX34" fmla="*/ 1808745 w 4104343"/>
                  <a:gd name="connsiteY34" fmla="*/ 1583063 h 2402265"/>
                  <a:gd name="connsiteX35" fmla="*/ 1752160 w 4104343"/>
                  <a:gd name="connsiteY35" fmla="*/ 1598004 h 2402265"/>
                  <a:gd name="connsiteX36" fmla="*/ 1601306 w 4104343"/>
                  <a:gd name="connsiteY36" fmla="*/ 1703632 h 2402265"/>
                  <a:gd name="connsiteX37" fmla="*/ 1560856 w 4104343"/>
                  <a:gd name="connsiteY37" fmla="*/ 1714519 h 2402265"/>
                  <a:gd name="connsiteX38" fmla="*/ 1509688 w 4104343"/>
                  <a:gd name="connsiteY38" fmla="*/ 1749729 h 2402265"/>
                  <a:gd name="connsiteX39" fmla="*/ 1469282 w 4104343"/>
                  <a:gd name="connsiteY39" fmla="*/ 1786435 h 2402265"/>
                  <a:gd name="connsiteX40" fmla="*/ 1376352 w 4104343"/>
                  <a:gd name="connsiteY40" fmla="*/ 1825592 h 2402265"/>
                  <a:gd name="connsiteX41" fmla="*/ 1296304 w 4104343"/>
                  <a:gd name="connsiteY41" fmla="*/ 1880932 h 2402265"/>
                  <a:gd name="connsiteX42" fmla="*/ 1238981 w 4104343"/>
                  <a:gd name="connsiteY42" fmla="*/ 1874353 h 2402265"/>
                  <a:gd name="connsiteX43" fmla="*/ 1108296 w 4104343"/>
                  <a:gd name="connsiteY43" fmla="*/ 1947436 h 2402265"/>
                  <a:gd name="connsiteX44" fmla="*/ 1051842 w 4104343"/>
                  <a:gd name="connsiteY44" fmla="*/ 1995557 h 2402265"/>
                  <a:gd name="connsiteX45" fmla="*/ 947586 w 4104343"/>
                  <a:gd name="connsiteY45" fmla="*/ 2037237 h 2402265"/>
                  <a:gd name="connsiteX46" fmla="*/ 877714 w 4104343"/>
                  <a:gd name="connsiteY46" fmla="*/ 2044030 h 2402265"/>
                  <a:gd name="connsiteX47" fmla="*/ 747353 w 4104343"/>
                  <a:gd name="connsiteY47" fmla="*/ 2089548 h 2402265"/>
                  <a:gd name="connsiteX48" fmla="*/ 673252 w 4104343"/>
                  <a:gd name="connsiteY48" fmla="*/ 2113870 h 2402265"/>
                  <a:gd name="connsiteX49" fmla="*/ 646285 w 4104343"/>
                  <a:gd name="connsiteY49" fmla="*/ 2134139 h 2402265"/>
                  <a:gd name="connsiteX50" fmla="*/ 418483 w 4104343"/>
                  <a:gd name="connsiteY50" fmla="*/ 2258686 h 2402265"/>
                  <a:gd name="connsiteX51" fmla="*/ 288007 w 4104343"/>
                  <a:gd name="connsiteY51" fmla="*/ 2318838 h 2402265"/>
                  <a:gd name="connsiteX52" fmla="*/ 136244 w 4104343"/>
                  <a:gd name="connsiteY52" fmla="*/ 2361109 h 2402265"/>
                  <a:gd name="connsiteX53" fmla="*/ 19937 w 4104343"/>
                  <a:gd name="connsiteY53" fmla="*/ 2402149 h 2402265"/>
                  <a:gd name="connsiteX54" fmla="*/ 20167 w 4104343"/>
                  <a:gd name="connsiteY54" fmla="*/ 2402265 h 2402265"/>
                  <a:gd name="connsiteX55" fmla="*/ 0 w 4104343"/>
                  <a:gd name="connsiteY55" fmla="*/ 2402265 h 2402265"/>
                  <a:gd name="connsiteX56" fmla="*/ 0 w 4104343"/>
                  <a:gd name="connsiteY56" fmla="*/ 2387788 h 2402265"/>
                  <a:gd name="connsiteX57" fmla="*/ 77674 w 4104343"/>
                  <a:gd name="connsiteY57" fmla="*/ 2345396 h 2402265"/>
                  <a:gd name="connsiteX58" fmla="*/ 188539 w 4104343"/>
                  <a:gd name="connsiteY58" fmla="*/ 2262353 h 2402265"/>
                  <a:gd name="connsiteX59" fmla="*/ 216773 w 4104343"/>
                  <a:gd name="connsiteY59" fmla="*/ 2257835 h 2402265"/>
                  <a:gd name="connsiteX60" fmla="*/ 276008 w 4104343"/>
                  <a:gd name="connsiteY60" fmla="*/ 2205485 h 2402265"/>
                  <a:gd name="connsiteX61" fmla="*/ 317265 w 4104343"/>
                  <a:gd name="connsiteY61" fmla="*/ 2196451 h 2402265"/>
                  <a:gd name="connsiteX62" fmla="*/ 372466 w 4104343"/>
                  <a:gd name="connsiteY62" fmla="*/ 2150007 h 2402265"/>
                  <a:gd name="connsiteX63" fmla="*/ 454174 w 4104343"/>
                  <a:gd name="connsiteY63" fmla="*/ 2131475 h 2402265"/>
                  <a:gd name="connsiteX64" fmla="*/ 476647 w 4104343"/>
                  <a:gd name="connsiteY64" fmla="*/ 2111670 h 2402265"/>
                  <a:gd name="connsiteX65" fmla="*/ 545793 w 4104343"/>
                  <a:gd name="connsiteY65" fmla="*/ 2057118 h 2402265"/>
                  <a:gd name="connsiteX66" fmla="*/ 637673 w 4104343"/>
                  <a:gd name="connsiteY66" fmla="*/ 2007939 h 2402265"/>
                  <a:gd name="connsiteX67" fmla="*/ 708747 w 4104343"/>
                  <a:gd name="connsiteY67" fmla="*/ 1960639 h 2402265"/>
                  <a:gd name="connsiteX68" fmla="*/ 741476 w 4104343"/>
                  <a:gd name="connsiteY68" fmla="*/ 1962493 h 2402265"/>
                  <a:gd name="connsiteX69" fmla="*/ 767520 w 4104343"/>
                  <a:gd name="connsiteY69" fmla="*/ 1934464 h 2402265"/>
                  <a:gd name="connsiteX70" fmla="*/ 831755 w 4104343"/>
                  <a:gd name="connsiteY70" fmla="*/ 1867104 h 2402265"/>
                  <a:gd name="connsiteX71" fmla="*/ 901319 w 4104343"/>
                  <a:gd name="connsiteY71" fmla="*/ 1844586 h 2402265"/>
                  <a:gd name="connsiteX72" fmla="*/ 959632 w 4104343"/>
                  <a:gd name="connsiteY72" fmla="*/ 1797679 h 2402265"/>
                  <a:gd name="connsiteX73" fmla="*/ 1060700 w 4104343"/>
                  <a:gd name="connsiteY73" fmla="*/ 1774630 h 2402265"/>
                  <a:gd name="connsiteX74" fmla="*/ 1090318 w 4104343"/>
                  <a:gd name="connsiteY74" fmla="*/ 1753898 h 2402265"/>
                  <a:gd name="connsiteX75" fmla="*/ 1115901 w 4104343"/>
                  <a:gd name="connsiteY75" fmla="*/ 1749845 h 2402265"/>
                  <a:gd name="connsiteX76" fmla="*/ 1202103 w 4104343"/>
                  <a:gd name="connsiteY76" fmla="*/ 1707918 h 2402265"/>
                  <a:gd name="connsiteX77" fmla="*/ 1306284 w 4104343"/>
                  <a:gd name="connsiteY77" fmla="*/ 1653714 h 2402265"/>
                  <a:gd name="connsiteX78" fmla="*/ 1328295 w 4104343"/>
                  <a:gd name="connsiteY78" fmla="*/ 1632055 h 2402265"/>
                  <a:gd name="connsiteX79" fmla="*/ 1441464 w 4104343"/>
                  <a:gd name="connsiteY79" fmla="*/ 1577040 h 2402265"/>
                  <a:gd name="connsiteX80" fmla="*/ 1492171 w 4104343"/>
                  <a:gd name="connsiteY80" fmla="*/ 1531406 h 2402265"/>
                  <a:gd name="connsiteX81" fmla="*/ 1523172 w 4104343"/>
                  <a:gd name="connsiteY81" fmla="*/ 1525963 h 2402265"/>
                  <a:gd name="connsiteX82" fmla="*/ 1619284 w 4104343"/>
                  <a:gd name="connsiteY82" fmla="*/ 1489364 h 2402265"/>
                  <a:gd name="connsiteX83" fmla="*/ 1634151 w 4104343"/>
                  <a:gd name="connsiteY83" fmla="*/ 1465505 h 2402265"/>
                  <a:gd name="connsiteX84" fmla="*/ 1705487 w 4104343"/>
                  <a:gd name="connsiteY84" fmla="*/ 1421261 h 2402265"/>
                  <a:gd name="connsiteX85" fmla="*/ 1795722 w 4104343"/>
                  <a:gd name="connsiteY85" fmla="*/ 1386978 h 2402265"/>
                  <a:gd name="connsiteX86" fmla="*/ 1904397 w 4104343"/>
                  <a:gd name="connsiteY86" fmla="*/ 1333700 h 2402265"/>
                  <a:gd name="connsiteX87" fmla="*/ 1962710 w 4104343"/>
                  <a:gd name="connsiteY87" fmla="*/ 1305671 h 2402265"/>
                  <a:gd name="connsiteX88" fmla="*/ 2022406 w 4104343"/>
                  <a:gd name="connsiteY88" fmla="*/ 1256911 h 2402265"/>
                  <a:gd name="connsiteX89" fmla="*/ 2095585 w 4104343"/>
                  <a:gd name="connsiteY89" fmla="*/ 1214984 h 2402265"/>
                  <a:gd name="connsiteX90" fmla="*/ 2163349 w 4104343"/>
                  <a:gd name="connsiteY90" fmla="*/ 1179311 h 2402265"/>
                  <a:gd name="connsiteX91" fmla="*/ 2290168 w 4104343"/>
                  <a:gd name="connsiteY91" fmla="*/ 1083009 h 2402265"/>
                  <a:gd name="connsiteX92" fmla="*/ 2441388 w 4104343"/>
                  <a:gd name="connsiteY92" fmla="*/ 1015379 h 2402265"/>
                  <a:gd name="connsiteX93" fmla="*/ 2536968 w 4104343"/>
                  <a:gd name="connsiteY93" fmla="*/ 967242 h 2402265"/>
                  <a:gd name="connsiteX94" fmla="*/ 2643469 w 4104343"/>
                  <a:gd name="connsiteY94" fmla="*/ 881629 h 2402265"/>
                  <a:gd name="connsiteX95" fmla="*/ 2672148 w 4104343"/>
                  <a:gd name="connsiteY95" fmla="*/ 892770 h 2402265"/>
                  <a:gd name="connsiteX96" fmla="*/ 2728208 w 4104343"/>
                  <a:gd name="connsiteY96" fmla="*/ 849532 h 2402265"/>
                  <a:gd name="connsiteX97" fmla="*/ 2806867 w 4104343"/>
                  <a:gd name="connsiteY97" fmla="*/ 816907 h 2402265"/>
                  <a:gd name="connsiteX98" fmla="*/ 2833834 w 4104343"/>
                  <a:gd name="connsiteY98" fmla="*/ 810189 h 2402265"/>
                  <a:gd name="connsiteX99" fmla="*/ 2843284 w 4104343"/>
                  <a:gd name="connsiteY99" fmla="*/ 785867 h 2402265"/>
                  <a:gd name="connsiteX100" fmla="*/ 2870251 w 4104343"/>
                  <a:gd name="connsiteY100" fmla="*/ 785867 h 2402265"/>
                  <a:gd name="connsiteX101" fmla="*/ 2886386 w 4104343"/>
                  <a:gd name="connsiteY101" fmla="*/ 762819 h 2402265"/>
                  <a:gd name="connsiteX102" fmla="*/ 2933760 w 4104343"/>
                  <a:gd name="connsiteY102" fmla="*/ 721079 h 2402265"/>
                  <a:gd name="connsiteX103" fmla="*/ 3013038 w 4104343"/>
                  <a:gd name="connsiteY103" fmla="*/ 695179 h 2402265"/>
                  <a:gd name="connsiteX104" fmla="*/ 3044039 w 4104343"/>
                  <a:gd name="connsiteY104" fmla="*/ 680238 h 2402265"/>
                  <a:gd name="connsiteX105" fmla="*/ 3083106 w 4104343"/>
                  <a:gd name="connsiteY105" fmla="*/ 632867 h 2402265"/>
                  <a:gd name="connsiteX106" fmla="*/ 3146199 w 4104343"/>
                  <a:gd name="connsiteY106" fmla="*/ 568355 h 2402265"/>
                  <a:gd name="connsiteX107" fmla="*/ 3184175 w 4104343"/>
                  <a:gd name="connsiteY107" fmla="*/ 557005 h 2402265"/>
                  <a:gd name="connsiteX108" fmla="*/ 3253827 w 4104343"/>
                  <a:gd name="connsiteY108" fmla="*/ 478008 h 2402265"/>
                  <a:gd name="connsiteX109" fmla="*/ 3300443 w 4104343"/>
                  <a:gd name="connsiteY109" fmla="*/ 474144 h 2402265"/>
                  <a:gd name="connsiteX110" fmla="*/ 3332253 w 4104343"/>
                  <a:gd name="connsiteY110" fmla="*/ 455888 h 2402265"/>
                  <a:gd name="connsiteX111" fmla="*/ 3378973 w 4104343"/>
                  <a:gd name="connsiteY111" fmla="*/ 425531 h 2402265"/>
                  <a:gd name="connsiteX112" fmla="*/ 3424475 w 4104343"/>
                  <a:gd name="connsiteY112" fmla="*/ 396661 h 2402265"/>
                  <a:gd name="connsiteX113" fmla="*/ 3519850 w 4104343"/>
                  <a:gd name="connsiteY113" fmla="*/ 340823 h 2402265"/>
                  <a:gd name="connsiteX114" fmla="*/ 3535814 w 4104343"/>
                  <a:gd name="connsiteY114" fmla="*/ 313028 h 2402265"/>
                  <a:gd name="connsiteX115" fmla="*/ 3609884 w 4104343"/>
                  <a:gd name="connsiteY115" fmla="*/ 317487 h 2402265"/>
                  <a:gd name="connsiteX116" fmla="*/ 3615794 w 4104343"/>
                  <a:gd name="connsiteY116" fmla="*/ 283905 h 2402265"/>
                  <a:gd name="connsiteX117" fmla="*/ 3652985 w 4104343"/>
                  <a:gd name="connsiteY117" fmla="*/ 281004 h 2402265"/>
                  <a:gd name="connsiteX118" fmla="*/ 3710703 w 4104343"/>
                  <a:gd name="connsiteY118" fmla="*/ 229811 h 2402265"/>
                  <a:gd name="connsiteX119" fmla="*/ 3741654 w 4104343"/>
                  <a:gd name="connsiteY119" fmla="*/ 213462 h 2402265"/>
                  <a:gd name="connsiteX120" fmla="*/ 3823817 w 4104343"/>
                  <a:gd name="connsiteY120" fmla="*/ 196975 h 2402265"/>
                  <a:gd name="connsiteX121" fmla="*/ 3792019 w 4104343"/>
                  <a:gd name="connsiteY121" fmla="*/ 190740 h 2402265"/>
                  <a:gd name="connsiteX122" fmla="*/ 3845655 w 4104343"/>
                  <a:gd name="connsiteY122" fmla="*/ 169999 h 2402265"/>
                  <a:gd name="connsiteX123" fmla="*/ 3939825 w 4104343"/>
                  <a:gd name="connsiteY123" fmla="*/ 130783 h 2402265"/>
                  <a:gd name="connsiteX124" fmla="*/ 3968060 w 4104343"/>
                  <a:gd name="connsiteY124" fmla="*/ 133447 h 2402265"/>
                  <a:gd name="connsiteX125" fmla="*/ 4003844 w 4104343"/>
                  <a:gd name="connsiteY125" fmla="*/ 103347 h 2402265"/>
                  <a:gd name="connsiteX126" fmla="*/ 4042161 w 4104343"/>
                  <a:gd name="connsiteY126" fmla="*/ 60248 h 2402265"/>
                  <a:gd name="connsiteX127" fmla="*/ 4104343 w 4104343"/>
                  <a:gd name="connsiteY127" fmla="*/ 0 h 2402265"/>
                  <a:gd name="connsiteX0" fmla="*/ 4133653 w 4133653"/>
                  <a:gd name="connsiteY0" fmla="*/ 0 h 2412907"/>
                  <a:gd name="connsiteX1" fmla="*/ 4095728 w 4133653"/>
                  <a:gd name="connsiteY1" fmla="*/ 492458 h 2412907"/>
                  <a:gd name="connsiteX2" fmla="*/ 4071471 w 4133653"/>
                  <a:gd name="connsiteY2" fmla="*/ 487744 h 2412907"/>
                  <a:gd name="connsiteX3" fmla="*/ 4063405 w 4133653"/>
                  <a:gd name="connsiteY3" fmla="*/ 506739 h 2412907"/>
                  <a:gd name="connsiteX4" fmla="*/ 4068699 w 4133653"/>
                  <a:gd name="connsiteY4" fmla="*/ 550704 h 2412907"/>
                  <a:gd name="connsiteX5" fmla="*/ 4006820 w 4133653"/>
                  <a:gd name="connsiteY5" fmla="*/ 550055 h 2412907"/>
                  <a:gd name="connsiteX6" fmla="*/ 3934101 w 4133653"/>
                  <a:gd name="connsiteY6" fmla="*/ 583875 h 2412907"/>
                  <a:gd name="connsiteX7" fmla="*/ 3899199 w 4133653"/>
                  <a:gd name="connsiteY7" fmla="*/ 663561 h 2412907"/>
                  <a:gd name="connsiteX8" fmla="*/ 3833032 w 4133653"/>
                  <a:gd name="connsiteY8" fmla="*/ 667846 h 2412907"/>
                  <a:gd name="connsiteX9" fmla="*/ 3843372 w 4133653"/>
                  <a:gd name="connsiteY9" fmla="*/ 697372 h 2412907"/>
                  <a:gd name="connsiteX10" fmla="*/ 3775180 w 4133653"/>
                  <a:gd name="connsiteY10" fmla="*/ 709773 h 2412907"/>
                  <a:gd name="connsiteX11" fmla="*/ 3737352 w 4133653"/>
                  <a:gd name="connsiteY11" fmla="*/ 752369 h 2412907"/>
                  <a:gd name="connsiteX12" fmla="*/ 3688978 w 4133653"/>
                  <a:gd name="connsiteY12" fmla="*/ 758533 h 2412907"/>
                  <a:gd name="connsiteX13" fmla="*/ 3666431 w 4133653"/>
                  <a:gd name="connsiteY13" fmla="*/ 780994 h 2412907"/>
                  <a:gd name="connsiteX14" fmla="*/ 3604043 w 4133653"/>
                  <a:gd name="connsiteY14" fmla="*/ 799186 h 2412907"/>
                  <a:gd name="connsiteX15" fmla="*/ 3566360 w 4133653"/>
                  <a:gd name="connsiteY15" fmla="*/ 803240 h 2412907"/>
                  <a:gd name="connsiteX16" fmla="*/ 3529942 w 4133653"/>
                  <a:gd name="connsiteY16" fmla="*/ 814128 h 2412907"/>
                  <a:gd name="connsiteX17" fmla="*/ 3476009 w 4133653"/>
                  <a:gd name="connsiteY17" fmla="*/ 819571 h 2412907"/>
                  <a:gd name="connsiteX18" fmla="*/ 3294154 w 4133653"/>
                  <a:gd name="connsiteY18" fmla="*/ 889990 h 2412907"/>
                  <a:gd name="connsiteX19" fmla="*/ 3257738 w 4133653"/>
                  <a:gd name="connsiteY19" fmla="*/ 898097 h 2412907"/>
                  <a:gd name="connsiteX20" fmla="*/ 3218670 w 4133653"/>
                  <a:gd name="connsiteY20" fmla="*/ 929253 h 2412907"/>
                  <a:gd name="connsiteX21" fmla="*/ 3004548 w 4133653"/>
                  <a:gd name="connsiteY21" fmla="*/ 994229 h 2412907"/>
                  <a:gd name="connsiteX22" fmla="*/ 2958796 w 4133653"/>
                  <a:gd name="connsiteY22" fmla="*/ 1042990 h 2412907"/>
                  <a:gd name="connsiteX23" fmla="*/ 2935863 w 4133653"/>
                  <a:gd name="connsiteY23" fmla="*/ 1045654 h 2412907"/>
                  <a:gd name="connsiteX24" fmla="*/ 2823809 w 4133653"/>
                  <a:gd name="connsiteY24" fmla="*/ 1163065 h 2412907"/>
                  <a:gd name="connsiteX25" fmla="*/ 2706875 w 4133653"/>
                  <a:gd name="connsiteY25" fmla="*/ 1158116 h 2412907"/>
                  <a:gd name="connsiteX26" fmla="*/ 2658357 w 4133653"/>
                  <a:gd name="connsiteY26" fmla="*/ 1195989 h 2412907"/>
                  <a:gd name="connsiteX27" fmla="*/ 2558672 w 4133653"/>
                  <a:gd name="connsiteY27" fmla="*/ 1216258 h 2412907"/>
                  <a:gd name="connsiteX28" fmla="*/ 2535737 w 4133653"/>
                  <a:gd name="connsiteY28" fmla="*/ 1244634 h 2412907"/>
                  <a:gd name="connsiteX29" fmla="*/ 2427985 w 4133653"/>
                  <a:gd name="connsiteY29" fmla="*/ 1282507 h 2412907"/>
                  <a:gd name="connsiteX30" fmla="*/ 2204690 w 4133653"/>
                  <a:gd name="connsiteY30" fmla="*/ 1404433 h 2412907"/>
                  <a:gd name="connsiteX31" fmla="*/ 2029359 w 4133653"/>
                  <a:gd name="connsiteY31" fmla="*/ 1470716 h 2412907"/>
                  <a:gd name="connsiteX32" fmla="*/ 1966090 w 4133653"/>
                  <a:gd name="connsiteY32" fmla="*/ 1522140 h 2412907"/>
                  <a:gd name="connsiteX33" fmla="*/ 1921606 w 4133653"/>
                  <a:gd name="connsiteY33" fmla="*/ 1528859 h 2412907"/>
                  <a:gd name="connsiteX34" fmla="*/ 1838055 w 4133653"/>
                  <a:gd name="connsiteY34" fmla="*/ 1583063 h 2412907"/>
                  <a:gd name="connsiteX35" fmla="*/ 1781470 w 4133653"/>
                  <a:gd name="connsiteY35" fmla="*/ 1598004 h 2412907"/>
                  <a:gd name="connsiteX36" fmla="*/ 1630616 w 4133653"/>
                  <a:gd name="connsiteY36" fmla="*/ 1703632 h 2412907"/>
                  <a:gd name="connsiteX37" fmla="*/ 1590166 w 4133653"/>
                  <a:gd name="connsiteY37" fmla="*/ 1714519 h 2412907"/>
                  <a:gd name="connsiteX38" fmla="*/ 1538998 w 4133653"/>
                  <a:gd name="connsiteY38" fmla="*/ 1749729 h 2412907"/>
                  <a:gd name="connsiteX39" fmla="*/ 1498592 w 4133653"/>
                  <a:gd name="connsiteY39" fmla="*/ 1786435 h 2412907"/>
                  <a:gd name="connsiteX40" fmla="*/ 1405662 w 4133653"/>
                  <a:gd name="connsiteY40" fmla="*/ 1825592 h 2412907"/>
                  <a:gd name="connsiteX41" fmla="*/ 1325614 w 4133653"/>
                  <a:gd name="connsiteY41" fmla="*/ 1880932 h 2412907"/>
                  <a:gd name="connsiteX42" fmla="*/ 1268291 w 4133653"/>
                  <a:gd name="connsiteY42" fmla="*/ 1874353 h 2412907"/>
                  <a:gd name="connsiteX43" fmla="*/ 1137606 w 4133653"/>
                  <a:gd name="connsiteY43" fmla="*/ 1947436 h 2412907"/>
                  <a:gd name="connsiteX44" fmla="*/ 1081152 w 4133653"/>
                  <a:gd name="connsiteY44" fmla="*/ 1995557 h 2412907"/>
                  <a:gd name="connsiteX45" fmla="*/ 976896 w 4133653"/>
                  <a:gd name="connsiteY45" fmla="*/ 2037237 h 2412907"/>
                  <a:gd name="connsiteX46" fmla="*/ 907024 w 4133653"/>
                  <a:gd name="connsiteY46" fmla="*/ 2044030 h 2412907"/>
                  <a:gd name="connsiteX47" fmla="*/ 776663 w 4133653"/>
                  <a:gd name="connsiteY47" fmla="*/ 2089548 h 2412907"/>
                  <a:gd name="connsiteX48" fmla="*/ 702562 w 4133653"/>
                  <a:gd name="connsiteY48" fmla="*/ 2113870 h 2412907"/>
                  <a:gd name="connsiteX49" fmla="*/ 675595 w 4133653"/>
                  <a:gd name="connsiteY49" fmla="*/ 2134139 h 2412907"/>
                  <a:gd name="connsiteX50" fmla="*/ 447793 w 4133653"/>
                  <a:gd name="connsiteY50" fmla="*/ 2258686 h 2412907"/>
                  <a:gd name="connsiteX51" fmla="*/ 317317 w 4133653"/>
                  <a:gd name="connsiteY51" fmla="*/ 2318838 h 2412907"/>
                  <a:gd name="connsiteX52" fmla="*/ 165554 w 4133653"/>
                  <a:gd name="connsiteY52" fmla="*/ 2361109 h 2412907"/>
                  <a:gd name="connsiteX53" fmla="*/ 49247 w 4133653"/>
                  <a:gd name="connsiteY53" fmla="*/ 2402149 h 2412907"/>
                  <a:gd name="connsiteX54" fmla="*/ 49477 w 4133653"/>
                  <a:gd name="connsiteY54" fmla="*/ 2402265 h 2412907"/>
                  <a:gd name="connsiteX55" fmla="*/ 29310 w 4133653"/>
                  <a:gd name="connsiteY55" fmla="*/ 2402265 h 2412907"/>
                  <a:gd name="connsiteX56" fmla="*/ 0 w 4133653"/>
                  <a:gd name="connsiteY56" fmla="*/ 2412907 h 2412907"/>
                  <a:gd name="connsiteX57" fmla="*/ 106984 w 4133653"/>
                  <a:gd name="connsiteY57" fmla="*/ 2345396 h 2412907"/>
                  <a:gd name="connsiteX58" fmla="*/ 217849 w 4133653"/>
                  <a:gd name="connsiteY58" fmla="*/ 2262353 h 2412907"/>
                  <a:gd name="connsiteX59" fmla="*/ 246083 w 4133653"/>
                  <a:gd name="connsiteY59" fmla="*/ 2257835 h 2412907"/>
                  <a:gd name="connsiteX60" fmla="*/ 305318 w 4133653"/>
                  <a:gd name="connsiteY60" fmla="*/ 2205485 h 2412907"/>
                  <a:gd name="connsiteX61" fmla="*/ 346575 w 4133653"/>
                  <a:gd name="connsiteY61" fmla="*/ 2196451 h 2412907"/>
                  <a:gd name="connsiteX62" fmla="*/ 401776 w 4133653"/>
                  <a:gd name="connsiteY62" fmla="*/ 2150007 h 2412907"/>
                  <a:gd name="connsiteX63" fmla="*/ 483484 w 4133653"/>
                  <a:gd name="connsiteY63" fmla="*/ 2131475 h 2412907"/>
                  <a:gd name="connsiteX64" fmla="*/ 505957 w 4133653"/>
                  <a:gd name="connsiteY64" fmla="*/ 2111670 h 2412907"/>
                  <a:gd name="connsiteX65" fmla="*/ 575103 w 4133653"/>
                  <a:gd name="connsiteY65" fmla="*/ 2057118 h 2412907"/>
                  <a:gd name="connsiteX66" fmla="*/ 666983 w 4133653"/>
                  <a:gd name="connsiteY66" fmla="*/ 2007939 h 2412907"/>
                  <a:gd name="connsiteX67" fmla="*/ 738057 w 4133653"/>
                  <a:gd name="connsiteY67" fmla="*/ 1960639 h 2412907"/>
                  <a:gd name="connsiteX68" fmla="*/ 770786 w 4133653"/>
                  <a:gd name="connsiteY68" fmla="*/ 1962493 h 2412907"/>
                  <a:gd name="connsiteX69" fmla="*/ 796830 w 4133653"/>
                  <a:gd name="connsiteY69" fmla="*/ 1934464 h 2412907"/>
                  <a:gd name="connsiteX70" fmla="*/ 861065 w 4133653"/>
                  <a:gd name="connsiteY70" fmla="*/ 1867104 h 2412907"/>
                  <a:gd name="connsiteX71" fmla="*/ 930629 w 4133653"/>
                  <a:gd name="connsiteY71" fmla="*/ 1844586 h 2412907"/>
                  <a:gd name="connsiteX72" fmla="*/ 988942 w 4133653"/>
                  <a:gd name="connsiteY72" fmla="*/ 1797679 h 2412907"/>
                  <a:gd name="connsiteX73" fmla="*/ 1090010 w 4133653"/>
                  <a:gd name="connsiteY73" fmla="*/ 1774630 h 2412907"/>
                  <a:gd name="connsiteX74" fmla="*/ 1119628 w 4133653"/>
                  <a:gd name="connsiteY74" fmla="*/ 1753898 h 2412907"/>
                  <a:gd name="connsiteX75" fmla="*/ 1145211 w 4133653"/>
                  <a:gd name="connsiteY75" fmla="*/ 1749845 h 2412907"/>
                  <a:gd name="connsiteX76" fmla="*/ 1231413 w 4133653"/>
                  <a:gd name="connsiteY76" fmla="*/ 1707918 h 2412907"/>
                  <a:gd name="connsiteX77" fmla="*/ 1335594 w 4133653"/>
                  <a:gd name="connsiteY77" fmla="*/ 1653714 h 2412907"/>
                  <a:gd name="connsiteX78" fmla="*/ 1357605 w 4133653"/>
                  <a:gd name="connsiteY78" fmla="*/ 1632055 h 2412907"/>
                  <a:gd name="connsiteX79" fmla="*/ 1470774 w 4133653"/>
                  <a:gd name="connsiteY79" fmla="*/ 1577040 h 2412907"/>
                  <a:gd name="connsiteX80" fmla="*/ 1521481 w 4133653"/>
                  <a:gd name="connsiteY80" fmla="*/ 1531406 h 2412907"/>
                  <a:gd name="connsiteX81" fmla="*/ 1552482 w 4133653"/>
                  <a:gd name="connsiteY81" fmla="*/ 1525963 h 2412907"/>
                  <a:gd name="connsiteX82" fmla="*/ 1648594 w 4133653"/>
                  <a:gd name="connsiteY82" fmla="*/ 1489364 h 2412907"/>
                  <a:gd name="connsiteX83" fmla="*/ 1663461 w 4133653"/>
                  <a:gd name="connsiteY83" fmla="*/ 1465505 h 2412907"/>
                  <a:gd name="connsiteX84" fmla="*/ 1734797 w 4133653"/>
                  <a:gd name="connsiteY84" fmla="*/ 1421261 h 2412907"/>
                  <a:gd name="connsiteX85" fmla="*/ 1825032 w 4133653"/>
                  <a:gd name="connsiteY85" fmla="*/ 1386978 h 2412907"/>
                  <a:gd name="connsiteX86" fmla="*/ 1933707 w 4133653"/>
                  <a:gd name="connsiteY86" fmla="*/ 1333700 h 2412907"/>
                  <a:gd name="connsiteX87" fmla="*/ 1992020 w 4133653"/>
                  <a:gd name="connsiteY87" fmla="*/ 1305671 h 2412907"/>
                  <a:gd name="connsiteX88" fmla="*/ 2051716 w 4133653"/>
                  <a:gd name="connsiteY88" fmla="*/ 1256911 h 2412907"/>
                  <a:gd name="connsiteX89" fmla="*/ 2124895 w 4133653"/>
                  <a:gd name="connsiteY89" fmla="*/ 1214984 h 2412907"/>
                  <a:gd name="connsiteX90" fmla="*/ 2192659 w 4133653"/>
                  <a:gd name="connsiteY90" fmla="*/ 1179311 h 2412907"/>
                  <a:gd name="connsiteX91" fmla="*/ 2319478 w 4133653"/>
                  <a:gd name="connsiteY91" fmla="*/ 1083009 h 2412907"/>
                  <a:gd name="connsiteX92" fmla="*/ 2470698 w 4133653"/>
                  <a:gd name="connsiteY92" fmla="*/ 1015379 h 2412907"/>
                  <a:gd name="connsiteX93" fmla="*/ 2566278 w 4133653"/>
                  <a:gd name="connsiteY93" fmla="*/ 967242 h 2412907"/>
                  <a:gd name="connsiteX94" fmla="*/ 2672779 w 4133653"/>
                  <a:gd name="connsiteY94" fmla="*/ 881629 h 2412907"/>
                  <a:gd name="connsiteX95" fmla="*/ 2701458 w 4133653"/>
                  <a:gd name="connsiteY95" fmla="*/ 892770 h 2412907"/>
                  <a:gd name="connsiteX96" fmla="*/ 2757518 w 4133653"/>
                  <a:gd name="connsiteY96" fmla="*/ 849532 h 2412907"/>
                  <a:gd name="connsiteX97" fmla="*/ 2836177 w 4133653"/>
                  <a:gd name="connsiteY97" fmla="*/ 816907 h 2412907"/>
                  <a:gd name="connsiteX98" fmla="*/ 2863144 w 4133653"/>
                  <a:gd name="connsiteY98" fmla="*/ 810189 h 2412907"/>
                  <a:gd name="connsiteX99" fmla="*/ 2872594 w 4133653"/>
                  <a:gd name="connsiteY99" fmla="*/ 785867 h 2412907"/>
                  <a:gd name="connsiteX100" fmla="*/ 2899561 w 4133653"/>
                  <a:gd name="connsiteY100" fmla="*/ 785867 h 2412907"/>
                  <a:gd name="connsiteX101" fmla="*/ 2915696 w 4133653"/>
                  <a:gd name="connsiteY101" fmla="*/ 762819 h 2412907"/>
                  <a:gd name="connsiteX102" fmla="*/ 2963070 w 4133653"/>
                  <a:gd name="connsiteY102" fmla="*/ 721079 h 2412907"/>
                  <a:gd name="connsiteX103" fmla="*/ 3042348 w 4133653"/>
                  <a:gd name="connsiteY103" fmla="*/ 695179 h 2412907"/>
                  <a:gd name="connsiteX104" fmla="*/ 3073349 w 4133653"/>
                  <a:gd name="connsiteY104" fmla="*/ 680238 h 2412907"/>
                  <a:gd name="connsiteX105" fmla="*/ 3112416 w 4133653"/>
                  <a:gd name="connsiteY105" fmla="*/ 632867 h 2412907"/>
                  <a:gd name="connsiteX106" fmla="*/ 3175509 w 4133653"/>
                  <a:gd name="connsiteY106" fmla="*/ 568355 h 2412907"/>
                  <a:gd name="connsiteX107" fmla="*/ 3213485 w 4133653"/>
                  <a:gd name="connsiteY107" fmla="*/ 557005 h 2412907"/>
                  <a:gd name="connsiteX108" fmla="*/ 3283137 w 4133653"/>
                  <a:gd name="connsiteY108" fmla="*/ 478008 h 2412907"/>
                  <a:gd name="connsiteX109" fmla="*/ 3329753 w 4133653"/>
                  <a:gd name="connsiteY109" fmla="*/ 474144 h 2412907"/>
                  <a:gd name="connsiteX110" fmla="*/ 3361563 w 4133653"/>
                  <a:gd name="connsiteY110" fmla="*/ 455888 h 2412907"/>
                  <a:gd name="connsiteX111" fmla="*/ 3408283 w 4133653"/>
                  <a:gd name="connsiteY111" fmla="*/ 425531 h 2412907"/>
                  <a:gd name="connsiteX112" fmla="*/ 3453785 w 4133653"/>
                  <a:gd name="connsiteY112" fmla="*/ 396661 h 2412907"/>
                  <a:gd name="connsiteX113" fmla="*/ 3549160 w 4133653"/>
                  <a:gd name="connsiteY113" fmla="*/ 340823 h 2412907"/>
                  <a:gd name="connsiteX114" fmla="*/ 3565124 w 4133653"/>
                  <a:gd name="connsiteY114" fmla="*/ 313028 h 2412907"/>
                  <a:gd name="connsiteX115" fmla="*/ 3639194 w 4133653"/>
                  <a:gd name="connsiteY115" fmla="*/ 317487 h 2412907"/>
                  <a:gd name="connsiteX116" fmla="*/ 3645104 w 4133653"/>
                  <a:gd name="connsiteY116" fmla="*/ 283905 h 2412907"/>
                  <a:gd name="connsiteX117" fmla="*/ 3682295 w 4133653"/>
                  <a:gd name="connsiteY117" fmla="*/ 281004 h 2412907"/>
                  <a:gd name="connsiteX118" fmla="*/ 3740013 w 4133653"/>
                  <a:gd name="connsiteY118" fmla="*/ 229811 h 2412907"/>
                  <a:gd name="connsiteX119" fmla="*/ 3770964 w 4133653"/>
                  <a:gd name="connsiteY119" fmla="*/ 213462 h 2412907"/>
                  <a:gd name="connsiteX120" fmla="*/ 3853127 w 4133653"/>
                  <a:gd name="connsiteY120" fmla="*/ 196975 h 2412907"/>
                  <a:gd name="connsiteX121" fmla="*/ 3821329 w 4133653"/>
                  <a:gd name="connsiteY121" fmla="*/ 190740 h 2412907"/>
                  <a:gd name="connsiteX122" fmla="*/ 3874965 w 4133653"/>
                  <a:gd name="connsiteY122" fmla="*/ 169999 h 2412907"/>
                  <a:gd name="connsiteX123" fmla="*/ 3969135 w 4133653"/>
                  <a:gd name="connsiteY123" fmla="*/ 130783 h 2412907"/>
                  <a:gd name="connsiteX124" fmla="*/ 3997370 w 4133653"/>
                  <a:gd name="connsiteY124" fmla="*/ 133447 h 2412907"/>
                  <a:gd name="connsiteX125" fmla="*/ 4033154 w 4133653"/>
                  <a:gd name="connsiteY125" fmla="*/ 103347 h 2412907"/>
                  <a:gd name="connsiteX126" fmla="*/ 4071471 w 4133653"/>
                  <a:gd name="connsiteY126" fmla="*/ 60248 h 2412907"/>
                  <a:gd name="connsiteX127" fmla="*/ 4133653 w 4133653"/>
                  <a:gd name="connsiteY127" fmla="*/ 0 h 2412907"/>
                  <a:gd name="connsiteX0" fmla="*/ 4119962 w 4119962"/>
                  <a:gd name="connsiteY0" fmla="*/ 0 h 2430887"/>
                  <a:gd name="connsiteX1" fmla="*/ 4095728 w 4119962"/>
                  <a:gd name="connsiteY1" fmla="*/ 510438 h 2430887"/>
                  <a:gd name="connsiteX2" fmla="*/ 4071471 w 4119962"/>
                  <a:gd name="connsiteY2" fmla="*/ 505724 h 2430887"/>
                  <a:gd name="connsiteX3" fmla="*/ 4063405 w 4119962"/>
                  <a:gd name="connsiteY3" fmla="*/ 524719 h 2430887"/>
                  <a:gd name="connsiteX4" fmla="*/ 4068699 w 4119962"/>
                  <a:gd name="connsiteY4" fmla="*/ 568684 h 2430887"/>
                  <a:gd name="connsiteX5" fmla="*/ 4006820 w 4119962"/>
                  <a:gd name="connsiteY5" fmla="*/ 568035 h 2430887"/>
                  <a:gd name="connsiteX6" fmla="*/ 3934101 w 4119962"/>
                  <a:gd name="connsiteY6" fmla="*/ 601855 h 2430887"/>
                  <a:gd name="connsiteX7" fmla="*/ 3899199 w 4119962"/>
                  <a:gd name="connsiteY7" fmla="*/ 681541 h 2430887"/>
                  <a:gd name="connsiteX8" fmla="*/ 3833032 w 4119962"/>
                  <a:gd name="connsiteY8" fmla="*/ 685826 h 2430887"/>
                  <a:gd name="connsiteX9" fmla="*/ 3843372 w 4119962"/>
                  <a:gd name="connsiteY9" fmla="*/ 715352 h 2430887"/>
                  <a:gd name="connsiteX10" fmla="*/ 3775180 w 4119962"/>
                  <a:gd name="connsiteY10" fmla="*/ 727753 h 2430887"/>
                  <a:gd name="connsiteX11" fmla="*/ 3737352 w 4119962"/>
                  <a:gd name="connsiteY11" fmla="*/ 770349 h 2430887"/>
                  <a:gd name="connsiteX12" fmla="*/ 3688978 w 4119962"/>
                  <a:gd name="connsiteY12" fmla="*/ 776513 h 2430887"/>
                  <a:gd name="connsiteX13" fmla="*/ 3666431 w 4119962"/>
                  <a:gd name="connsiteY13" fmla="*/ 798974 h 2430887"/>
                  <a:gd name="connsiteX14" fmla="*/ 3604043 w 4119962"/>
                  <a:gd name="connsiteY14" fmla="*/ 817166 h 2430887"/>
                  <a:gd name="connsiteX15" fmla="*/ 3566360 w 4119962"/>
                  <a:gd name="connsiteY15" fmla="*/ 821220 h 2430887"/>
                  <a:gd name="connsiteX16" fmla="*/ 3529942 w 4119962"/>
                  <a:gd name="connsiteY16" fmla="*/ 832108 h 2430887"/>
                  <a:gd name="connsiteX17" fmla="*/ 3476009 w 4119962"/>
                  <a:gd name="connsiteY17" fmla="*/ 837551 h 2430887"/>
                  <a:gd name="connsiteX18" fmla="*/ 3294154 w 4119962"/>
                  <a:gd name="connsiteY18" fmla="*/ 907970 h 2430887"/>
                  <a:gd name="connsiteX19" fmla="*/ 3257738 w 4119962"/>
                  <a:gd name="connsiteY19" fmla="*/ 916077 h 2430887"/>
                  <a:gd name="connsiteX20" fmla="*/ 3218670 w 4119962"/>
                  <a:gd name="connsiteY20" fmla="*/ 947233 h 2430887"/>
                  <a:gd name="connsiteX21" fmla="*/ 3004548 w 4119962"/>
                  <a:gd name="connsiteY21" fmla="*/ 1012209 h 2430887"/>
                  <a:gd name="connsiteX22" fmla="*/ 2958796 w 4119962"/>
                  <a:gd name="connsiteY22" fmla="*/ 1060970 h 2430887"/>
                  <a:gd name="connsiteX23" fmla="*/ 2935863 w 4119962"/>
                  <a:gd name="connsiteY23" fmla="*/ 1063634 h 2430887"/>
                  <a:gd name="connsiteX24" fmla="*/ 2823809 w 4119962"/>
                  <a:gd name="connsiteY24" fmla="*/ 1181045 h 2430887"/>
                  <a:gd name="connsiteX25" fmla="*/ 2706875 w 4119962"/>
                  <a:gd name="connsiteY25" fmla="*/ 1176096 h 2430887"/>
                  <a:gd name="connsiteX26" fmla="*/ 2658357 w 4119962"/>
                  <a:gd name="connsiteY26" fmla="*/ 1213969 h 2430887"/>
                  <a:gd name="connsiteX27" fmla="*/ 2558672 w 4119962"/>
                  <a:gd name="connsiteY27" fmla="*/ 1234238 h 2430887"/>
                  <a:gd name="connsiteX28" fmla="*/ 2535737 w 4119962"/>
                  <a:gd name="connsiteY28" fmla="*/ 1262614 h 2430887"/>
                  <a:gd name="connsiteX29" fmla="*/ 2427985 w 4119962"/>
                  <a:gd name="connsiteY29" fmla="*/ 1300487 h 2430887"/>
                  <a:gd name="connsiteX30" fmla="*/ 2204690 w 4119962"/>
                  <a:gd name="connsiteY30" fmla="*/ 1422413 h 2430887"/>
                  <a:gd name="connsiteX31" fmla="*/ 2029359 w 4119962"/>
                  <a:gd name="connsiteY31" fmla="*/ 1488696 h 2430887"/>
                  <a:gd name="connsiteX32" fmla="*/ 1966090 w 4119962"/>
                  <a:gd name="connsiteY32" fmla="*/ 1540120 h 2430887"/>
                  <a:gd name="connsiteX33" fmla="*/ 1921606 w 4119962"/>
                  <a:gd name="connsiteY33" fmla="*/ 1546839 h 2430887"/>
                  <a:gd name="connsiteX34" fmla="*/ 1838055 w 4119962"/>
                  <a:gd name="connsiteY34" fmla="*/ 1601043 h 2430887"/>
                  <a:gd name="connsiteX35" fmla="*/ 1781470 w 4119962"/>
                  <a:gd name="connsiteY35" fmla="*/ 1615984 h 2430887"/>
                  <a:gd name="connsiteX36" fmla="*/ 1630616 w 4119962"/>
                  <a:gd name="connsiteY36" fmla="*/ 1721612 h 2430887"/>
                  <a:gd name="connsiteX37" fmla="*/ 1590166 w 4119962"/>
                  <a:gd name="connsiteY37" fmla="*/ 1732499 h 2430887"/>
                  <a:gd name="connsiteX38" fmla="*/ 1538998 w 4119962"/>
                  <a:gd name="connsiteY38" fmla="*/ 1767709 h 2430887"/>
                  <a:gd name="connsiteX39" fmla="*/ 1498592 w 4119962"/>
                  <a:gd name="connsiteY39" fmla="*/ 1804415 h 2430887"/>
                  <a:gd name="connsiteX40" fmla="*/ 1405662 w 4119962"/>
                  <a:gd name="connsiteY40" fmla="*/ 1843572 h 2430887"/>
                  <a:gd name="connsiteX41" fmla="*/ 1325614 w 4119962"/>
                  <a:gd name="connsiteY41" fmla="*/ 1898912 h 2430887"/>
                  <a:gd name="connsiteX42" fmla="*/ 1268291 w 4119962"/>
                  <a:gd name="connsiteY42" fmla="*/ 1892333 h 2430887"/>
                  <a:gd name="connsiteX43" fmla="*/ 1137606 w 4119962"/>
                  <a:gd name="connsiteY43" fmla="*/ 1965416 h 2430887"/>
                  <a:gd name="connsiteX44" fmla="*/ 1081152 w 4119962"/>
                  <a:gd name="connsiteY44" fmla="*/ 2013537 h 2430887"/>
                  <a:gd name="connsiteX45" fmla="*/ 976896 w 4119962"/>
                  <a:gd name="connsiteY45" fmla="*/ 2055217 h 2430887"/>
                  <a:gd name="connsiteX46" fmla="*/ 907024 w 4119962"/>
                  <a:gd name="connsiteY46" fmla="*/ 2062010 h 2430887"/>
                  <a:gd name="connsiteX47" fmla="*/ 776663 w 4119962"/>
                  <a:gd name="connsiteY47" fmla="*/ 2107528 h 2430887"/>
                  <a:gd name="connsiteX48" fmla="*/ 702562 w 4119962"/>
                  <a:gd name="connsiteY48" fmla="*/ 2131850 h 2430887"/>
                  <a:gd name="connsiteX49" fmla="*/ 675595 w 4119962"/>
                  <a:gd name="connsiteY49" fmla="*/ 2152119 h 2430887"/>
                  <a:gd name="connsiteX50" fmla="*/ 447793 w 4119962"/>
                  <a:gd name="connsiteY50" fmla="*/ 2276666 h 2430887"/>
                  <a:gd name="connsiteX51" fmla="*/ 317317 w 4119962"/>
                  <a:gd name="connsiteY51" fmla="*/ 2336818 h 2430887"/>
                  <a:gd name="connsiteX52" fmla="*/ 165554 w 4119962"/>
                  <a:gd name="connsiteY52" fmla="*/ 2379089 h 2430887"/>
                  <a:gd name="connsiteX53" fmla="*/ 49247 w 4119962"/>
                  <a:gd name="connsiteY53" fmla="*/ 2420129 h 2430887"/>
                  <a:gd name="connsiteX54" fmla="*/ 49477 w 4119962"/>
                  <a:gd name="connsiteY54" fmla="*/ 2420245 h 2430887"/>
                  <a:gd name="connsiteX55" fmla="*/ 29310 w 4119962"/>
                  <a:gd name="connsiteY55" fmla="*/ 2420245 h 2430887"/>
                  <a:gd name="connsiteX56" fmla="*/ 0 w 4119962"/>
                  <a:gd name="connsiteY56" fmla="*/ 2430887 h 2430887"/>
                  <a:gd name="connsiteX57" fmla="*/ 106984 w 4119962"/>
                  <a:gd name="connsiteY57" fmla="*/ 2363376 h 2430887"/>
                  <a:gd name="connsiteX58" fmla="*/ 217849 w 4119962"/>
                  <a:gd name="connsiteY58" fmla="*/ 2280333 h 2430887"/>
                  <a:gd name="connsiteX59" fmla="*/ 246083 w 4119962"/>
                  <a:gd name="connsiteY59" fmla="*/ 2275815 h 2430887"/>
                  <a:gd name="connsiteX60" fmla="*/ 305318 w 4119962"/>
                  <a:gd name="connsiteY60" fmla="*/ 2223465 h 2430887"/>
                  <a:gd name="connsiteX61" fmla="*/ 346575 w 4119962"/>
                  <a:gd name="connsiteY61" fmla="*/ 2214431 h 2430887"/>
                  <a:gd name="connsiteX62" fmla="*/ 401776 w 4119962"/>
                  <a:gd name="connsiteY62" fmla="*/ 2167987 h 2430887"/>
                  <a:gd name="connsiteX63" fmla="*/ 483484 w 4119962"/>
                  <a:gd name="connsiteY63" fmla="*/ 2149455 h 2430887"/>
                  <a:gd name="connsiteX64" fmla="*/ 505957 w 4119962"/>
                  <a:gd name="connsiteY64" fmla="*/ 2129650 h 2430887"/>
                  <a:gd name="connsiteX65" fmla="*/ 575103 w 4119962"/>
                  <a:gd name="connsiteY65" fmla="*/ 2075098 h 2430887"/>
                  <a:gd name="connsiteX66" fmla="*/ 666983 w 4119962"/>
                  <a:gd name="connsiteY66" fmla="*/ 2025919 h 2430887"/>
                  <a:gd name="connsiteX67" fmla="*/ 738057 w 4119962"/>
                  <a:gd name="connsiteY67" fmla="*/ 1978619 h 2430887"/>
                  <a:gd name="connsiteX68" fmla="*/ 770786 w 4119962"/>
                  <a:gd name="connsiteY68" fmla="*/ 1980473 h 2430887"/>
                  <a:gd name="connsiteX69" fmla="*/ 796830 w 4119962"/>
                  <a:gd name="connsiteY69" fmla="*/ 1952444 h 2430887"/>
                  <a:gd name="connsiteX70" fmla="*/ 861065 w 4119962"/>
                  <a:gd name="connsiteY70" fmla="*/ 1885084 h 2430887"/>
                  <a:gd name="connsiteX71" fmla="*/ 930629 w 4119962"/>
                  <a:gd name="connsiteY71" fmla="*/ 1862566 h 2430887"/>
                  <a:gd name="connsiteX72" fmla="*/ 988942 w 4119962"/>
                  <a:gd name="connsiteY72" fmla="*/ 1815659 h 2430887"/>
                  <a:gd name="connsiteX73" fmla="*/ 1090010 w 4119962"/>
                  <a:gd name="connsiteY73" fmla="*/ 1792610 h 2430887"/>
                  <a:gd name="connsiteX74" fmla="*/ 1119628 w 4119962"/>
                  <a:gd name="connsiteY74" fmla="*/ 1771878 h 2430887"/>
                  <a:gd name="connsiteX75" fmla="*/ 1145211 w 4119962"/>
                  <a:gd name="connsiteY75" fmla="*/ 1767825 h 2430887"/>
                  <a:gd name="connsiteX76" fmla="*/ 1231413 w 4119962"/>
                  <a:gd name="connsiteY76" fmla="*/ 1725898 h 2430887"/>
                  <a:gd name="connsiteX77" fmla="*/ 1335594 w 4119962"/>
                  <a:gd name="connsiteY77" fmla="*/ 1671694 h 2430887"/>
                  <a:gd name="connsiteX78" fmla="*/ 1357605 w 4119962"/>
                  <a:gd name="connsiteY78" fmla="*/ 1650035 h 2430887"/>
                  <a:gd name="connsiteX79" fmla="*/ 1470774 w 4119962"/>
                  <a:gd name="connsiteY79" fmla="*/ 1595020 h 2430887"/>
                  <a:gd name="connsiteX80" fmla="*/ 1521481 w 4119962"/>
                  <a:gd name="connsiteY80" fmla="*/ 1549386 h 2430887"/>
                  <a:gd name="connsiteX81" fmla="*/ 1552482 w 4119962"/>
                  <a:gd name="connsiteY81" fmla="*/ 1543943 h 2430887"/>
                  <a:gd name="connsiteX82" fmla="*/ 1648594 w 4119962"/>
                  <a:gd name="connsiteY82" fmla="*/ 1507344 h 2430887"/>
                  <a:gd name="connsiteX83" fmla="*/ 1663461 w 4119962"/>
                  <a:gd name="connsiteY83" fmla="*/ 1483485 h 2430887"/>
                  <a:gd name="connsiteX84" fmla="*/ 1734797 w 4119962"/>
                  <a:gd name="connsiteY84" fmla="*/ 1439241 h 2430887"/>
                  <a:gd name="connsiteX85" fmla="*/ 1825032 w 4119962"/>
                  <a:gd name="connsiteY85" fmla="*/ 1404958 h 2430887"/>
                  <a:gd name="connsiteX86" fmla="*/ 1933707 w 4119962"/>
                  <a:gd name="connsiteY86" fmla="*/ 1351680 h 2430887"/>
                  <a:gd name="connsiteX87" fmla="*/ 1992020 w 4119962"/>
                  <a:gd name="connsiteY87" fmla="*/ 1323651 h 2430887"/>
                  <a:gd name="connsiteX88" fmla="*/ 2051716 w 4119962"/>
                  <a:gd name="connsiteY88" fmla="*/ 1274891 h 2430887"/>
                  <a:gd name="connsiteX89" fmla="*/ 2124895 w 4119962"/>
                  <a:gd name="connsiteY89" fmla="*/ 1232964 h 2430887"/>
                  <a:gd name="connsiteX90" fmla="*/ 2192659 w 4119962"/>
                  <a:gd name="connsiteY90" fmla="*/ 1197291 h 2430887"/>
                  <a:gd name="connsiteX91" fmla="*/ 2319478 w 4119962"/>
                  <a:gd name="connsiteY91" fmla="*/ 1100989 h 2430887"/>
                  <a:gd name="connsiteX92" fmla="*/ 2470698 w 4119962"/>
                  <a:gd name="connsiteY92" fmla="*/ 1033359 h 2430887"/>
                  <a:gd name="connsiteX93" fmla="*/ 2566278 w 4119962"/>
                  <a:gd name="connsiteY93" fmla="*/ 985222 h 2430887"/>
                  <a:gd name="connsiteX94" fmla="*/ 2672779 w 4119962"/>
                  <a:gd name="connsiteY94" fmla="*/ 899609 h 2430887"/>
                  <a:gd name="connsiteX95" fmla="*/ 2701458 w 4119962"/>
                  <a:gd name="connsiteY95" fmla="*/ 910750 h 2430887"/>
                  <a:gd name="connsiteX96" fmla="*/ 2757518 w 4119962"/>
                  <a:gd name="connsiteY96" fmla="*/ 867512 h 2430887"/>
                  <a:gd name="connsiteX97" fmla="*/ 2836177 w 4119962"/>
                  <a:gd name="connsiteY97" fmla="*/ 834887 h 2430887"/>
                  <a:gd name="connsiteX98" fmla="*/ 2863144 w 4119962"/>
                  <a:gd name="connsiteY98" fmla="*/ 828169 h 2430887"/>
                  <a:gd name="connsiteX99" fmla="*/ 2872594 w 4119962"/>
                  <a:gd name="connsiteY99" fmla="*/ 803847 h 2430887"/>
                  <a:gd name="connsiteX100" fmla="*/ 2899561 w 4119962"/>
                  <a:gd name="connsiteY100" fmla="*/ 803847 h 2430887"/>
                  <a:gd name="connsiteX101" fmla="*/ 2915696 w 4119962"/>
                  <a:gd name="connsiteY101" fmla="*/ 780799 h 2430887"/>
                  <a:gd name="connsiteX102" fmla="*/ 2963070 w 4119962"/>
                  <a:gd name="connsiteY102" fmla="*/ 739059 h 2430887"/>
                  <a:gd name="connsiteX103" fmla="*/ 3042348 w 4119962"/>
                  <a:gd name="connsiteY103" fmla="*/ 713159 h 2430887"/>
                  <a:gd name="connsiteX104" fmla="*/ 3073349 w 4119962"/>
                  <a:gd name="connsiteY104" fmla="*/ 698218 h 2430887"/>
                  <a:gd name="connsiteX105" fmla="*/ 3112416 w 4119962"/>
                  <a:gd name="connsiteY105" fmla="*/ 650847 h 2430887"/>
                  <a:gd name="connsiteX106" fmla="*/ 3175509 w 4119962"/>
                  <a:gd name="connsiteY106" fmla="*/ 586335 h 2430887"/>
                  <a:gd name="connsiteX107" fmla="*/ 3213485 w 4119962"/>
                  <a:gd name="connsiteY107" fmla="*/ 574985 h 2430887"/>
                  <a:gd name="connsiteX108" fmla="*/ 3283137 w 4119962"/>
                  <a:gd name="connsiteY108" fmla="*/ 495988 h 2430887"/>
                  <a:gd name="connsiteX109" fmla="*/ 3329753 w 4119962"/>
                  <a:gd name="connsiteY109" fmla="*/ 492124 h 2430887"/>
                  <a:gd name="connsiteX110" fmla="*/ 3361563 w 4119962"/>
                  <a:gd name="connsiteY110" fmla="*/ 473868 h 2430887"/>
                  <a:gd name="connsiteX111" fmla="*/ 3408283 w 4119962"/>
                  <a:gd name="connsiteY111" fmla="*/ 443511 h 2430887"/>
                  <a:gd name="connsiteX112" fmla="*/ 3453785 w 4119962"/>
                  <a:gd name="connsiteY112" fmla="*/ 414641 h 2430887"/>
                  <a:gd name="connsiteX113" fmla="*/ 3549160 w 4119962"/>
                  <a:gd name="connsiteY113" fmla="*/ 358803 h 2430887"/>
                  <a:gd name="connsiteX114" fmla="*/ 3565124 w 4119962"/>
                  <a:gd name="connsiteY114" fmla="*/ 331008 h 2430887"/>
                  <a:gd name="connsiteX115" fmla="*/ 3639194 w 4119962"/>
                  <a:gd name="connsiteY115" fmla="*/ 335467 h 2430887"/>
                  <a:gd name="connsiteX116" fmla="*/ 3645104 w 4119962"/>
                  <a:gd name="connsiteY116" fmla="*/ 301885 h 2430887"/>
                  <a:gd name="connsiteX117" fmla="*/ 3682295 w 4119962"/>
                  <a:gd name="connsiteY117" fmla="*/ 298984 h 2430887"/>
                  <a:gd name="connsiteX118" fmla="*/ 3740013 w 4119962"/>
                  <a:gd name="connsiteY118" fmla="*/ 247791 h 2430887"/>
                  <a:gd name="connsiteX119" fmla="*/ 3770964 w 4119962"/>
                  <a:gd name="connsiteY119" fmla="*/ 231442 h 2430887"/>
                  <a:gd name="connsiteX120" fmla="*/ 3853127 w 4119962"/>
                  <a:gd name="connsiteY120" fmla="*/ 214955 h 2430887"/>
                  <a:gd name="connsiteX121" fmla="*/ 3821329 w 4119962"/>
                  <a:gd name="connsiteY121" fmla="*/ 208720 h 2430887"/>
                  <a:gd name="connsiteX122" fmla="*/ 3874965 w 4119962"/>
                  <a:gd name="connsiteY122" fmla="*/ 187979 h 2430887"/>
                  <a:gd name="connsiteX123" fmla="*/ 3969135 w 4119962"/>
                  <a:gd name="connsiteY123" fmla="*/ 148763 h 2430887"/>
                  <a:gd name="connsiteX124" fmla="*/ 3997370 w 4119962"/>
                  <a:gd name="connsiteY124" fmla="*/ 151427 h 2430887"/>
                  <a:gd name="connsiteX125" fmla="*/ 4033154 w 4119962"/>
                  <a:gd name="connsiteY125" fmla="*/ 121327 h 2430887"/>
                  <a:gd name="connsiteX126" fmla="*/ 4071471 w 4119962"/>
                  <a:gd name="connsiteY126" fmla="*/ 78228 h 2430887"/>
                  <a:gd name="connsiteX127" fmla="*/ 4119962 w 4119962"/>
                  <a:gd name="connsiteY127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71471 w 4119962"/>
                  <a:gd name="connsiteY2" fmla="*/ 505724 h 2430887"/>
                  <a:gd name="connsiteX3" fmla="*/ 4063405 w 4119962"/>
                  <a:gd name="connsiteY3" fmla="*/ 524719 h 2430887"/>
                  <a:gd name="connsiteX4" fmla="*/ 4068699 w 4119962"/>
                  <a:gd name="connsiteY4" fmla="*/ 568684 h 2430887"/>
                  <a:gd name="connsiteX5" fmla="*/ 4006820 w 4119962"/>
                  <a:gd name="connsiteY5" fmla="*/ 568035 h 2430887"/>
                  <a:gd name="connsiteX6" fmla="*/ 3934101 w 4119962"/>
                  <a:gd name="connsiteY6" fmla="*/ 601855 h 2430887"/>
                  <a:gd name="connsiteX7" fmla="*/ 3899199 w 4119962"/>
                  <a:gd name="connsiteY7" fmla="*/ 681541 h 2430887"/>
                  <a:gd name="connsiteX8" fmla="*/ 3833032 w 4119962"/>
                  <a:gd name="connsiteY8" fmla="*/ 685826 h 2430887"/>
                  <a:gd name="connsiteX9" fmla="*/ 3843372 w 4119962"/>
                  <a:gd name="connsiteY9" fmla="*/ 715352 h 2430887"/>
                  <a:gd name="connsiteX10" fmla="*/ 3775180 w 4119962"/>
                  <a:gd name="connsiteY10" fmla="*/ 727753 h 2430887"/>
                  <a:gd name="connsiteX11" fmla="*/ 3737352 w 4119962"/>
                  <a:gd name="connsiteY11" fmla="*/ 770349 h 2430887"/>
                  <a:gd name="connsiteX12" fmla="*/ 3688978 w 4119962"/>
                  <a:gd name="connsiteY12" fmla="*/ 776513 h 2430887"/>
                  <a:gd name="connsiteX13" fmla="*/ 3666431 w 4119962"/>
                  <a:gd name="connsiteY13" fmla="*/ 798974 h 2430887"/>
                  <a:gd name="connsiteX14" fmla="*/ 3604043 w 4119962"/>
                  <a:gd name="connsiteY14" fmla="*/ 817166 h 2430887"/>
                  <a:gd name="connsiteX15" fmla="*/ 3566360 w 4119962"/>
                  <a:gd name="connsiteY15" fmla="*/ 821220 h 2430887"/>
                  <a:gd name="connsiteX16" fmla="*/ 3529942 w 4119962"/>
                  <a:gd name="connsiteY16" fmla="*/ 832108 h 2430887"/>
                  <a:gd name="connsiteX17" fmla="*/ 3476009 w 4119962"/>
                  <a:gd name="connsiteY17" fmla="*/ 837551 h 2430887"/>
                  <a:gd name="connsiteX18" fmla="*/ 3294154 w 4119962"/>
                  <a:gd name="connsiteY18" fmla="*/ 907970 h 2430887"/>
                  <a:gd name="connsiteX19" fmla="*/ 3257738 w 4119962"/>
                  <a:gd name="connsiteY19" fmla="*/ 916077 h 2430887"/>
                  <a:gd name="connsiteX20" fmla="*/ 3218670 w 4119962"/>
                  <a:gd name="connsiteY20" fmla="*/ 947233 h 2430887"/>
                  <a:gd name="connsiteX21" fmla="*/ 3004548 w 4119962"/>
                  <a:gd name="connsiteY21" fmla="*/ 1012209 h 2430887"/>
                  <a:gd name="connsiteX22" fmla="*/ 2958796 w 4119962"/>
                  <a:gd name="connsiteY22" fmla="*/ 1060970 h 2430887"/>
                  <a:gd name="connsiteX23" fmla="*/ 2935863 w 4119962"/>
                  <a:gd name="connsiteY23" fmla="*/ 1063634 h 2430887"/>
                  <a:gd name="connsiteX24" fmla="*/ 2823809 w 4119962"/>
                  <a:gd name="connsiteY24" fmla="*/ 1181045 h 2430887"/>
                  <a:gd name="connsiteX25" fmla="*/ 2706875 w 4119962"/>
                  <a:gd name="connsiteY25" fmla="*/ 1176096 h 2430887"/>
                  <a:gd name="connsiteX26" fmla="*/ 2658357 w 4119962"/>
                  <a:gd name="connsiteY26" fmla="*/ 1213969 h 2430887"/>
                  <a:gd name="connsiteX27" fmla="*/ 2558672 w 4119962"/>
                  <a:gd name="connsiteY27" fmla="*/ 1234238 h 2430887"/>
                  <a:gd name="connsiteX28" fmla="*/ 2535737 w 4119962"/>
                  <a:gd name="connsiteY28" fmla="*/ 1262614 h 2430887"/>
                  <a:gd name="connsiteX29" fmla="*/ 2427985 w 4119962"/>
                  <a:gd name="connsiteY29" fmla="*/ 1300487 h 2430887"/>
                  <a:gd name="connsiteX30" fmla="*/ 2204690 w 4119962"/>
                  <a:gd name="connsiteY30" fmla="*/ 1422413 h 2430887"/>
                  <a:gd name="connsiteX31" fmla="*/ 2029359 w 4119962"/>
                  <a:gd name="connsiteY31" fmla="*/ 1488696 h 2430887"/>
                  <a:gd name="connsiteX32" fmla="*/ 1966090 w 4119962"/>
                  <a:gd name="connsiteY32" fmla="*/ 1540120 h 2430887"/>
                  <a:gd name="connsiteX33" fmla="*/ 1921606 w 4119962"/>
                  <a:gd name="connsiteY33" fmla="*/ 1546839 h 2430887"/>
                  <a:gd name="connsiteX34" fmla="*/ 1838055 w 4119962"/>
                  <a:gd name="connsiteY34" fmla="*/ 1601043 h 2430887"/>
                  <a:gd name="connsiteX35" fmla="*/ 1781470 w 4119962"/>
                  <a:gd name="connsiteY35" fmla="*/ 1615984 h 2430887"/>
                  <a:gd name="connsiteX36" fmla="*/ 1630616 w 4119962"/>
                  <a:gd name="connsiteY36" fmla="*/ 1721612 h 2430887"/>
                  <a:gd name="connsiteX37" fmla="*/ 1590166 w 4119962"/>
                  <a:gd name="connsiteY37" fmla="*/ 1732499 h 2430887"/>
                  <a:gd name="connsiteX38" fmla="*/ 1538998 w 4119962"/>
                  <a:gd name="connsiteY38" fmla="*/ 1767709 h 2430887"/>
                  <a:gd name="connsiteX39" fmla="*/ 1498592 w 4119962"/>
                  <a:gd name="connsiteY39" fmla="*/ 1804415 h 2430887"/>
                  <a:gd name="connsiteX40" fmla="*/ 1405662 w 4119962"/>
                  <a:gd name="connsiteY40" fmla="*/ 1843572 h 2430887"/>
                  <a:gd name="connsiteX41" fmla="*/ 1325614 w 4119962"/>
                  <a:gd name="connsiteY41" fmla="*/ 1898912 h 2430887"/>
                  <a:gd name="connsiteX42" fmla="*/ 1268291 w 4119962"/>
                  <a:gd name="connsiteY42" fmla="*/ 1892333 h 2430887"/>
                  <a:gd name="connsiteX43" fmla="*/ 1137606 w 4119962"/>
                  <a:gd name="connsiteY43" fmla="*/ 1965416 h 2430887"/>
                  <a:gd name="connsiteX44" fmla="*/ 1081152 w 4119962"/>
                  <a:gd name="connsiteY44" fmla="*/ 2013537 h 2430887"/>
                  <a:gd name="connsiteX45" fmla="*/ 976896 w 4119962"/>
                  <a:gd name="connsiteY45" fmla="*/ 2055217 h 2430887"/>
                  <a:gd name="connsiteX46" fmla="*/ 907024 w 4119962"/>
                  <a:gd name="connsiteY46" fmla="*/ 2062010 h 2430887"/>
                  <a:gd name="connsiteX47" fmla="*/ 776663 w 4119962"/>
                  <a:gd name="connsiteY47" fmla="*/ 2107528 h 2430887"/>
                  <a:gd name="connsiteX48" fmla="*/ 702562 w 4119962"/>
                  <a:gd name="connsiteY48" fmla="*/ 2131850 h 2430887"/>
                  <a:gd name="connsiteX49" fmla="*/ 675595 w 4119962"/>
                  <a:gd name="connsiteY49" fmla="*/ 2152119 h 2430887"/>
                  <a:gd name="connsiteX50" fmla="*/ 447793 w 4119962"/>
                  <a:gd name="connsiteY50" fmla="*/ 2276666 h 2430887"/>
                  <a:gd name="connsiteX51" fmla="*/ 317317 w 4119962"/>
                  <a:gd name="connsiteY51" fmla="*/ 2336818 h 2430887"/>
                  <a:gd name="connsiteX52" fmla="*/ 165554 w 4119962"/>
                  <a:gd name="connsiteY52" fmla="*/ 2379089 h 2430887"/>
                  <a:gd name="connsiteX53" fmla="*/ 49247 w 4119962"/>
                  <a:gd name="connsiteY53" fmla="*/ 2420129 h 2430887"/>
                  <a:gd name="connsiteX54" fmla="*/ 49477 w 4119962"/>
                  <a:gd name="connsiteY54" fmla="*/ 2420245 h 2430887"/>
                  <a:gd name="connsiteX55" fmla="*/ 29310 w 4119962"/>
                  <a:gd name="connsiteY55" fmla="*/ 2420245 h 2430887"/>
                  <a:gd name="connsiteX56" fmla="*/ 0 w 4119962"/>
                  <a:gd name="connsiteY56" fmla="*/ 2430887 h 2430887"/>
                  <a:gd name="connsiteX57" fmla="*/ 106984 w 4119962"/>
                  <a:gd name="connsiteY57" fmla="*/ 2363376 h 2430887"/>
                  <a:gd name="connsiteX58" fmla="*/ 217849 w 4119962"/>
                  <a:gd name="connsiteY58" fmla="*/ 2280333 h 2430887"/>
                  <a:gd name="connsiteX59" fmla="*/ 246083 w 4119962"/>
                  <a:gd name="connsiteY59" fmla="*/ 2275815 h 2430887"/>
                  <a:gd name="connsiteX60" fmla="*/ 305318 w 4119962"/>
                  <a:gd name="connsiteY60" fmla="*/ 2223465 h 2430887"/>
                  <a:gd name="connsiteX61" fmla="*/ 346575 w 4119962"/>
                  <a:gd name="connsiteY61" fmla="*/ 2214431 h 2430887"/>
                  <a:gd name="connsiteX62" fmla="*/ 401776 w 4119962"/>
                  <a:gd name="connsiteY62" fmla="*/ 2167987 h 2430887"/>
                  <a:gd name="connsiteX63" fmla="*/ 483484 w 4119962"/>
                  <a:gd name="connsiteY63" fmla="*/ 2149455 h 2430887"/>
                  <a:gd name="connsiteX64" fmla="*/ 505957 w 4119962"/>
                  <a:gd name="connsiteY64" fmla="*/ 2129650 h 2430887"/>
                  <a:gd name="connsiteX65" fmla="*/ 575103 w 4119962"/>
                  <a:gd name="connsiteY65" fmla="*/ 2075098 h 2430887"/>
                  <a:gd name="connsiteX66" fmla="*/ 666983 w 4119962"/>
                  <a:gd name="connsiteY66" fmla="*/ 2025919 h 2430887"/>
                  <a:gd name="connsiteX67" fmla="*/ 738057 w 4119962"/>
                  <a:gd name="connsiteY67" fmla="*/ 1978619 h 2430887"/>
                  <a:gd name="connsiteX68" fmla="*/ 770786 w 4119962"/>
                  <a:gd name="connsiteY68" fmla="*/ 1980473 h 2430887"/>
                  <a:gd name="connsiteX69" fmla="*/ 796830 w 4119962"/>
                  <a:gd name="connsiteY69" fmla="*/ 1952444 h 2430887"/>
                  <a:gd name="connsiteX70" fmla="*/ 861065 w 4119962"/>
                  <a:gd name="connsiteY70" fmla="*/ 1885084 h 2430887"/>
                  <a:gd name="connsiteX71" fmla="*/ 930629 w 4119962"/>
                  <a:gd name="connsiteY71" fmla="*/ 1862566 h 2430887"/>
                  <a:gd name="connsiteX72" fmla="*/ 988942 w 4119962"/>
                  <a:gd name="connsiteY72" fmla="*/ 1815659 h 2430887"/>
                  <a:gd name="connsiteX73" fmla="*/ 1090010 w 4119962"/>
                  <a:gd name="connsiteY73" fmla="*/ 1792610 h 2430887"/>
                  <a:gd name="connsiteX74" fmla="*/ 1119628 w 4119962"/>
                  <a:gd name="connsiteY74" fmla="*/ 1771878 h 2430887"/>
                  <a:gd name="connsiteX75" fmla="*/ 1145211 w 4119962"/>
                  <a:gd name="connsiteY75" fmla="*/ 1767825 h 2430887"/>
                  <a:gd name="connsiteX76" fmla="*/ 1231413 w 4119962"/>
                  <a:gd name="connsiteY76" fmla="*/ 1725898 h 2430887"/>
                  <a:gd name="connsiteX77" fmla="*/ 1335594 w 4119962"/>
                  <a:gd name="connsiteY77" fmla="*/ 1671694 h 2430887"/>
                  <a:gd name="connsiteX78" fmla="*/ 1357605 w 4119962"/>
                  <a:gd name="connsiteY78" fmla="*/ 1650035 h 2430887"/>
                  <a:gd name="connsiteX79" fmla="*/ 1470774 w 4119962"/>
                  <a:gd name="connsiteY79" fmla="*/ 1595020 h 2430887"/>
                  <a:gd name="connsiteX80" fmla="*/ 1521481 w 4119962"/>
                  <a:gd name="connsiteY80" fmla="*/ 1549386 h 2430887"/>
                  <a:gd name="connsiteX81" fmla="*/ 1552482 w 4119962"/>
                  <a:gd name="connsiteY81" fmla="*/ 1543943 h 2430887"/>
                  <a:gd name="connsiteX82" fmla="*/ 1648594 w 4119962"/>
                  <a:gd name="connsiteY82" fmla="*/ 1507344 h 2430887"/>
                  <a:gd name="connsiteX83" fmla="*/ 1663461 w 4119962"/>
                  <a:gd name="connsiteY83" fmla="*/ 1483485 h 2430887"/>
                  <a:gd name="connsiteX84" fmla="*/ 1734797 w 4119962"/>
                  <a:gd name="connsiteY84" fmla="*/ 1439241 h 2430887"/>
                  <a:gd name="connsiteX85" fmla="*/ 1825032 w 4119962"/>
                  <a:gd name="connsiteY85" fmla="*/ 1404958 h 2430887"/>
                  <a:gd name="connsiteX86" fmla="*/ 1933707 w 4119962"/>
                  <a:gd name="connsiteY86" fmla="*/ 1351680 h 2430887"/>
                  <a:gd name="connsiteX87" fmla="*/ 1992020 w 4119962"/>
                  <a:gd name="connsiteY87" fmla="*/ 1323651 h 2430887"/>
                  <a:gd name="connsiteX88" fmla="*/ 2051716 w 4119962"/>
                  <a:gd name="connsiteY88" fmla="*/ 1274891 h 2430887"/>
                  <a:gd name="connsiteX89" fmla="*/ 2124895 w 4119962"/>
                  <a:gd name="connsiteY89" fmla="*/ 1232964 h 2430887"/>
                  <a:gd name="connsiteX90" fmla="*/ 2192659 w 4119962"/>
                  <a:gd name="connsiteY90" fmla="*/ 1197291 h 2430887"/>
                  <a:gd name="connsiteX91" fmla="*/ 2319478 w 4119962"/>
                  <a:gd name="connsiteY91" fmla="*/ 1100989 h 2430887"/>
                  <a:gd name="connsiteX92" fmla="*/ 2470698 w 4119962"/>
                  <a:gd name="connsiteY92" fmla="*/ 1033359 h 2430887"/>
                  <a:gd name="connsiteX93" fmla="*/ 2566278 w 4119962"/>
                  <a:gd name="connsiteY93" fmla="*/ 985222 h 2430887"/>
                  <a:gd name="connsiteX94" fmla="*/ 2672779 w 4119962"/>
                  <a:gd name="connsiteY94" fmla="*/ 899609 h 2430887"/>
                  <a:gd name="connsiteX95" fmla="*/ 2701458 w 4119962"/>
                  <a:gd name="connsiteY95" fmla="*/ 910750 h 2430887"/>
                  <a:gd name="connsiteX96" fmla="*/ 2757518 w 4119962"/>
                  <a:gd name="connsiteY96" fmla="*/ 867512 h 2430887"/>
                  <a:gd name="connsiteX97" fmla="*/ 2836177 w 4119962"/>
                  <a:gd name="connsiteY97" fmla="*/ 834887 h 2430887"/>
                  <a:gd name="connsiteX98" fmla="*/ 2863144 w 4119962"/>
                  <a:gd name="connsiteY98" fmla="*/ 828169 h 2430887"/>
                  <a:gd name="connsiteX99" fmla="*/ 2872594 w 4119962"/>
                  <a:gd name="connsiteY99" fmla="*/ 803847 h 2430887"/>
                  <a:gd name="connsiteX100" fmla="*/ 2899561 w 4119962"/>
                  <a:gd name="connsiteY100" fmla="*/ 803847 h 2430887"/>
                  <a:gd name="connsiteX101" fmla="*/ 2915696 w 4119962"/>
                  <a:gd name="connsiteY101" fmla="*/ 780799 h 2430887"/>
                  <a:gd name="connsiteX102" fmla="*/ 2963070 w 4119962"/>
                  <a:gd name="connsiteY102" fmla="*/ 739059 h 2430887"/>
                  <a:gd name="connsiteX103" fmla="*/ 3042348 w 4119962"/>
                  <a:gd name="connsiteY103" fmla="*/ 713159 h 2430887"/>
                  <a:gd name="connsiteX104" fmla="*/ 3073349 w 4119962"/>
                  <a:gd name="connsiteY104" fmla="*/ 698218 h 2430887"/>
                  <a:gd name="connsiteX105" fmla="*/ 3112416 w 4119962"/>
                  <a:gd name="connsiteY105" fmla="*/ 650847 h 2430887"/>
                  <a:gd name="connsiteX106" fmla="*/ 3175509 w 4119962"/>
                  <a:gd name="connsiteY106" fmla="*/ 586335 h 2430887"/>
                  <a:gd name="connsiteX107" fmla="*/ 3213485 w 4119962"/>
                  <a:gd name="connsiteY107" fmla="*/ 574985 h 2430887"/>
                  <a:gd name="connsiteX108" fmla="*/ 3283137 w 4119962"/>
                  <a:gd name="connsiteY108" fmla="*/ 495988 h 2430887"/>
                  <a:gd name="connsiteX109" fmla="*/ 3329753 w 4119962"/>
                  <a:gd name="connsiteY109" fmla="*/ 492124 h 2430887"/>
                  <a:gd name="connsiteX110" fmla="*/ 3361563 w 4119962"/>
                  <a:gd name="connsiteY110" fmla="*/ 473868 h 2430887"/>
                  <a:gd name="connsiteX111" fmla="*/ 3408283 w 4119962"/>
                  <a:gd name="connsiteY111" fmla="*/ 443511 h 2430887"/>
                  <a:gd name="connsiteX112" fmla="*/ 3453785 w 4119962"/>
                  <a:gd name="connsiteY112" fmla="*/ 414641 h 2430887"/>
                  <a:gd name="connsiteX113" fmla="*/ 3549160 w 4119962"/>
                  <a:gd name="connsiteY113" fmla="*/ 358803 h 2430887"/>
                  <a:gd name="connsiteX114" fmla="*/ 3565124 w 4119962"/>
                  <a:gd name="connsiteY114" fmla="*/ 331008 h 2430887"/>
                  <a:gd name="connsiteX115" fmla="*/ 3639194 w 4119962"/>
                  <a:gd name="connsiteY115" fmla="*/ 335467 h 2430887"/>
                  <a:gd name="connsiteX116" fmla="*/ 3645104 w 4119962"/>
                  <a:gd name="connsiteY116" fmla="*/ 301885 h 2430887"/>
                  <a:gd name="connsiteX117" fmla="*/ 3682295 w 4119962"/>
                  <a:gd name="connsiteY117" fmla="*/ 298984 h 2430887"/>
                  <a:gd name="connsiteX118" fmla="*/ 3740013 w 4119962"/>
                  <a:gd name="connsiteY118" fmla="*/ 247791 h 2430887"/>
                  <a:gd name="connsiteX119" fmla="*/ 3770964 w 4119962"/>
                  <a:gd name="connsiteY119" fmla="*/ 231442 h 2430887"/>
                  <a:gd name="connsiteX120" fmla="*/ 3853127 w 4119962"/>
                  <a:gd name="connsiteY120" fmla="*/ 214955 h 2430887"/>
                  <a:gd name="connsiteX121" fmla="*/ 3821329 w 4119962"/>
                  <a:gd name="connsiteY121" fmla="*/ 208720 h 2430887"/>
                  <a:gd name="connsiteX122" fmla="*/ 3874965 w 4119962"/>
                  <a:gd name="connsiteY122" fmla="*/ 187979 h 2430887"/>
                  <a:gd name="connsiteX123" fmla="*/ 3969135 w 4119962"/>
                  <a:gd name="connsiteY123" fmla="*/ 148763 h 2430887"/>
                  <a:gd name="connsiteX124" fmla="*/ 3997370 w 4119962"/>
                  <a:gd name="connsiteY124" fmla="*/ 151427 h 2430887"/>
                  <a:gd name="connsiteX125" fmla="*/ 4033154 w 4119962"/>
                  <a:gd name="connsiteY125" fmla="*/ 121327 h 2430887"/>
                  <a:gd name="connsiteX126" fmla="*/ 4071471 w 4119962"/>
                  <a:gd name="connsiteY126" fmla="*/ 78228 h 2430887"/>
                  <a:gd name="connsiteX127" fmla="*/ 4119962 w 4119962"/>
                  <a:gd name="connsiteY127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54520 w 4119962"/>
                  <a:gd name="connsiteY2" fmla="*/ 480280 h 2430887"/>
                  <a:gd name="connsiteX3" fmla="*/ 4063405 w 4119962"/>
                  <a:gd name="connsiteY3" fmla="*/ 524719 h 2430887"/>
                  <a:gd name="connsiteX4" fmla="*/ 4068699 w 4119962"/>
                  <a:gd name="connsiteY4" fmla="*/ 568684 h 2430887"/>
                  <a:gd name="connsiteX5" fmla="*/ 4006820 w 4119962"/>
                  <a:gd name="connsiteY5" fmla="*/ 568035 h 2430887"/>
                  <a:gd name="connsiteX6" fmla="*/ 3934101 w 4119962"/>
                  <a:gd name="connsiteY6" fmla="*/ 601855 h 2430887"/>
                  <a:gd name="connsiteX7" fmla="*/ 3899199 w 4119962"/>
                  <a:gd name="connsiteY7" fmla="*/ 681541 h 2430887"/>
                  <a:gd name="connsiteX8" fmla="*/ 3833032 w 4119962"/>
                  <a:gd name="connsiteY8" fmla="*/ 685826 h 2430887"/>
                  <a:gd name="connsiteX9" fmla="*/ 3843372 w 4119962"/>
                  <a:gd name="connsiteY9" fmla="*/ 715352 h 2430887"/>
                  <a:gd name="connsiteX10" fmla="*/ 3775180 w 4119962"/>
                  <a:gd name="connsiteY10" fmla="*/ 727753 h 2430887"/>
                  <a:gd name="connsiteX11" fmla="*/ 3737352 w 4119962"/>
                  <a:gd name="connsiteY11" fmla="*/ 770349 h 2430887"/>
                  <a:gd name="connsiteX12" fmla="*/ 3688978 w 4119962"/>
                  <a:gd name="connsiteY12" fmla="*/ 776513 h 2430887"/>
                  <a:gd name="connsiteX13" fmla="*/ 3666431 w 4119962"/>
                  <a:gd name="connsiteY13" fmla="*/ 798974 h 2430887"/>
                  <a:gd name="connsiteX14" fmla="*/ 3604043 w 4119962"/>
                  <a:gd name="connsiteY14" fmla="*/ 817166 h 2430887"/>
                  <a:gd name="connsiteX15" fmla="*/ 3566360 w 4119962"/>
                  <a:gd name="connsiteY15" fmla="*/ 821220 h 2430887"/>
                  <a:gd name="connsiteX16" fmla="*/ 3529942 w 4119962"/>
                  <a:gd name="connsiteY16" fmla="*/ 832108 h 2430887"/>
                  <a:gd name="connsiteX17" fmla="*/ 3476009 w 4119962"/>
                  <a:gd name="connsiteY17" fmla="*/ 837551 h 2430887"/>
                  <a:gd name="connsiteX18" fmla="*/ 3294154 w 4119962"/>
                  <a:gd name="connsiteY18" fmla="*/ 907970 h 2430887"/>
                  <a:gd name="connsiteX19" fmla="*/ 3257738 w 4119962"/>
                  <a:gd name="connsiteY19" fmla="*/ 916077 h 2430887"/>
                  <a:gd name="connsiteX20" fmla="*/ 3218670 w 4119962"/>
                  <a:gd name="connsiteY20" fmla="*/ 947233 h 2430887"/>
                  <a:gd name="connsiteX21" fmla="*/ 3004548 w 4119962"/>
                  <a:gd name="connsiteY21" fmla="*/ 1012209 h 2430887"/>
                  <a:gd name="connsiteX22" fmla="*/ 2958796 w 4119962"/>
                  <a:gd name="connsiteY22" fmla="*/ 1060970 h 2430887"/>
                  <a:gd name="connsiteX23" fmla="*/ 2935863 w 4119962"/>
                  <a:gd name="connsiteY23" fmla="*/ 1063634 h 2430887"/>
                  <a:gd name="connsiteX24" fmla="*/ 2823809 w 4119962"/>
                  <a:gd name="connsiteY24" fmla="*/ 1181045 h 2430887"/>
                  <a:gd name="connsiteX25" fmla="*/ 2706875 w 4119962"/>
                  <a:gd name="connsiteY25" fmla="*/ 1176096 h 2430887"/>
                  <a:gd name="connsiteX26" fmla="*/ 2658357 w 4119962"/>
                  <a:gd name="connsiteY26" fmla="*/ 1213969 h 2430887"/>
                  <a:gd name="connsiteX27" fmla="*/ 2558672 w 4119962"/>
                  <a:gd name="connsiteY27" fmla="*/ 1234238 h 2430887"/>
                  <a:gd name="connsiteX28" fmla="*/ 2535737 w 4119962"/>
                  <a:gd name="connsiteY28" fmla="*/ 1262614 h 2430887"/>
                  <a:gd name="connsiteX29" fmla="*/ 2427985 w 4119962"/>
                  <a:gd name="connsiteY29" fmla="*/ 1300487 h 2430887"/>
                  <a:gd name="connsiteX30" fmla="*/ 2204690 w 4119962"/>
                  <a:gd name="connsiteY30" fmla="*/ 1422413 h 2430887"/>
                  <a:gd name="connsiteX31" fmla="*/ 2029359 w 4119962"/>
                  <a:gd name="connsiteY31" fmla="*/ 1488696 h 2430887"/>
                  <a:gd name="connsiteX32" fmla="*/ 1966090 w 4119962"/>
                  <a:gd name="connsiteY32" fmla="*/ 1540120 h 2430887"/>
                  <a:gd name="connsiteX33" fmla="*/ 1921606 w 4119962"/>
                  <a:gd name="connsiteY33" fmla="*/ 1546839 h 2430887"/>
                  <a:gd name="connsiteX34" fmla="*/ 1838055 w 4119962"/>
                  <a:gd name="connsiteY34" fmla="*/ 1601043 h 2430887"/>
                  <a:gd name="connsiteX35" fmla="*/ 1781470 w 4119962"/>
                  <a:gd name="connsiteY35" fmla="*/ 1615984 h 2430887"/>
                  <a:gd name="connsiteX36" fmla="*/ 1630616 w 4119962"/>
                  <a:gd name="connsiteY36" fmla="*/ 1721612 h 2430887"/>
                  <a:gd name="connsiteX37" fmla="*/ 1590166 w 4119962"/>
                  <a:gd name="connsiteY37" fmla="*/ 1732499 h 2430887"/>
                  <a:gd name="connsiteX38" fmla="*/ 1538998 w 4119962"/>
                  <a:gd name="connsiteY38" fmla="*/ 1767709 h 2430887"/>
                  <a:gd name="connsiteX39" fmla="*/ 1498592 w 4119962"/>
                  <a:gd name="connsiteY39" fmla="*/ 1804415 h 2430887"/>
                  <a:gd name="connsiteX40" fmla="*/ 1405662 w 4119962"/>
                  <a:gd name="connsiteY40" fmla="*/ 1843572 h 2430887"/>
                  <a:gd name="connsiteX41" fmla="*/ 1325614 w 4119962"/>
                  <a:gd name="connsiteY41" fmla="*/ 1898912 h 2430887"/>
                  <a:gd name="connsiteX42" fmla="*/ 1268291 w 4119962"/>
                  <a:gd name="connsiteY42" fmla="*/ 1892333 h 2430887"/>
                  <a:gd name="connsiteX43" fmla="*/ 1137606 w 4119962"/>
                  <a:gd name="connsiteY43" fmla="*/ 1965416 h 2430887"/>
                  <a:gd name="connsiteX44" fmla="*/ 1081152 w 4119962"/>
                  <a:gd name="connsiteY44" fmla="*/ 2013537 h 2430887"/>
                  <a:gd name="connsiteX45" fmla="*/ 976896 w 4119962"/>
                  <a:gd name="connsiteY45" fmla="*/ 2055217 h 2430887"/>
                  <a:gd name="connsiteX46" fmla="*/ 907024 w 4119962"/>
                  <a:gd name="connsiteY46" fmla="*/ 2062010 h 2430887"/>
                  <a:gd name="connsiteX47" fmla="*/ 776663 w 4119962"/>
                  <a:gd name="connsiteY47" fmla="*/ 2107528 h 2430887"/>
                  <a:gd name="connsiteX48" fmla="*/ 702562 w 4119962"/>
                  <a:gd name="connsiteY48" fmla="*/ 2131850 h 2430887"/>
                  <a:gd name="connsiteX49" fmla="*/ 675595 w 4119962"/>
                  <a:gd name="connsiteY49" fmla="*/ 2152119 h 2430887"/>
                  <a:gd name="connsiteX50" fmla="*/ 447793 w 4119962"/>
                  <a:gd name="connsiteY50" fmla="*/ 2276666 h 2430887"/>
                  <a:gd name="connsiteX51" fmla="*/ 317317 w 4119962"/>
                  <a:gd name="connsiteY51" fmla="*/ 2336818 h 2430887"/>
                  <a:gd name="connsiteX52" fmla="*/ 165554 w 4119962"/>
                  <a:gd name="connsiteY52" fmla="*/ 2379089 h 2430887"/>
                  <a:gd name="connsiteX53" fmla="*/ 49247 w 4119962"/>
                  <a:gd name="connsiteY53" fmla="*/ 2420129 h 2430887"/>
                  <a:gd name="connsiteX54" fmla="*/ 49477 w 4119962"/>
                  <a:gd name="connsiteY54" fmla="*/ 2420245 h 2430887"/>
                  <a:gd name="connsiteX55" fmla="*/ 29310 w 4119962"/>
                  <a:gd name="connsiteY55" fmla="*/ 2420245 h 2430887"/>
                  <a:gd name="connsiteX56" fmla="*/ 0 w 4119962"/>
                  <a:gd name="connsiteY56" fmla="*/ 2430887 h 2430887"/>
                  <a:gd name="connsiteX57" fmla="*/ 106984 w 4119962"/>
                  <a:gd name="connsiteY57" fmla="*/ 2363376 h 2430887"/>
                  <a:gd name="connsiteX58" fmla="*/ 217849 w 4119962"/>
                  <a:gd name="connsiteY58" fmla="*/ 2280333 h 2430887"/>
                  <a:gd name="connsiteX59" fmla="*/ 246083 w 4119962"/>
                  <a:gd name="connsiteY59" fmla="*/ 2275815 h 2430887"/>
                  <a:gd name="connsiteX60" fmla="*/ 305318 w 4119962"/>
                  <a:gd name="connsiteY60" fmla="*/ 2223465 h 2430887"/>
                  <a:gd name="connsiteX61" fmla="*/ 346575 w 4119962"/>
                  <a:gd name="connsiteY61" fmla="*/ 2214431 h 2430887"/>
                  <a:gd name="connsiteX62" fmla="*/ 401776 w 4119962"/>
                  <a:gd name="connsiteY62" fmla="*/ 2167987 h 2430887"/>
                  <a:gd name="connsiteX63" fmla="*/ 483484 w 4119962"/>
                  <a:gd name="connsiteY63" fmla="*/ 2149455 h 2430887"/>
                  <a:gd name="connsiteX64" fmla="*/ 505957 w 4119962"/>
                  <a:gd name="connsiteY64" fmla="*/ 2129650 h 2430887"/>
                  <a:gd name="connsiteX65" fmla="*/ 575103 w 4119962"/>
                  <a:gd name="connsiteY65" fmla="*/ 2075098 h 2430887"/>
                  <a:gd name="connsiteX66" fmla="*/ 666983 w 4119962"/>
                  <a:gd name="connsiteY66" fmla="*/ 2025919 h 2430887"/>
                  <a:gd name="connsiteX67" fmla="*/ 738057 w 4119962"/>
                  <a:gd name="connsiteY67" fmla="*/ 1978619 h 2430887"/>
                  <a:gd name="connsiteX68" fmla="*/ 770786 w 4119962"/>
                  <a:gd name="connsiteY68" fmla="*/ 1980473 h 2430887"/>
                  <a:gd name="connsiteX69" fmla="*/ 796830 w 4119962"/>
                  <a:gd name="connsiteY69" fmla="*/ 1952444 h 2430887"/>
                  <a:gd name="connsiteX70" fmla="*/ 861065 w 4119962"/>
                  <a:gd name="connsiteY70" fmla="*/ 1885084 h 2430887"/>
                  <a:gd name="connsiteX71" fmla="*/ 930629 w 4119962"/>
                  <a:gd name="connsiteY71" fmla="*/ 1862566 h 2430887"/>
                  <a:gd name="connsiteX72" fmla="*/ 988942 w 4119962"/>
                  <a:gd name="connsiteY72" fmla="*/ 1815659 h 2430887"/>
                  <a:gd name="connsiteX73" fmla="*/ 1090010 w 4119962"/>
                  <a:gd name="connsiteY73" fmla="*/ 1792610 h 2430887"/>
                  <a:gd name="connsiteX74" fmla="*/ 1119628 w 4119962"/>
                  <a:gd name="connsiteY74" fmla="*/ 1771878 h 2430887"/>
                  <a:gd name="connsiteX75" fmla="*/ 1145211 w 4119962"/>
                  <a:gd name="connsiteY75" fmla="*/ 1767825 h 2430887"/>
                  <a:gd name="connsiteX76" fmla="*/ 1231413 w 4119962"/>
                  <a:gd name="connsiteY76" fmla="*/ 1725898 h 2430887"/>
                  <a:gd name="connsiteX77" fmla="*/ 1335594 w 4119962"/>
                  <a:gd name="connsiteY77" fmla="*/ 1671694 h 2430887"/>
                  <a:gd name="connsiteX78" fmla="*/ 1357605 w 4119962"/>
                  <a:gd name="connsiteY78" fmla="*/ 1650035 h 2430887"/>
                  <a:gd name="connsiteX79" fmla="*/ 1470774 w 4119962"/>
                  <a:gd name="connsiteY79" fmla="*/ 1595020 h 2430887"/>
                  <a:gd name="connsiteX80" fmla="*/ 1521481 w 4119962"/>
                  <a:gd name="connsiteY80" fmla="*/ 1549386 h 2430887"/>
                  <a:gd name="connsiteX81" fmla="*/ 1552482 w 4119962"/>
                  <a:gd name="connsiteY81" fmla="*/ 1543943 h 2430887"/>
                  <a:gd name="connsiteX82" fmla="*/ 1648594 w 4119962"/>
                  <a:gd name="connsiteY82" fmla="*/ 1507344 h 2430887"/>
                  <a:gd name="connsiteX83" fmla="*/ 1663461 w 4119962"/>
                  <a:gd name="connsiteY83" fmla="*/ 1483485 h 2430887"/>
                  <a:gd name="connsiteX84" fmla="*/ 1734797 w 4119962"/>
                  <a:gd name="connsiteY84" fmla="*/ 1439241 h 2430887"/>
                  <a:gd name="connsiteX85" fmla="*/ 1825032 w 4119962"/>
                  <a:gd name="connsiteY85" fmla="*/ 1404958 h 2430887"/>
                  <a:gd name="connsiteX86" fmla="*/ 1933707 w 4119962"/>
                  <a:gd name="connsiteY86" fmla="*/ 1351680 h 2430887"/>
                  <a:gd name="connsiteX87" fmla="*/ 1992020 w 4119962"/>
                  <a:gd name="connsiteY87" fmla="*/ 1323651 h 2430887"/>
                  <a:gd name="connsiteX88" fmla="*/ 2051716 w 4119962"/>
                  <a:gd name="connsiteY88" fmla="*/ 1274891 h 2430887"/>
                  <a:gd name="connsiteX89" fmla="*/ 2124895 w 4119962"/>
                  <a:gd name="connsiteY89" fmla="*/ 1232964 h 2430887"/>
                  <a:gd name="connsiteX90" fmla="*/ 2192659 w 4119962"/>
                  <a:gd name="connsiteY90" fmla="*/ 1197291 h 2430887"/>
                  <a:gd name="connsiteX91" fmla="*/ 2319478 w 4119962"/>
                  <a:gd name="connsiteY91" fmla="*/ 1100989 h 2430887"/>
                  <a:gd name="connsiteX92" fmla="*/ 2470698 w 4119962"/>
                  <a:gd name="connsiteY92" fmla="*/ 1033359 h 2430887"/>
                  <a:gd name="connsiteX93" fmla="*/ 2566278 w 4119962"/>
                  <a:gd name="connsiteY93" fmla="*/ 985222 h 2430887"/>
                  <a:gd name="connsiteX94" fmla="*/ 2672779 w 4119962"/>
                  <a:gd name="connsiteY94" fmla="*/ 899609 h 2430887"/>
                  <a:gd name="connsiteX95" fmla="*/ 2701458 w 4119962"/>
                  <a:gd name="connsiteY95" fmla="*/ 910750 h 2430887"/>
                  <a:gd name="connsiteX96" fmla="*/ 2757518 w 4119962"/>
                  <a:gd name="connsiteY96" fmla="*/ 867512 h 2430887"/>
                  <a:gd name="connsiteX97" fmla="*/ 2836177 w 4119962"/>
                  <a:gd name="connsiteY97" fmla="*/ 834887 h 2430887"/>
                  <a:gd name="connsiteX98" fmla="*/ 2863144 w 4119962"/>
                  <a:gd name="connsiteY98" fmla="*/ 828169 h 2430887"/>
                  <a:gd name="connsiteX99" fmla="*/ 2872594 w 4119962"/>
                  <a:gd name="connsiteY99" fmla="*/ 803847 h 2430887"/>
                  <a:gd name="connsiteX100" fmla="*/ 2899561 w 4119962"/>
                  <a:gd name="connsiteY100" fmla="*/ 803847 h 2430887"/>
                  <a:gd name="connsiteX101" fmla="*/ 2915696 w 4119962"/>
                  <a:gd name="connsiteY101" fmla="*/ 780799 h 2430887"/>
                  <a:gd name="connsiteX102" fmla="*/ 2963070 w 4119962"/>
                  <a:gd name="connsiteY102" fmla="*/ 739059 h 2430887"/>
                  <a:gd name="connsiteX103" fmla="*/ 3042348 w 4119962"/>
                  <a:gd name="connsiteY103" fmla="*/ 713159 h 2430887"/>
                  <a:gd name="connsiteX104" fmla="*/ 3073349 w 4119962"/>
                  <a:gd name="connsiteY104" fmla="*/ 698218 h 2430887"/>
                  <a:gd name="connsiteX105" fmla="*/ 3112416 w 4119962"/>
                  <a:gd name="connsiteY105" fmla="*/ 650847 h 2430887"/>
                  <a:gd name="connsiteX106" fmla="*/ 3175509 w 4119962"/>
                  <a:gd name="connsiteY106" fmla="*/ 586335 h 2430887"/>
                  <a:gd name="connsiteX107" fmla="*/ 3213485 w 4119962"/>
                  <a:gd name="connsiteY107" fmla="*/ 574985 h 2430887"/>
                  <a:gd name="connsiteX108" fmla="*/ 3283137 w 4119962"/>
                  <a:gd name="connsiteY108" fmla="*/ 495988 h 2430887"/>
                  <a:gd name="connsiteX109" fmla="*/ 3329753 w 4119962"/>
                  <a:gd name="connsiteY109" fmla="*/ 492124 h 2430887"/>
                  <a:gd name="connsiteX110" fmla="*/ 3361563 w 4119962"/>
                  <a:gd name="connsiteY110" fmla="*/ 473868 h 2430887"/>
                  <a:gd name="connsiteX111" fmla="*/ 3408283 w 4119962"/>
                  <a:gd name="connsiteY111" fmla="*/ 443511 h 2430887"/>
                  <a:gd name="connsiteX112" fmla="*/ 3453785 w 4119962"/>
                  <a:gd name="connsiteY112" fmla="*/ 414641 h 2430887"/>
                  <a:gd name="connsiteX113" fmla="*/ 3549160 w 4119962"/>
                  <a:gd name="connsiteY113" fmla="*/ 358803 h 2430887"/>
                  <a:gd name="connsiteX114" fmla="*/ 3565124 w 4119962"/>
                  <a:gd name="connsiteY114" fmla="*/ 331008 h 2430887"/>
                  <a:gd name="connsiteX115" fmla="*/ 3639194 w 4119962"/>
                  <a:gd name="connsiteY115" fmla="*/ 335467 h 2430887"/>
                  <a:gd name="connsiteX116" fmla="*/ 3645104 w 4119962"/>
                  <a:gd name="connsiteY116" fmla="*/ 301885 h 2430887"/>
                  <a:gd name="connsiteX117" fmla="*/ 3682295 w 4119962"/>
                  <a:gd name="connsiteY117" fmla="*/ 298984 h 2430887"/>
                  <a:gd name="connsiteX118" fmla="*/ 3740013 w 4119962"/>
                  <a:gd name="connsiteY118" fmla="*/ 247791 h 2430887"/>
                  <a:gd name="connsiteX119" fmla="*/ 3770964 w 4119962"/>
                  <a:gd name="connsiteY119" fmla="*/ 231442 h 2430887"/>
                  <a:gd name="connsiteX120" fmla="*/ 3853127 w 4119962"/>
                  <a:gd name="connsiteY120" fmla="*/ 214955 h 2430887"/>
                  <a:gd name="connsiteX121" fmla="*/ 3821329 w 4119962"/>
                  <a:gd name="connsiteY121" fmla="*/ 208720 h 2430887"/>
                  <a:gd name="connsiteX122" fmla="*/ 3874965 w 4119962"/>
                  <a:gd name="connsiteY122" fmla="*/ 187979 h 2430887"/>
                  <a:gd name="connsiteX123" fmla="*/ 3969135 w 4119962"/>
                  <a:gd name="connsiteY123" fmla="*/ 148763 h 2430887"/>
                  <a:gd name="connsiteX124" fmla="*/ 3997370 w 4119962"/>
                  <a:gd name="connsiteY124" fmla="*/ 151427 h 2430887"/>
                  <a:gd name="connsiteX125" fmla="*/ 4033154 w 4119962"/>
                  <a:gd name="connsiteY125" fmla="*/ 121327 h 2430887"/>
                  <a:gd name="connsiteX126" fmla="*/ 4071471 w 4119962"/>
                  <a:gd name="connsiteY126" fmla="*/ 78228 h 2430887"/>
                  <a:gd name="connsiteX127" fmla="*/ 4119962 w 4119962"/>
                  <a:gd name="connsiteY127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3405 w 4119962"/>
                  <a:gd name="connsiteY2" fmla="*/ 524719 h 2430887"/>
                  <a:gd name="connsiteX3" fmla="*/ 4068699 w 4119962"/>
                  <a:gd name="connsiteY3" fmla="*/ 568684 h 2430887"/>
                  <a:gd name="connsiteX4" fmla="*/ 4006820 w 4119962"/>
                  <a:gd name="connsiteY4" fmla="*/ 568035 h 2430887"/>
                  <a:gd name="connsiteX5" fmla="*/ 3934101 w 4119962"/>
                  <a:gd name="connsiteY5" fmla="*/ 601855 h 2430887"/>
                  <a:gd name="connsiteX6" fmla="*/ 3899199 w 4119962"/>
                  <a:gd name="connsiteY6" fmla="*/ 681541 h 2430887"/>
                  <a:gd name="connsiteX7" fmla="*/ 3833032 w 4119962"/>
                  <a:gd name="connsiteY7" fmla="*/ 685826 h 2430887"/>
                  <a:gd name="connsiteX8" fmla="*/ 3843372 w 4119962"/>
                  <a:gd name="connsiteY8" fmla="*/ 715352 h 2430887"/>
                  <a:gd name="connsiteX9" fmla="*/ 3775180 w 4119962"/>
                  <a:gd name="connsiteY9" fmla="*/ 727753 h 2430887"/>
                  <a:gd name="connsiteX10" fmla="*/ 3737352 w 4119962"/>
                  <a:gd name="connsiteY10" fmla="*/ 770349 h 2430887"/>
                  <a:gd name="connsiteX11" fmla="*/ 3688978 w 4119962"/>
                  <a:gd name="connsiteY11" fmla="*/ 776513 h 2430887"/>
                  <a:gd name="connsiteX12" fmla="*/ 3666431 w 4119962"/>
                  <a:gd name="connsiteY12" fmla="*/ 798974 h 2430887"/>
                  <a:gd name="connsiteX13" fmla="*/ 3604043 w 4119962"/>
                  <a:gd name="connsiteY13" fmla="*/ 817166 h 2430887"/>
                  <a:gd name="connsiteX14" fmla="*/ 3566360 w 4119962"/>
                  <a:gd name="connsiteY14" fmla="*/ 821220 h 2430887"/>
                  <a:gd name="connsiteX15" fmla="*/ 3529942 w 4119962"/>
                  <a:gd name="connsiteY15" fmla="*/ 832108 h 2430887"/>
                  <a:gd name="connsiteX16" fmla="*/ 3476009 w 4119962"/>
                  <a:gd name="connsiteY16" fmla="*/ 837551 h 2430887"/>
                  <a:gd name="connsiteX17" fmla="*/ 3294154 w 4119962"/>
                  <a:gd name="connsiteY17" fmla="*/ 907970 h 2430887"/>
                  <a:gd name="connsiteX18" fmla="*/ 3257738 w 4119962"/>
                  <a:gd name="connsiteY18" fmla="*/ 916077 h 2430887"/>
                  <a:gd name="connsiteX19" fmla="*/ 3218670 w 4119962"/>
                  <a:gd name="connsiteY19" fmla="*/ 947233 h 2430887"/>
                  <a:gd name="connsiteX20" fmla="*/ 3004548 w 4119962"/>
                  <a:gd name="connsiteY20" fmla="*/ 1012209 h 2430887"/>
                  <a:gd name="connsiteX21" fmla="*/ 2958796 w 4119962"/>
                  <a:gd name="connsiteY21" fmla="*/ 1060970 h 2430887"/>
                  <a:gd name="connsiteX22" fmla="*/ 2935863 w 4119962"/>
                  <a:gd name="connsiteY22" fmla="*/ 1063634 h 2430887"/>
                  <a:gd name="connsiteX23" fmla="*/ 2823809 w 4119962"/>
                  <a:gd name="connsiteY23" fmla="*/ 1181045 h 2430887"/>
                  <a:gd name="connsiteX24" fmla="*/ 2706875 w 4119962"/>
                  <a:gd name="connsiteY24" fmla="*/ 1176096 h 2430887"/>
                  <a:gd name="connsiteX25" fmla="*/ 2658357 w 4119962"/>
                  <a:gd name="connsiteY25" fmla="*/ 1213969 h 2430887"/>
                  <a:gd name="connsiteX26" fmla="*/ 2558672 w 4119962"/>
                  <a:gd name="connsiteY26" fmla="*/ 1234238 h 2430887"/>
                  <a:gd name="connsiteX27" fmla="*/ 2535737 w 4119962"/>
                  <a:gd name="connsiteY27" fmla="*/ 1262614 h 2430887"/>
                  <a:gd name="connsiteX28" fmla="*/ 2427985 w 4119962"/>
                  <a:gd name="connsiteY28" fmla="*/ 1300487 h 2430887"/>
                  <a:gd name="connsiteX29" fmla="*/ 2204690 w 4119962"/>
                  <a:gd name="connsiteY29" fmla="*/ 1422413 h 2430887"/>
                  <a:gd name="connsiteX30" fmla="*/ 2029359 w 4119962"/>
                  <a:gd name="connsiteY30" fmla="*/ 1488696 h 2430887"/>
                  <a:gd name="connsiteX31" fmla="*/ 1966090 w 4119962"/>
                  <a:gd name="connsiteY31" fmla="*/ 1540120 h 2430887"/>
                  <a:gd name="connsiteX32" fmla="*/ 1921606 w 4119962"/>
                  <a:gd name="connsiteY32" fmla="*/ 1546839 h 2430887"/>
                  <a:gd name="connsiteX33" fmla="*/ 1838055 w 4119962"/>
                  <a:gd name="connsiteY33" fmla="*/ 1601043 h 2430887"/>
                  <a:gd name="connsiteX34" fmla="*/ 1781470 w 4119962"/>
                  <a:gd name="connsiteY34" fmla="*/ 1615984 h 2430887"/>
                  <a:gd name="connsiteX35" fmla="*/ 1630616 w 4119962"/>
                  <a:gd name="connsiteY35" fmla="*/ 1721612 h 2430887"/>
                  <a:gd name="connsiteX36" fmla="*/ 1590166 w 4119962"/>
                  <a:gd name="connsiteY36" fmla="*/ 1732499 h 2430887"/>
                  <a:gd name="connsiteX37" fmla="*/ 1538998 w 4119962"/>
                  <a:gd name="connsiteY37" fmla="*/ 1767709 h 2430887"/>
                  <a:gd name="connsiteX38" fmla="*/ 1498592 w 4119962"/>
                  <a:gd name="connsiteY38" fmla="*/ 1804415 h 2430887"/>
                  <a:gd name="connsiteX39" fmla="*/ 1405662 w 4119962"/>
                  <a:gd name="connsiteY39" fmla="*/ 1843572 h 2430887"/>
                  <a:gd name="connsiteX40" fmla="*/ 1325614 w 4119962"/>
                  <a:gd name="connsiteY40" fmla="*/ 1898912 h 2430887"/>
                  <a:gd name="connsiteX41" fmla="*/ 1268291 w 4119962"/>
                  <a:gd name="connsiteY41" fmla="*/ 1892333 h 2430887"/>
                  <a:gd name="connsiteX42" fmla="*/ 1137606 w 4119962"/>
                  <a:gd name="connsiteY42" fmla="*/ 1965416 h 2430887"/>
                  <a:gd name="connsiteX43" fmla="*/ 1081152 w 4119962"/>
                  <a:gd name="connsiteY43" fmla="*/ 2013537 h 2430887"/>
                  <a:gd name="connsiteX44" fmla="*/ 976896 w 4119962"/>
                  <a:gd name="connsiteY44" fmla="*/ 2055217 h 2430887"/>
                  <a:gd name="connsiteX45" fmla="*/ 907024 w 4119962"/>
                  <a:gd name="connsiteY45" fmla="*/ 2062010 h 2430887"/>
                  <a:gd name="connsiteX46" fmla="*/ 776663 w 4119962"/>
                  <a:gd name="connsiteY46" fmla="*/ 2107528 h 2430887"/>
                  <a:gd name="connsiteX47" fmla="*/ 702562 w 4119962"/>
                  <a:gd name="connsiteY47" fmla="*/ 2131850 h 2430887"/>
                  <a:gd name="connsiteX48" fmla="*/ 675595 w 4119962"/>
                  <a:gd name="connsiteY48" fmla="*/ 2152119 h 2430887"/>
                  <a:gd name="connsiteX49" fmla="*/ 447793 w 4119962"/>
                  <a:gd name="connsiteY49" fmla="*/ 2276666 h 2430887"/>
                  <a:gd name="connsiteX50" fmla="*/ 317317 w 4119962"/>
                  <a:gd name="connsiteY50" fmla="*/ 2336818 h 2430887"/>
                  <a:gd name="connsiteX51" fmla="*/ 165554 w 4119962"/>
                  <a:gd name="connsiteY51" fmla="*/ 2379089 h 2430887"/>
                  <a:gd name="connsiteX52" fmla="*/ 49247 w 4119962"/>
                  <a:gd name="connsiteY52" fmla="*/ 2420129 h 2430887"/>
                  <a:gd name="connsiteX53" fmla="*/ 49477 w 4119962"/>
                  <a:gd name="connsiteY53" fmla="*/ 2420245 h 2430887"/>
                  <a:gd name="connsiteX54" fmla="*/ 29310 w 4119962"/>
                  <a:gd name="connsiteY54" fmla="*/ 2420245 h 2430887"/>
                  <a:gd name="connsiteX55" fmla="*/ 0 w 4119962"/>
                  <a:gd name="connsiteY55" fmla="*/ 2430887 h 2430887"/>
                  <a:gd name="connsiteX56" fmla="*/ 106984 w 4119962"/>
                  <a:gd name="connsiteY56" fmla="*/ 2363376 h 2430887"/>
                  <a:gd name="connsiteX57" fmla="*/ 217849 w 4119962"/>
                  <a:gd name="connsiteY57" fmla="*/ 2280333 h 2430887"/>
                  <a:gd name="connsiteX58" fmla="*/ 246083 w 4119962"/>
                  <a:gd name="connsiteY58" fmla="*/ 2275815 h 2430887"/>
                  <a:gd name="connsiteX59" fmla="*/ 305318 w 4119962"/>
                  <a:gd name="connsiteY59" fmla="*/ 2223465 h 2430887"/>
                  <a:gd name="connsiteX60" fmla="*/ 346575 w 4119962"/>
                  <a:gd name="connsiteY60" fmla="*/ 2214431 h 2430887"/>
                  <a:gd name="connsiteX61" fmla="*/ 401776 w 4119962"/>
                  <a:gd name="connsiteY61" fmla="*/ 2167987 h 2430887"/>
                  <a:gd name="connsiteX62" fmla="*/ 483484 w 4119962"/>
                  <a:gd name="connsiteY62" fmla="*/ 2149455 h 2430887"/>
                  <a:gd name="connsiteX63" fmla="*/ 505957 w 4119962"/>
                  <a:gd name="connsiteY63" fmla="*/ 2129650 h 2430887"/>
                  <a:gd name="connsiteX64" fmla="*/ 575103 w 4119962"/>
                  <a:gd name="connsiteY64" fmla="*/ 2075098 h 2430887"/>
                  <a:gd name="connsiteX65" fmla="*/ 666983 w 4119962"/>
                  <a:gd name="connsiteY65" fmla="*/ 2025919 h 2430887"/>
                  <a:gd name="connsiteX66" fmla="*/ 738057 w 4119962"/>
                  <a:gd name="connsiteY66" fmla="*/ 1978619 h 2430887"/>
                  <a:gd name="connsiteX67" fmla="*/ 770786 w 4119962"/>
                  <a:gd name="connsiteY67" fmla="*/ 1980473 h 2430887"/>
                  <a:gd name="connsiteX68" fmla="*/ 796830 w 4119962"/>
                  <a:gd name="connsiteY68" fmla="*/ 1952444 h 2430887"/>
                  <a:gd name="connsiteX69" fmla="*/ 861065 w 4119962"/>
                  <a:gd name="connsiteY69" fmla="*/ 1885084 h 2430887"/>
                  <a:gd name="connsiteX70" fmla="*/ 930629 w 4119962"/>
                  <a:gd name="connsiteY70" fmla="*/ 1862566 h 2430887"/>
                  <a:gd name="connsiteX71" fmla="*/ 988942 w 4119962"/>
                  <a:gd name="connsiteY71" fmla="*/ 1815659 h 2430887"/>
                  <a:gd name="connsiteX72" fmla="*/ 1090010 w 4119962"/>
                  <a:gd name="connsiteY72" fmla="*/ 1792610 h 2430887"/>
                  <a:gd name="connsiteX73" fmla="*/ 1119628 w 4119962"/>
                  <a:gd name="connsiteY73" fmla="*/ 1771878 h 2430887"/>
                  <a:gd name="connsiteX74" fmla="*/ 1145211 w 4119962"/>
                  <a:gd name="connsiteY74" fmla="*/ 1767825 h 2430887"/>
                  <a:gd name="connsiteX75" fmla="*/ 1231413 w 4119962"/>
                  <a:gd name="connsiteY75" fmla="*/ 1725898 h 2430887"/>
                  <a:gd name="connsiteX76" fmla="*/ 1335594 w 4119962"/>
                  <a:gd name="connsiteY76" fmla="*/ 1671694 h 2430887"/>
                  <a:gd name="connsiteX77" fmla="*/ 1357605 w 4119962"/>
                  <a:gd name="connsiteY77" fmla="*/ 1650035 h 2430887"/>
                  <a:gd name="connsiteX78" fmla="*/ 1470774 w 4119962"/>
                  <a:gd name="connsiteY78" fmla="*/ 1595020 h 2430887"/>
                  <a:gd name="connsiteX79" fmla="*/ 1521481 w 4119962"/>
                  <a:gd name="connsiteY79" fmla="*/ 1549386 h 2430887"/>
                  <a:gd name="connsiteX80" fmla="*/ 1552482 w 4119962"/>
                  <a:gd name="connsiteY80" fmla="*/ 1543943 h 2430887"/>
                  <a:gd name="connsiteX81" fmla="*/ 1648594 w 4119962"/>
                  <a:gd name="connsiteY81" fmla="*/ 1507344 h 2430887"/>
                  <a:gd name="connsiteX82" fmla="*/ 1663461 w 4119962"/>
                  <a:gd name="connsiteY82" fmla="*/ 1483485 h 2430887"/>
                  <a:gd name="connsiteX83" fmla="*/ 1734797 w 4119962"/>
                  <a:gd name="connsiteY83" fmla="*/ 1439241 h 2430887"/>
                  <a:gd name="connsiteX84" fmla="*/ 1825032 w 4119962"/>
                  <a:gd name="connsiteY84" fmla="*/ 1404958 h 2430887"/>
                  <a:gd name="connsiteX85" fmla="*/ 1933707 w 4119962"/>
                  <a:gd name="connsiteY85" fmla="*/ 1351680 h 2430887"/>
                  <a:gd name="connsiteX86" fmla="*/ 1992020 w 4119962"/>
                  <a:gd name="connsiteY86" fmla="*/ 1323651 h 2430887"/>
                  <a:gd name="connsiteX87" fmla="*/ 2051716 w 4119962"/>
                  <a:gd name="connsiteY87" fmla="*/ 1274891 h 2430887"/>
                  <a:gd name="connsiteX88" fmla="*/ 2124895 w 4119962"/>
                  <a:gd name="connsiteY88" fmla="*/ 1232964 h 2430887"/>
                  <a:gd name="connsiteX89" fmla="*/ 2192659 w 4119962"/>
                  <a:gd name="connsiteY89" fmla="*/ 1197291 h 2430887"/>
                  <a:gd name="connsiteX90" fmla="*/ 2319478 w 4119962"/>
                  <a:gd name="connsiteY90" fmla="*/ 1100989 h 2430887"/>
                  <a:gd name="connsiteX91" fmla="*/ 2470698 w 4119962"/>
                  <a:gd name="connsiteY91" fmla="*/ 1033359 h 2430887"/>
                  <a:gd name="connsiteX92" fmla="*/ 2566278 w 4119962"/>
                  <a:gd name="connsiteY92" fmla="*/ 985222 h 2430887"/>
                  <a:gd name="connsiteX93" fmla="*/ 2672779 w 4119962"/>
                  <a:gd name="connsiteY93" fmla="*/ 899609 h 2430887"/>
                  <a:gd name="connsiteX94" fmla="*/ 2701458 w 4119962"/>
                  <a:gd name="connsiteY94" fmla="*/ 910750 h 2430887"/>
                  <a:gd name="connsiteX95" fmla="*/ 2757518 w 4119962"/>
                  <a:gd name="connsiteY95" fmla="*/ 867512 h 2430887"/>
                  <a:gd name="connsiteX96" fmla="*/ 2836177 w 4119962"/>
                  <a:gd name="connsiteY96" fmla="*/ 834887 h 2430887"/>
                  <a:gd name="connsiteX97" fmla="*/ 2863144 w 4119962"/>
                  <a:gd name="connsiteY97" fmla="*/ 828169 h 2430887"/>
                  <a:gd name="connsiteX98" fmla="*/ 2872594 w 4119962"/>
                  <a:gd name="connsiteY98" fmla="*/ 803847 h 2430887"/>
                  <a:gd name="connsiteX99" fmla="*/ 2899561 w 4119962"/>
                  <a:gd name="connsiteY99" fmla="*/ 803847 h 2430887"/>
                  <a:gd name="connsiteX100" fmla="*/ 2915696 w 4119962"/>
                  <a:gd name="connsiteY100" fmla="*/ 780799 h 2430887"/>
                  <a:gd name="connsiteX101" fmla="*/ 2963070 w 4119962"/>
                  <a:gd name="connsiteY101" fmla="*/ 739059 h 2430887"/>
                  <a:gd name="connsiteX102" fmla="*/ 3042348 w 4119962"/>
                  <a:gd name="connsiteY102" fmla="*/ 713159 h 2430887"/>
                  <a:gd name="connsiteX103" fmla="*/ 3073349 w 4119962"/>
                  <a:gd name="connsiteY103" fmla="*/ 698218 h 2430887"/>
                  <a:gd name="connsiteX104" fmla="*/ 3112416 w 4119962"/>
                  <a:gd name="connsiteY104" fmla="*/ 650847 h 2430887"/>
                  <a:gd name="connsiteX105" fmla="*/ 3175509 w 4119962"/>
                  <a:gd name="connsiteY105" fmla="*/ 586335 h 2430887"/>
                  <a:gd name="connsiteX106" fmla="*/ 3213485 w 4119962"/>
                  <a:gd name="connsiteY106" fmla="*/ 574985 h 2430887"/>
                  <a:gd name="connsiteX107" fmla="*/ 3283137 w 4119962"/>
                  <a:gd name="connsiteY107" fmla="*/ 495988 h 2430887"/>
                  <a:gd name="connsiteX108" fmla="*/ 3329753 w 4119962"/>
                  <a:gd name="connsiteY108" fmla="*/ 492124 h 2430887"/>
                  <a:gd name="connsiteX109" fmla="*/ 3361563 w 4119962"/>
                  <a:gd name="connsiteY109" fmla="*/ 473868 h 2430887"/>
                  <a:gd name="connsiteX110" fmla="*/ 3408283 w 4119962"/>
                  <a:gd name="connsiteY110" fmla="*/ 443511 h 2430887"/>
                  <a:gd name="connsiteX111" fmla="*/ 3453785 w 4119962"/>
                  <a:gd name="connsiteY111" fmla="*/ 414641 h 2430887"/>
                  <a:gd name="connsiteX112" fmla="*/ 3549160 w 4119962"/>
                  <a:gd name="connsiteY112" fmla="*/ 358803 h 2430887"/>
                  <a:gd name="connsiteX113" fmla="*/ 3565124 w 4119962"/>
                  <a:gd name="connsiteY113" fmla="*/ 331008 h 2430887"/>
                  <a:gd name="connsiteX114" fmla="*/ 3639194 w 4119962"/>
                  <a:gd name="connsiteY114" fmla="*/ 335467 h 2430887"/>
                  <a:gd name="connsiteX115" fmla="*/ 3645104 w 4119962"/>
                  <a:gd name="connsiteY115" fmla="*/ 301885 h 2430887"/>
                  <a:gd name="connsiteX116" fmla="*/ 3682295 w 4119962"/>
                  <a:gd name="connsiteY116" fmla="*/ 298984 h 2430887"/>
                  <a:gd name="connsiteX117" fmla="*/ 3740013 w 4119962"/>
                  <a:gd name="connsiteY117" fmla="*/ 247791 h 2430887"/>
                  <a:gd name="connsiteX118" fmla="*/ 3770964 w 4119962"/>
                  <a:gd name="connsiteY118" fmla="*/ 231442 h 2430887"/>
                  <a:gd name="connsiteX119" fmla="*/ 3853127 w 4119962"/>
                  <a:gd name="connsiteY119" fmla="*/ 214955 h 2430887"/>
                  <a:gd name="connsiteX120" fmla="*/ 3821329 w 4119962"/>
                  <a:gd name="connsiteY120" fmla="*/ 208720 h 2430887"/>
                  <a:gd name="connsiteX121" fmla="*/ 3874965 w 4119962"/>
                  <a:gd name="connsiteY121" fmla="*/ 187979 h 2430887"/>
                  <a:gd name="connsiteX122" fmla="*/ 3969135 w 4119962"/>
                  <a:gd name="connsiteY122" fmla="*/ 148763 h 2430887"/>
                  <a:gd name="connsiteX123" fmla="*/ 3997370 w 4119962"/>
                  <a:gd name="connsiteY123" fmla="*/ 151427 h 2430887"/>
                  <a:gd name="connsiteX124" fmla="*/ 4033154 w 4119962"/>
                  <a:gd name="connsiteY124" fmla="*/ 121327 h 2430887"/>
                  <a:gd name="connsiteX125" fmla="*/ 4071471 w 4119962"/>
                  <a:gd name="connsiteY125" fmla="*/ 78228 h 2430887"/>
                  <a:gd name="connsiteX126" fmla="*/ 4119962 w 4119962"/>
                  <a:gd name="connsiteY126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34101 w 4119962"/>
                  <a:gd name="connsiteY4" fmla="*/ 601855 h 2430887"/>
                  <a:gd name="connsiteX5" fmla="*/ 3899199 w 4119962"/>
                  <a:gd name="connsiteY5" fmla="*/ 681541 h 2430887"/>
                  <a:gd name="connsiteX6" fmla="*/ 3833032 w 4119962"/>
                  <a:gd name="connsiteY6" fmla="*/ 685826 h 2430887"/>
                  <a:gd name="connsiteX7" fmla="*/ 3843372 w 4119962"/>
                  <a:gd name="connsiteY7" fmla="*/ 715352 h 2430887"/>
                  <a:gd name="connsiteX8" fmla="*/ 3775180 w 4119962"/>
                  <a:gd name="connsiteY8" fmla="*/ 72775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66431 w 4119962"/>
                  <a:gd name="connsiteY11" fmla="*/ 798974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57738 w 4119962"/>
                  <a:gd name="connsiteY17" fmla="*/ 916077 h 2430887"/>
                  <a:gd name="connsiteX18" fmla="*/ 3218670 w 4119962"/>
                  <a:gd name="connsiteY18" fmla="*/ 947233 h 2430887"/>
                  <a:gd name="connsiteX19" fmla="*/ 3004548 w 4119962"/>
                  <a:gd name="connsiteY19" fmla="*/ 1012209 h 2430887"/>
                  <a:gd name="connsiteX20" fmla="*/ 2958796 w 4119962"/>
                  <a:gd name="connsiteY20" fmla="*/ 1060970 h 2430887"/>
                  <a:gd name="connsiteX21" fmla="*/ 2935863 w 4119962"/>
                  <a:gd name="connsiteY21" fmla="*/ 1063634 h 2430887"/>
                  <a:gd name="connsiteX22" fmla="*/ 2823809 w 4119962"/>
                  <a:gd name="connsiteY22" fmla="*/ 1181045 h 2430887"/>
                  <a:gd name="connsiteX23" fmla="*/ 2706875 w 4119962"/>
                  <a:gd name="connsiteY23" fmla="*/ 1176096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33032 w 4119962"/>
                  <a:gd name="connsiteY6" fmla="*/ 685826 h 2430887"/>
                  <a:gd name="connsiteX7" fmla="*/ 3843372 w 4119962"/>
                  <a:gd name="connsiteY7" fmla="*/ 715352 h 2430887"/>
                  <a:gd name="connsiteX8" fmla="*/ 3775180 w 4119962"/>
                  <a:gd name="connsiteY8" fmla="*/ 72775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66431 w 4119962"/>
                  <a:gd name="connsiteY11" fmla="*/ 798974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57738 w 4119962"/>
                  <a:gd name="connsiteY17" fmla="*/ 916077 h 2430887"/>
                  <a:gd name="connsiteX18" fmla="*/ 3218670 w 4119962"/>
                  <a:gd name="connsiteY18" fmla="*/ 947233 h 2430887"/>
                  <a:gd name="connsiteX19" fmla="*/ 3004548 w 4119962"/>
                  <a:gd name="connsiteY19" fmla="*/ 1012209 h 2430887"/>
                  <a:gd name="connsiteX20" fmla="*/ 2958796 w 4119962"/>
                  <a:gd name="connsiteY20" fmla="*/ 1060970 h 2430887"/>
                  <a:gd name="connsiteX21" fmla="*/ 2935863 w 4119962"/>
                  <a:gd name="connsiteY21" fmla="*/ 1063634 h 2430887"/>
                  <a:gd name="connsiteX22" fmla="*/ 2823809 w 4119962"/>
                  <a:gd name="connsiteY22" fmla="*/ 1181045 h 2430887"/>
                  <a:gd name="connsiteX23" fmla="*/ 2706875 w 4119962"/>
                  <a:gd name="connsiteY23" fmla="*/ 1176096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775180 w 4119962"/>
                  <a:gd name="connsiteY8" fmla="*/ 72775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66431 w 4119962"/>
                  <a:gd name="connsiteY11" fmla="*/ 798974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57738 w 4119962"/>
                  <a:gd name="connsiteY17" fmla="*/ 916077 h 2430887"/>
                  <a:gd name="connsiteX18" fmla="*/ 3218670 w 4119962"/>
                  <a:gd name="connsiteY18" fmla="*/ 947233 h 2430887"/>
                  <a:gd name="connsiteX19" fmla="*/ 3004548 w 4119962"/>
                  <a:gd name="connsiteY19" fmla="*/ 1012209 h 2430887"/>
                  <a:gd name="connsiteX20" fmla="*/ 2958796 w 4119962"/>
                  <a:gd name="connsiteY20" fmla="*/ 1060970 h 2430887"/>
                  <a:gd name="connsiteX21" fmla="*/ 2935863 w 4119962"/>
                  <a:gd name="connsiteY21" fmla="*/ 1063634 h 2430887"/>
                  <a:gd name="connsiteX22" fmla="*/ 2823809 w 4119962"/>
                  <a:gd name="connsiteY22" fmla="*/ 1181045 h 2430887"/>
                  <a:gd name="connsiteX23" fmla="*/ 2706875 w 4119962"/>
                  <a:gd name="connsiteY23" fmla="*/ 1176096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66431 w 4119962"/>
                  <a:gd name="connsiteY11" fmla="*/ 798974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57738 w 4119962"/>
                  <a:gd name="connsiteY17" fmla="*/ 916077 h 2430887"/>
                  <a:gd name="connsiteX18" fmla="*/ 3218670 w 4119962"/>
                  <a:gd name="connsiteY18" fmla="*/ 947233 h 2430887"/>
                  <a:gd name="connsiteX19" fmla="*/ 3004548 w 4119962"/>
                  <a:gd name="connsiteY19" fmla="*/ 1012209 h 2430887"/>
                  <a:gd name="connsiteX20" fmla="*/ 2958796 w 4119962"/>
                  <a:gd name="connsiteY20" fmla="*/ 1060970 h 2430887"/>
                  <a:gd name="connsiteX21" fmla="*/ 2935863 w 4119962"/>
                  <a:gd name="connsiteY21" fmla="*/ 1063634 h 2430887"/>
                  <a:gd name="connsiteX22" fmla="*/ 2823809 w 4119962"/>
                  <a:gd name="connsiteY22" fmla="*/ 1181045 h 2430887"/>
                  <a:gd name="connsiteX23" fmla="*/ 2706875 w 4119962"/>
                  <a:gd name="connsiteY23" fmla="*/ 1176096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57738 w 4119962"/>
                  <a:gd name="connsiteY17" fmla="*/ 916077 h 2430887"/>
                  <a:gd name="connsiteX18" fmla="*/ 3218670 w 4119962"/>
                  <a:gd name="connsiteY18" fmla="*/ 947233 h 2430887"/>
                  <a:gd name="connsiteX19" fmla="*/ 3004548 w 4119962"/>
                  <a:gd name="connsiteY19" fmla="*/ 1012209 h 2430887"/>
                  <a:gd name="connsiteX20" fmla="*/ 2958796 w 4119962"/>
                  <a:gd name="connsiteY20" fmla="*/ 1060970 h 2430887"/>
                  <a:gd name="connsiteX21" fmla="*/ 2935863 w 4119962"/>
                  <a:gd name="connsiteY21" fmla="*/ 1063634 h 2430887"/>
                  <a:gd name="connsiteX22" fmla="*/ 2823809 w 4119962"/>
                  <a:gd name="connsiteY22" fmla="*/ 1181045 h 2430887"/>
                  <a:gd name="connsiteX23" fmla="*/ 2706875 w 4119962"/>
                  <a:gd name="connsiteY23" fmla="*/ 1176096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04548 w 4119962"/>
                  <a:gd name="connsiteY19" fmla="*/ 1012209 h 2430887"/>
                  <a:gd name="connsiteX20" fmla="*/ 2958796 w 4119962"/>
                  <a:gd name="connsiteY20" fmla="*/ 1060970 h 2430887"/>
                  <a:gd name="connsiteX21" fmla="*/ 2935863 w 4119962"/>
                  <a:gd name="connsiteY21" fmla="*/ 1063634 h 2430887"/>
                  <a:gd name="connsiteX22" fmla="*/ 2823809 w 4119962"/>
                  <a:gd name="connsiteY22" fmla="*/ 1181045 h 2430887"/>
                  <a:gd name="connsiteX23" fmla="*/ 2706875 w 4119962"/>
                  <a:gd name="connsiteY23" fmla="*/ 1176096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2958796 w 4119962"/>
                  <a:gd name="connsiteY20" fmla="*/ 1060970 h 2430887"/>
                  <a:gd name="connsiteX21" fmla="*/ 2935863 w 4119962"/>
                  <a:gd name="connsiteY21" fmla="*/ 1063634 h 2430887"/>
                  <a:gd name="connsiteX22" fmla="*/ 2823809 w 4119962"/>
                  <a:gd name="connsiteY22" fmla="*/ 1181045 h 2430887"/>
                  <a:gd name="connsiteX23" fmla="*/ 2706875 w 4119962"/>
                  <a:gd name="connsiteY23" fmla="*/ 1176096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35863 w 4119962"/>
                  <a:gd name="connsiteY21" fmla="*/ 1063634 h 2430887"/>
                  <a:gd name="connsiteX22" fmla="*/ 2823809 w 4119962"/>
                  <a:gd name="connsiteY22" fmla="*/ 1181045 h 2430887"/>
                  <a:gd name="connsiteX23" fmla="*/ 2706875 w 4119962"/>
                  <a:gd name="connsiteY23" fmla="*/ 1176096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23809 w 4119962"/>
                  <a:gd name="connsiteY22" fmla="*/ 1181045 h 2430887"/>
                  <a:gd name="connsiteX23" fmla="*/ 2706875 w 4119962"/>
                  <a:gd name="connsiteY23" fmla="*/ 1176096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02816 w 4119962"/>
                  <a:gd name="connsiteY22" fmla="*/ 1162388 h 2430887"/>
                  <a:gd name="connsiteX23" fmla="*/ 2706875 w 4119962"/>
                  <a:gd name="connsiteY23" fmla="*/ 1176096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06875 w 4119962"/>
                  <a:gd name="connsiteY23" fmla="*/ 1176096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58672 w 4119962"/>
                  <a:gd name="connsiteY25" fmla="*/ 1234238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38055 w 4119962"/>
                  <a:gd name="connsiteY32" fmla="*/ 1601043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1606 w 4119962"/>
                  <a:gd name="connsiteY31" fmla="*/ 1546839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25614 w 4119962"/>
                  <a:gd name="connsiteY39" fmla="*/ 1898912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68291 w 4119962"/>
                  <a:gd name="connsiteY40" fmla="*/ 1892333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37606 w 4119962"/>
                  <a:gd name="connsiteY41" fmla="*/ 1965416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81152 w 4119962"/>
                  <a:gd name="connsiteY42" fmla="*/ 2013537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64331 w 4119962"/>
                  <a:gd name="connsiteY42" fmla="*/ 1985718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84017 w 4119962"/>
                  <a:gd name="connsiteY42" fmla="*/ 1994703 h 2430887"/>
                  <a:gd name="connsiteX43" fmla="*/ 976896 w 4119962"/>
                  <a:gd name="connsiteY43" fmla="*/ 2055217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84017 w 4119962"/>
                  <a:gd name="connsiteY42" fmla="*/ 1994703 h 2430887"/>
                  <a:gd name="connsiteX43" fmla="*/ 984451 w 4119962"/>
                  <a:gd name="connsiteY43" fmla="*/ 2017720 h 2430887"/>
                  <a:gd name="connsiteX44" fmla="*/ 907024 w 4119962"/>
                  <a:gd name="connsiteY44" fmla="*/ 2062010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84017 w 4119962"/>
                  <a:gd name="connsiteY42" fmla="*/ 1994703 h 2430887"/>
                  <a:gd name="connsiteX43" fmla="*/ 984451 w 4119962"/>
                  <a:gd name="connsiteY43" fmla="*/ 2017720 h 2430887"/>
                  <a:gd name="connsiteX44" fmla="*/ 890598 w 4119962"/>
                  <a:gd name="connsiteY44" fmla="*/ 2060487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17317 w 4119962"/>
                  <a:gd name="connsiteY49" fmla="*/ 2336818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84017 w 4119962"/>
                  <a:gd name="connsiteY42" fmla="*/ 1994703 h 2430887"/>
                  <a:gd name="connsiteX43" fmla="*/ 984451 w 4119962"/>
                  <a:gd name="connsiteY43" fmla="*/ 2017720 h 2430887"/>
                  <a:gd name="connsiteX44" fmla="*/ 890598 w 4119962"/>
                  <a:gd name="connsiteY44" fmla="*/ 2060487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7793 w 4119962"/>
                  <a:gd name="connsiteY48" fmla="*/ 2276666 h 2430887"/>
                  <a:gd name="connsiteX49" fmla="*/ 325651 w 4119962"/>
                  <a:gd name="connsiteY49" fmla="*/ 2285071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84017 w 4119962"/>
                  <a:gd name="connsiteY42" fmla="*/ 1994703 h 2430887"/>
                  <a:gd name="connsiteX43" fmla="*/ 984451 w 4119962"/>
                  <a:gd name="connsiteY43" fmla="*/ 2017720 h 2430887"/>
                  <a:gd name="connsiteX44" fmla="*/ 890598 w 4119962"/>
                  <a:gd name="connsiteY44" fmla="*/ 2060487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75595 w 4119962"/>
                  <a:gd name="connsiteY47" fmla="*/ 2152119 h 2430887"/>
                  <a:gd name="connsiteX48" fmla="*/ 446216 w 4119962"/>
                  <a:gd name="connsiteY48" fmla="*/ 2204902 h 2430887"/>
                  <a:gd name="connsiteX49" fmla="*/ 325651 w 4119962"/>
                  <a:gd name="connsiteY49" fmla="*/ 2285071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84017 w 4119962"/>
                  <a:gd name="connsiteY42" fmla="*/ 1994703 h 2430887"/>
                  <a:gd name="connsiteX43" fmla="*/ 984451 w 4119962"/>
                  <a:gd name="connsiteY43" fmla="*/ 2017720 h 2430887"/>
                  <a:gd name="connsiteX44" fmla="*/ 890598 w 4119962"/>
                  <a:gd name="connsiteY44" fmla="*/ 2060487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14852 w 4119962"/>
                  <a:gd name="connsiteY47" fmla="*/ 2189461 h 2430887"/>
                  <a:gd name="connsiteX48" fmla="*/ 446216 w 4119962"/>
                  <a:gd name="connsiteY48" fmla="*/ 2204902 h 2430887"/>
                  <a:gd name="connsiteX49" fmla="*/ 325651 w 4119962"/>
                  <a:gd name="connsiteY49" fmla="*/ 2285071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84017 w 4119962"/>
                  <a:gd name="connsiteY42" fmla="*/ 1994703 h 2430887"/>
                  <a:gd name="connsiteX43" fmla="*/ 984451 w 4119962"/>
                  <a:gd name="connsiteY43" fmla="*/ 2017720 h 2430887"/>
                  <a:gd name="connsiteX44" fmla="*/ 890598 w 4119962"/>
                  <a:gd name="connsiteY44" fmla="*/ 2060487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14852 w 4119962"/>
                  <a:gd name="connsiteY47" fmla="*/ 2189461 h 2430887"/>
                  <a:gd name="connsiteX48" fmla="*/ 495110 w 4119962"/>
                  <a:gd name="connsiteY48" fmla="*/ 2250016 h 2430887"/>
                  <a:gd name="connsiteX49" fmla="*/ 325651 w 4119962"/>
                  <a:gd name="connsiteY49" fmla="*/ 2285071 h 2430887"/>
                  <a:gd name="connsiteX50" fmla="*/ 165554 w 4119962"/>
                  <a:gd name="connsiteY50" fmla="*/ 2379089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84017 w 4119962"/>
                  <a:gd name="connsiteY42" fmla="*/ 1994703 h 2430887"/>
                  <a:gd name="connsiteX43" fmla="*/ 984451 w 4119962"/>
                  <a:gd name="connsiteY43" fmla="*/ 2017720 h 2430887"/>
                  <a:gd name="connsiteX44" fmla="*/ 890598 w 4119962"/>
                  <a:gd name="connsiteY44" fmla="*/ 2060487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14852 w 4119962"/>
                  <a:gd name="connsiteY47" fmla="*/ 2189461 h 2430887"/>
                  <a:gd name="connsiteX48" fmla="*/ 495110 w 4119962"/>
                  <a:gd name="connsiteY48" fmla="*/ 2250016 h 2430887"/>
                  <a:gd name="connsiteX49" fmla="*/ 325651 w 4119962"/>
                  <a:gd name="connsiteY49" fmla="*/ 2285071 h 2430887"/>
                  <a:gd name="connsiteX50" fmla="*/ 173350 w 4119962"/>
                  <a:gd name="connsiteY50" fmla="*/ 2236575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84017 w 4119962"/>
                  <a:gd name="connsiteY42" fmla="*/ 1994703 h 2430887"/>
                  <a:gd name="connsiteX43" fmla="*/ 984451 w 4119962"/>
                  <a:gd name="connsiteY43" fmla="*/ 2017720 h 2430887"/>
                  <a:gd name="connsiteX44" fmla="*/ 890598 w 4119962"/>
                  <a:gd name="connsiteY44" fmla="*/ 2060487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14852 w 4119962"/>
                  <a:gd name="connsiteY47" fmla="*/ 2189461 h 2430887"/>
                  <a:gd name="connsiteX48" fmla="*/ 495110 w 4119962"/>
                  <a:gd name="connsiteY48" fmla="*/ 2250016 h 2430887"/>
                  <a:gd name="connsiteX49" fmla="*/ 325651 w 4119962"/>
                  <a:gd name="connsiteY49" fmla="*/ 2285071 h 2430887"/>
                  <a:gd name="connsiteX50" fmla="*/ 218735 w 4119962"/>
                  <a:gd name="connsiteY50" fmla="*/ 2345820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19962 w 4119962"/>
                  <a:gd name="connsiteY0" fmla="*/ 0 h 2430887"/>
                  <a:gd name="connsiteX1" fmla="*/ 4092084 w 4119962"/>
                  <a:gd name="connsiteY1" fmla="*/ 543521 h 2430887"/>
                  <a:gd name="connsiteX2" fmla="*/ 4068699 w 4119962"/>
                  <a:gd name="connsiteY2" fmla="*/ 568684 h 2430887"/>
                  <a:gd name="connsiteX3" fmla="*/ 4006820 w 4119962"/>
                  <a:gd name="connsiteY3" fmla="*/ 568035 h 2430887"/>
                  <a:gd name="connsiteX4" fmla="*/ 3940362 w 4119962"/>
                  <a:gd name="connsiteY4" fmla="*/ 621534 h 2430887"/>
                  <a:gd name="connsiteX5" fmla="*/ 3899199 w 4119962"/>
                  <a:gd name="connsiteY5" fmla="*/ 681541 h 2430887"/>
                  <a:gd name="connsiteX6" fmla="*/ 3867709 w 4119962"/>
                  <a:gd name="connsiteY6" fmla="*/ 689040 h 2430887"/>
                  <a:gd name="connsiteX7" fmla="*/ 3843372 w 4119962"/>
                  <a:gd name="connsiteY7" fmla="*/ 715352 h 2430887"/>
                  <a:gd name="connsiteX8" fmla="*/ 3809466 w 4119962"/>
                  <a:gd name="connsiteY8" fmla="*/ 738093 h 2430887"/>
                  <a:gd name="connsiteX9" fmla="*/ 3737352 w 4119962"/>
                  <a:gd name="connsiteY9" fmla="*/ 770349 h 2430887"/>
                  <a:gd name="connsiteX10" fmla="*/ 3688978 w 4119962"/>
                  <a:gd name="connsiteY10" fmla="*/ 776513 h 2430887"/>
                  <a:gd name="connsiteX11" fmla="*/ 3645056 w 4119962"/>
                  <a:gd name="connsiteY11" fmla="*/ 820866 h 2430887"/>
                  <a:gd name="connsiteX12" fmla="*/ 3604043 w 4119962"/>
                  <a:gd name="connsiteY12" fmla="*/ 817166 h 2430887"/>
                  <a:gd name="connsiteX13" fmla="*/ 3566360 w 4119962"/>
                  <a:gd name="connsiteY13" fmla="*/ 821220 h 2430887"/>
                  <a:gd name="connsiteX14" fmla="*/ 3529942 w 4119962"/>
                  <a:gd name="connsiteY14" fmla="*/ 832108 h 2430887"/>
                  <a:gd name="connsiteX15" fmla="*/ 3476009 w 4119962"/>
                  <a:gd name="connsiteY15" fmla="*/ 837551 h 2430887"/>
                  <a:gd name="connsiteX16" fmla="*/ 3294154 w 4119962"/>
                  <a:gd name="connsiteY16" fmla="*/ 907970 h 2430887"/>
                  <a:gd name="connsiteX17" fmla="*/ 3261654 w 4119962"/>
                  <a:gd name="connsiteY17" fmla="*/ 945087 h 2430887"/>
                  <a:gd name="connsiteX18" fmla="*/ 3218670 w 4119962"/>
                  <a:gd name="connsiteY18" fmla="*/ 947233 h 2430887"/>
                  <a:gd name="connsiteX19" fmla="*/ 3052910 w 4119962"/>
                  <a:gd name="connsiteY19" fmla="*/ 999979 h 2430887"/>
                  <a:gd name="connsiteX20" fmla="*/ 3005463 w 4119962"/>
                  <a:gd name="connsiteY20" fmla="*/ 1046197 h 2430887"/>
                  <a:gd name="connsiteX21" fmla="*/ 2963110 w 4119962"/>
                  <a:gd name="connsiteY21" fmla="*/ 1068546 h 2430887"/>
                  <a:gd name="connsiteX22" fmla="*/ 2856524 w 4119962"/>
                  <a:gd name="connsiteY22" fmla="*/ 1153042 h 2430887"/>
                  <a:gd name="connsiteX23" fmla="*/ 2723171 w 4119962"/>
                  <a:gd name="connsiteY23" fmla="*/ 1179993 h 2430887"/>
                  <a:gd name="connsiteX24" fmla="*/ 2658357 w 4119962"/>
                  <a:gd name="connsiteY24" fmla="*/ 1213969 h 2430887"/>
                  <a:gd name="connsiteX25" fmla="*/ 2589699 w 4119962"/>
                  <a:gd name="connsiteY25" fmla="*/ 1237113 h 2430887"/>
                  <a:gd name="connsiteX26" fmla="*/ 2535737 w 4119962"/>
                  <a:gd name="connsiteY26" fmla="*/ 1262614 h 2430887"/>
                  <a:gd name="connsiteX27" fmla="*/ 2427985 w 4119962"/>
                  <a:gd name="connsiteY27" fmla="*/ 1300487 h 2430887"/>
                  <a:gd name="connsiteX28" fmla="*/ 2204690 w 4119962"/>
                  <a:gd name="connsiteY28" fmla="*/ 1422413 h 2430887"/>
                  <a:gd name="connsiteX29" fmla="*/ 2029359 w 4119962"/>
                  <a:gd name="connsiteY29" fmla="*/ 1488696 h 2430887"/>
                  <a:gd name="connsiteX30" fmla="*/ 1966090 w 4119962"/>
                  <a:gd name="connsiteY30" fmla="*/ 1540120 h 2430887"/>
                  <a:gd name="connsiteX31" fmla="*/ 1926952 w 4119962"/>
                  <a:gd name="connsiteY31" fmla="*/ 1549721 h 2430887"/>
                  <a:gd name="connsiteX32" fmla="*/ 1854351 w 4119962"/>
                  <a:gd name="connsiteY32" fmla="*/ 1604941 h 2430887"/>
                  <a:gd name="connsiteX33" fmla="*/ 1781470 w 4119962"/>
                  <a:gd name="connsiteY33" fmla="*/ 1615984 h 2430887"/>
                  <a:gd name="connsiteX34" fmla="*/ 1630616 w 4119962"/>
                  <a:gd name="connsiteY34" fmla="*/ 1721612 h 2430887"/>
                  <a:gd name="connsiteX35" fmla="*/ 1590166 w 4119962"/>
                  <a:gd name="connsiteY35" fmla="*/ 1732499 h 2430887"/>
                  <a:gd name="connsiteX36" fmla="*/ 1538998 w 4119962"/>
                  <a:gd name="connsiteY36" fmla="*/ 1767709 h 2430887"/>
                  <a:gd name="connsiteX37" fmla="*/ 1498592 w 4119962"/>
                  <a:gd name="connsiteY37" fmla="*/ 1804415 h 2430887"/>
                  <a:gd name="connsiteX38" fmla="*/ 1405662 w 4119962"/>
                  <a:gd name="connsiteY38" fmla="*/ 1843572 h 2430887"/>
                  <a:gd name="connsiteX39" fmla="*/ 1315313 w 4119962"/>
                  <a:gd name="connsiteY39" fmla="*/ 1886020 h 2430887"/>
                  <a:gd name="connsiteX40" fmla="*/ 1250825 w 4119962"/>
                  <a:gd name="connsiteY40" fmla="*/ 1909812 h 2430887"/>
                  <a:gd name="connsiteX41" fmla="*/ 1189749 w 4119962"/>
                  <a:gd name="connsiteY41" fmla="*/ 1951149 h 2430887"/>
                  <a:gd name="connsiteX42" fmla="*/ 1084017 w 4119962"/>
                  <a:gd name="connsiteY42" fmla="*/ 1994703 h 2430887"/>
                  <a:gd name="connsiteX43" fmla="*/ 984451 w 4119962"/>
                  <a:gd name="connsiteY43" fmla="*/ 2017720 h 2430887"/>
                  <a:gd name="connsiteX44" fmla="*/ 890598 w 4119962"/>
                  <a:gd name="connsiteY44" fmla="*/ 2060487 h 2430887"/>
                  <a:gd name="connsiteX45" fmla="*/ 776663 w 4119962"/>
                  <a:gd name="connsiteY45" fmla="*/ 2107528 h 2430887"/>
                  <a:gd name="connsiteX46" fmla="*/ 702562 w 4119962"/>
                  <a:gd name="connsiteY46" fmla="*/ 2131850 h 2430887"/>
                  <a:gd name="connsiteX47" fmla="*/ 614852 w 4119962"/>
                  <a:gd name="connsiteY47" fmla="*/ 2189461 h 2430887"/>
                  <a:gd name="connsiteX48" fmla="*/ 495110 w 4119962"/>
                  <a:gd name="connsiteY48" fmla="*/ 2250016 h 2430887"/>
                  <a:gd name="connsiteX49" fmla="*/ 372844 w 4119962"/>
                  <a:gd name="connsiteY49" fmla="*/ 2294218 h 2430887"/>
                  <a:gd name="connsiteX50" fmla="*/ 218735 w 4119962"/>
                  <a:gd name="connsiteY50" fmla="*/ 2345820 h 2430887"/>
                  <a:gd name="connsiteX51" fmla="*/ 49247 w 4119962"/>
                  <a:gd name="connsiteY51" fmla="*/ 2420129 h 2430887"/>
                  <a:gd name="connsiteX52" fmla="*/ 49477 w 4119962"/>
                  <a:gd name="connsiteY52" fmla="*/ 2420245 h 2430887"/>
                  <a:gd name="connsiteX53" fmla="*/ 29310 w 4119962"/>
                  <a:gd name="connsiteY53" fmla="*/ 2420245 h 2430887"/>
                  <a:gd name="connsiteX54" fmla="*/ 0 w 4119962"/>
                  <a:gd name="connsiteY54" fmla="*/ 2430887 h 2430887"/>
                  <a:gd name="connsiteX55" fmla="*/ 106984 w 4119962"/>
                  <a:gd name="connsiteY55" fmla="*/ 2363376 h 2430887"/>
                  <a:gd name="connsiteX56" fmla="*/ 217849 w 4119962"/>
                  <a:gd name="connsiteY56" fmla="*/ 2280333 h 2430887"/>
                  <a:gd name="connsiteX57" fmla="*/ 246083 w 4119962"/>
                  <a:gd name="connsiteY57" fmla="*/ 2275815 h 2430887"/>
                  <a:gd name="connsiteX58" fmla="*/ 305318 w 4119962"/>
                  <a:gd name="connsiteY58" fmla="*/ 2223465 h 2430887"/>
                  <a:gd name="connsiteX59" fmla="*/ 346575 w 4119962"/>
                  <a:gd name="connsiteY59" fmla="*/ 2214431 h 2430887"/>
                  <a:gd name="connsiteX60" fmla="*/ 401776 w 4119962"/>
                  <a:gd name="connsiteY60" fmla="*/ 2167987 h 2430887"/>
                  <a:gd name="connsiteX61" fmla="*/ 483484 w 4119962"/>
                  <a:gd name="connsiteY61" fmla="*/ 2149455 h 2430887"/>
                  <a:gd name="connsiteX62" fmla="*/ 505957 w 4119962"/>
                  <a:gd name="connsiteY62" fmla="*/ 2129650 h 2430887"/>
                  <a:gd name="connsiteX63" fmla="*/ 575103 w 4119962"/>
                  <a:gd name="connsiteY63" fmla="*/ 2075098 h 2430887"/>
                  <a:gd name="connsiteX64" fmla="*/ 666983 w 4119962"/>
                  <a:gd name="connsiteY64" fmla="*/ 2025919 h 2430887"/>
                  <a:gd name="connsiteX65" fmla="*/ 738057 w 4119962"/>
                  <a:gd name="connsiteY65" fmla="*/ 1978619 h 2430887"/>
                  <a:gd name="connsiteX66" fmla="*/ 770786 w 4119962"/>
                  <a:gd name="connsiteY66" fmla="*/ 1980473 h 2430887"/>
                  <a:gd name="connsiteX67" fmla="*/ 796830 w 4119962"/>
                  <a:gd name="connsiteY67" fmla="*/ 1952444 h 2430887"/>
                  <a:gd name="connsiteX68" fmla="*/ 861065 w 4119962"/>
                  <a:gd name="connsiteY68" fmla="*/ 1885084 h 2430887"/>
                  <a:gd name="connsiteX69" fmla="*/ 930629 w 4119962"/>
                  <a:gd name="connsiteY69" fmla="*/ 1862566 h 2430887"/>
                  <a:gd name="connsiteX70" fmla="*/ 988942 w 4119962"/>
                  <a:gd name="connsiteY70" fmla="*/ 1815659 h 2430887"/>
                  <a:gd name="connsiteX71" fmla="*/ 1090010 w 4119962"/>
                  <a:gd name="connsiteY71" fmla="*/ 1792610 h 2430887"/>
                  <a:gd name="connsiteX72" fmla="*/ 1119628 w 4119962"/>
                  <a:gd name="connsiteY72" fmla="*/ 1771878 h 2430887"/>
                  <a:gd name="connsiteX73" fmla="*/ 1145211 w 4119962"/>
                  <a:gd name="connsiteY73" fmla="*/ 1767825 h 2430887"/>
                  <a:gd name="connsiteX74" fmla="*/ 1231413 w 4119962"/>
                  <a:gd name="connsiteY74" fmla="*/ 1725898 h 2430887"/>
                  <a:gd name="connsiteX75" fmla="*/ 1335594 w 4119962"/>
                  <a:gd name="connsiteY75" fmla="*/ 1671694 h 2430887"/>
                  <a:gd name="connsiteX76" fmla="*/ 1357605 w 4119962"/>
                  <a:gd name="connsiteY76" fmla="*/ 1650035 h 2430887"/>
                  <a:gd name="connsiteX77" fmla="*/ 1470774 w 4119962"/>
                  <a:gd name="connsiteY77" fmla="*/ 1595020 h 2430887"/>
                  <a:gd name="connsiteX78" fmla="*/ 1521481 w 4119962"/>
                  <a:gd name="connsiteY78" fmla="*/ 1549386 h 2430887"/>
                  <a:gd name="connsiteX79" fmla="*/ 1552482 w 4119962"/>
                  <a:gd name="connsiteY79" fmla="*/ 1543943 h 2430887"/>
                  <a:gd name="connsiteX80" fmla="*/ 1648594 w 4119962"/>
                  <a:gd name="connsiteY80" fmla="*/ 1507344 h 2430887"/>
                  <a:gd name="connsiteX81" fmla="*/ 1663461 w 4119962"/>
                  <a:gd name="connsiteY81" fmla="*/ 1483485 h 2430887"/>
                  <a:gd name="connsiteX82" fmla="*/ 1734797 w 4119962"/>
                  <a:gd name="connsiteY82" fmla="*/ 1439241 h 2430887"/>
                  <a:gd name="connsiteX83" fmla="*/ 1825032 w 4119962"/>
                  <a:gd name="connsiteY83" fmla="*/ 1404958 h 2430887"/>
                  <a:gd name="connsiteX84" fmla="*/ 1933707 w 4119962"/>
                  <a:gd name="connsiteY84" fmla="*/ 1351680 h 2430887"/>
                  <a:gd name="connsiteX85" fmla="*/ 1992020 w 4119962"/>
                  <a:gd name="connsiteY85" fmla="*/ 1323651 h 2430887"/>
                  <a:gd name="connsiteX86" fmla="*/ 2051716 w 4119962"/>
                  <a:gd name="connsiteY86" fmla="*/ 1274891 h 2430887"/>
                  <a:gd name="connsiteX87" fmla="*/ 2124895 w 4119962"/>
                  <a:gd name="connsiteY87" fmla="*/ 1232964 h 2430887"/>
                  <a:gd name="connsiteX88" fmla="*/ 2192659 w 4119962"/>
                  <a:gd name="connsiteY88" fmla="*/ 1197291 h 2430887"/>
                  <a:gd name="connsiteX89" fmla="*/ 2319478 w 4119962"/>
                  <a:gd name="connsiteY89" fmla="*/ 1100989 h 2430887"/>
                  <a:gd name="connsiteX90" fmla="*/ 2470698 w 4119962"/>
                  <a:gd name="connsiteY90" fmla="*/ 1033359 h 2430887"/>
                  <a:gd name="connsiteX91" fmla="*/ 2566278 w 4119962"/>
                  <a:gd name="connsiteY91" fmla="*/ 985222 h 2430887"/>
                  <a:gd name="connsiteX92" fmla="*/ 2672779 w 4119962"/>
                  <a:gd name="connsiteY92" fmla="*/ 899609 h 2430887"/>
                  <a:gd name="connsiteX93" fmla="*/ 2701458 w 4119962"/>
                  <a:gd name="connsiteY93" fmla="*/ 910750 h 2430887"/>
                  <a:gd name="connsiteX94" fmla="*/ 2757518 w 4119962"/>
                  <a:gd name="connsiteY94" fmla="*/ 867512 h 2430887"/>
                  <a:gd name="connsiteX95" fmla="*/ 2836177 w 4119962"/>
                  <a:gd name="connsiteY95" fmla="*/ 834887 h 2430887"/>
                  <a:gd name="connsiteX96" fmla="*/ 2863144 w 4119962"/>
                  <a:gd name="connsiteY96" fmla="*/ 828169 h 2430887"/>
                  <a:gd name="connsiteX97" fmla="*/ 2872594 w 4119962"/>
                  <a:gd name="connsiteY97" fmla="*/ 803847 h 2430887"/>
                  <a:gd name="connsiteX98" fmla="*/ 2899561 w 4119962"/>
                  <a:gd name="connsiteY98" fmla="*/ 803847 h 2430887"/>
                  <a:gd name="connsiteX99" fmla="*/ 2915696 w 4119962"/>
                  <a:gd name="connsiteY99" fmla="*/ 780799 h 2430887"/>
                  <a:gd name="connsiteX100" fmla="*/ 2963070 w 4119962"/>
                  <a:gd name="connsiteY100" fmla="*/ 739059 h 2430887"/>
                  <a:gd name="connsiteX101" fmla="*/ 3042348 w 4119962"/>
                  <a:gd name="connsiteY101" fmla="*/ 713159 h 2430887"/>
                  <a:gd name="connsiteX102" fmla="*/ 3073349 w 4119962"/>
                  <a:gd name="connsiteY102" fmla="*/ 698218 h 2430887"/>
                  <a:gd name="connsiteX103" fmla="*/ 3112416 w 4119962"/>
                  <a:gd name="connsiteY103" fmla="*/ 650847 h 2430887"/>
                  <a:gd name="connsiteX104" fmla="*/ 3175509 w 4119962"/>
                  <a:gd name="connsiteY104" fmla="*/ 586335 h 2430887"/>
                  <a:gd name="connsiteX105" fmla="*/ 3213485 w 4119962"/>
                  <a:gd name="connsiteY105" fmla="*/ 574985 h 2430887"/>
                  <a:gd name="connsiteX106" fmla="*/ 3283137 w 4119962"/>
                  <a:gd name="connsiteY106" fmla="*/ 495988 h 2430887"/>
                  <a:gd name="connsiteX107" fmla="*/ 3329753 w 4119962"/>
                  <a:gd name="connsiteY107" fmla="*/ 492124 h 2430887"/>
                  <a:gd name="connsiteX108" fmla="*/ 3361563 w 4119962"/>
                  <a:gd name="connsiteY108" fmla="*/ 473868 h 2430887"/>
                  <a:gd name="connsiteX109" fmla="*/ 3408283 w 4119962"/>
                  <a:gd name="connsiteY109" fmla="*/ 443511 h 2430887"/>
                  <a:gd name="connsiteX110" fmla="*/ 3453785 w 4119962"/>
                  <a:gd name="connsiteY110" fmla="*/ 414641 h 2430887"/>
                  <a:gd name="connsiteX111" fmla="*/ 3549160 w 4119962"/>
                  <a:gd name="connsiteY111" fmla="*/ 358803 h 2430887"/>
                  <a:gd name="connsiteX112" fmla="*/ 3565124 w 4119962"/>
                  <a:gd name="connsiteY112" fmla="*/ 331008 h 2430887"/>
                  <a:gd name="connsiteX113" fmla="*/ 3639194 w 4119962"/>
                  <a:gd name="connsiteY113" fmla="*/ 335467 h 2430887"/>
                  <a:gd name="connsiteX114" fmla="*/ 3645104 w 4119962"/>
                  <a:gd name="connsiteY114" fmla="*/ 301885 h 2430887"/>
                  <a:gd name="connsiteX115" fmla="*/ 3682295 w 4119962"/>
                  <a:gd name="connsiteY115" fmla="*/ 298984 h 2430887"/>
                  <a:gd name="connsiteX116" fmla="*/ 3740013 w 4119962"/>
                  <a:gd name="connsiteY116" fmla="*/ 247791 h 2430887"/>
                  <a:gd name="connsiteX117" fmla="*/ 3770964 w 4119962"/>
                  <a:gd name="connsiteY117" fmla="*/ 231442 h 2430887"/>
                  <a:gd name="connsiteX118" fmla="*/ 3853127 w 4119962"/>
                  <a:gd name="connsiteY118" fmla="*/ 214955 h 2430887"/>
                  <a:gd name="connsiteX119" fmla="*/ 3821329 w 4119962"/>
                  <a:gd name="connsiteY119" fmla="*/ 208720 h 2430887"/>
                  <a:gd name="connsiteX120" fmla="*/ 3874965 w 4119962"/>
                  <a:gd name="connsiteY120" fmla="*/ 187979 h 2430887"/>
                  <a:gd name="connsiteX121" fmla="*/ 3969135 w 4119962"/>
                  <a:gd name="connsiteY121" fmla="*/ 148763 h 2430887"/>
                  <a:gd name="connsiteX122" fmla="*/ 3997370 w 4119962"/>
                  <a:gd name="connsiteY122" fmla="*/ 151427 h 2430887"/>
                  <a:gd name="connsiteX123" fmla="*/ 4033154 w 4119962"/>
                  <a:gd name="connsiteY123" fmla="*/ 121327 h 2430887"/>
                  <a:gd name="connsiteX124" fmla="*/ 4071471 w 4119962"/>
                  <a:gd name="connsiteY124" fmla="*/ 78228 h 2430887"/>
                  <a:gd name="connsiteX125" fmla="*/ 4119962 w 4119962"/>
                  <a:gd name="connsiteY125" fmla="*/ 0 h 2430887"/>
                  <a:gd name="connsiteX0" fmla="*/ 4100943 w 4100943"/>
                  <a:gd name="connsiteY0" fmla="*/ 1177 h 2352659"/>
                  <a:gd name="connsiteX1" fmla="*/ 4092084 w 4100943"/>
                  <a:gd name="connsiteY1" fmla="*/ 465293 h 2352659"/>
                  <a:gd name="connsiteX2" fmla="*/ 4068699 w 4100943"/>
                  <a:gd name="connsiteY2" fmla="*/ 490456 h 2352659"/>
                  <a:gd name="connsiteX3" fmla="*/ 4006820 w 4100943"/>
                  <a:gd name="connsiteY3" fmla="*/ 489807 h 2352659"/>
                  <a:gd name="connsiteX4" fmla="*/ 3940362 w 4100943"/>
                  <a:gd name="connsiteY4" fmla="*/ 543306 h 2352659"/>
                  <a:gd name="connsiteX5" fmla="*/ 3899199 w 4100943"/>
                  <a:gd name="connsiteY5" fmla="*/ 603313 h 2352659"/>
                  <a:gd name="connsiteX6" fmla="*/ 3867709 w 4100943"/>
                  <a:gd name="connsiteY6" fmla="*/ 610812 h 2352659"/>
                  <a:gd name="connsiteX7" fmla="*/ 3843372 w 4100943"/>
                  <a:gd name="connsiteY7" fmla="*/ 637124 h 2352659"/>
                  <a:gd name="connsiteX8" fmla="*/ 3809466 w 4100943"/>
                  <a:gd name="connsiteY8" fmla="*/ 659865 h 2352659"/>
                  <a:gd name="connsiteX9" fmla="*/ 3737352 w 4100943"/>
                  <a:gd name="connsiteY9" fmla="*/ 692121 h 2352659"/>
                  <a:gd name="connsiteX10" fmla="*/ 3688978 w 4100943"/>
                  <a:gd name="connsiteY10" fmla="*/ 698285 h 2352659"/>
                  <a:gd name="connsiteX11" fmla="*/ 3645056 w 4100943"/>
                  <a:gd name="connsiteY11" fmla="*/ 742638 h 2352659"/>
                  <a:gd name="connsiteX12" fmla="*/ 3604043 w 4100943"/>
                  <a:gd name="connsiteY12" fmla="*/ 738938 h 2352659"/>
                  <a:gd name="connsiteX13" fmla="*/ 3566360 w 4100943"/>
                  <a:gd name="connsiteY13" fmla="*/ 742992 h 2352659"/>
                  <a:gd name="connsiteX14" fmla="*/ 3529942 w 4100943"/>
                  <a:gd name="connsiteY14" fmla="*/ 753880 h 2352659"/>
                  <a:gd name="connsiteX15" fmla="*/ 3476009 w 4100943"/>
                  <a:gd name="connsiteY15" fmla="*/ 759323 h 2352659"/>
                  <a:gd name="connsiteX16" fmla="*/ 3294154 w 4100943"/>
                  <a:gd name="connsiteY16" fmla="*/ 829742 h 2352659"/>
                  <a:gd name="connsiteX17" fmla="*/ 3261654 w 4100943"/>
                  <a:gd name="connsiteY17" fmla="*/ 866859 h 2352659"/>
                  <a:gd name="connsiteX18" fmla="*/ 3218670 w 4100943"/>
                  <a:gd name="connsiteY18" fmla="*/ 869005 h 2352659"/>
                  <a:gd name="connsiteX19" fmla="*/ 3052910 w 4100943"/>
                  <a:gd name="connsiteY19" fmla="*/ 921751 h 2352659"/>
                  <a:gd name="connsiteX20" fmla="*/ 3005463 w 4100943"/>
                  <a:gd name="connsiteY20" fmla="*/ 967969 h 2352659"/>
                  <a:gd name="connsiteX21" fmla="*/ 2963110 w 4100943"/>
                  <a:gd name="connsiteY21" fmla="*/ 990318 h 2352659"/>
                  <a:gd name="connsiteX22" fmla="*/ 2856524 w 4100943"/>
                  <a:gd name="connsiteY22" fmla="*/ 1074814 h 2352659"/>
                  <a:gd name="connsiteX23" fmla="*/ 2723171 w 4100943"/>
                  <a:gd name="connsiteY23" fmla="*/ 1101765 h 2352659"/>
                  <a:gd name="connsiteX24" fmla="*/ 2658357 w 4100943"/>
                  <a:gd name="connsiteY24" fmla="*/ 1135741 h 2352659"/>
                  <a:gd name="connsiteX25" fmla="*/ 2589699 w 4100943"/>
                  <a:gd name="connsiteY25" fmla="*/ 1158885 h 2352659"/>
                  <a:gd name="connsiteX26" fmla="*/ 2535737 w 4100943"/>
                  <a:gd name="connsiteY26" fmla="*/ 1184386 h 2352659"/>
                  <a:gd name="connsiteX27" fmla="*/ 2427985 w 4100943"/>
                  <a:gd name="connsiteY27" fmla="*/ 1222259 h 2352659"/>
                  <a:gd name="connsiteX28" fmla="*/ 2204690 w 4100943"/>
                  <a:gd name="connsiteY28" fmla="*/ 1344185 h 2352659"/>
                  <a:gd name="connsiteX29" fmla="*/ 2029359 w 4100943"/>
                  <a:gd name="connsiteY29" fmla="*/ 1410468 h 2352659"/>
                  <a:gd name="connsiteX30" fmla="*/ 1966090 w 4100943"/>
                  <a:gd name="connsiteY30" fmla="*/ 1461892 h 2352659"/>
                  <a:gd name="connsiteX31" fmla="*/ 1926952 w 4100943"/>
                  <a:gd name="connsiteY31" fmla="*/ 1471493 h 2352659"/>
                  <a:gd name="connsiteX32" fmla="*/ 1854351 w 4100943"/>
                  <a:gd name="connsiteY32" fmla="*/ 1526713 h 2352659"/>
                  <a:gd name="connsiteX33" fmla="*/ 1781470 w 4100943"/>
                  <a:gd name="connsiteY33" fmla="*/ 1537756 h 2352659"/>
                  <a:gd name="connsiteX34" fmla="*/ 1630616 w 4100943"/>
                  <a:gd name="connsiteY34" fmla="*/ 1643384 h 2352659"/>
                  <a:gd name="connsiteX35" fmla="*/ 1590166 w 4100943"/>
                  <a:gd name="connsiteY35" fmla="*/ 1654271 h 2352659"/>
                  <a:gd name="connsiteX36" fmla="*/ 1538998 w 4100943"/>
                  <a:gd name="connsiteY36" fmla="*/ 1689481 h 2352659"/>
                  <a:gd name="connsiteX37" fmla="*/ 1498592 w 4100943"/>
                  <a:gd name="connsiteY37" fmla="*/ 1726187 h 2352659"/>
                  <a:gd name="connsiteX38" fmla="*/ 1405662 w 4100943"/>
                  <a:gd name="connsiteY38" fmla="*/ 1765344 h 2352659"/>
                  <a:gd name="connsiteX39" fmla="*/ 1315313 w 4100943"/>
                  <a:gd name="connsiteY39" fmla="*/ 1807792 h 2352659"/>
                  <a:gd name="connsiteX40" fmla="*/ 1250825 w 4100943"/>
                  <a:gd name="connsiteY40" fmla="*/ 1831584 h 2352659"/>
                  <a:gd name="connsiteX41" fmla="*/ 1189749 w 4100943"/>
                  <a:gd name="connsiteY41" fmla="*/ 1872921 h 2352659"/>
                  <a:gd name="connsiteX42" fmla="*/ 1084017 w 4100943"/>
                  <a:gd name="connsiteY42" fmla="*/ 1916475 h 2352659"/>
                  <a:gd name="connsiteX43" fmla="*/ 984451 w 4100943"/>
                  <a:gd name="connsiteY43" fmla="*/ 1939492 h 2352659"/>
                  <a:gd name="connsiteX44" fmla="*/ 890598 w 4100943"/>
                  <a:gd name="connsiteY44" fmla="*/ 1982259 h 2352659"/>
                  <a:gd name="connsiteX45" fmla="*/ 776663 w 4100943"/>
                  <a:gd name="connsiteY45" fmla="*/ 2029300 h 2352659"/>
                  <a:gd name="connsiteX46" fmla="*/ 702562 w 4100943"/>
                  <a:gd name="connsiteY46" fmla="*/ 2053622 h 2352659"/>
                  <a:gd name="connsiteX47" fmla="*/ 614852 w 4100943"/>
                  <a:gd name="connsiteY47" fmla="*/ 2111233 h 2352659"/>
                  <a:gd name="connsiteX48" fmla="*/ 495110 w 4100943"/>
                  <a:gd name="connsiteY48" fmla="*/ 2171788 h 2352659"/>
                  <a:gd name="connsiteX49" fmla="*/ 372844 w 4100943"/>
                  <a:gd name="connsiteY49" fmla="*/ 2215990 h 2352659"/>
                  <a:gd name="connsiteX50" fmla="*/ 218735 w 4100943"/>
                  <a:gd name="connsiteY50" fmla="*/ 2267592 h 2352659"/>
                  <a:gd name="connsiteX51" fmla="*/ 49247 w 4100943"/>
                  <a:gd name="connsiteY51" fmla="*/ 2341901 h 2352659"/>
                  <a:gd name="connsiteX52" fmla="*/ 49477 w 4100943"/>
                  <a:gd name="connsiteY52" fmla="*/ 2342017 h 2352659"/>
                  <a:gd name="connsiteX53" fmla="*/ 29310 w 4100943"/>
                  <a:gd name="connsiteY53" fmla="*/ 2342017 h 2352659"/>
                  <a:gd name="connsiteX54" fmla="*/ 0 w 4100943"/>
                  <a:gd name="connsiteY54" fmla="*/ 2352659 h 2352659"/>
                  <a:gd name="connsiteX55" fmla="*/ 106984 w 4100943"/>
                  <a:gd name="connsiteY55" fmla="*/ 2285148 h 2352659"/>
                  <a:gd name="connsiteX56" fmla="*/ 217849 w 4100943"/>
                  <a:gd name="connsiteY56" fmla="*/ 2202105 h 2352659"/>
                  <a:gd name="connsiteX57" fmla="*/ 246083 w 4100943"/>
                  <a:gd name="connsiteY57" fmla="*/ 2197587 h 2352659"/>
                  <a:gd name="connsiteX58" fmla="*/ 305318 w 4100943"/>
                  <a:gd name="connsiteY58" fmla="*/ 2145237 h 2352659"/>
                  <a:gd name="connsiteX59" fmla="*/ 346575 w 4100943"/>
                  <a:gd name="connsiteY59" fmla="*/ 2136203 h 2352659"/>
                  <a:gd name="connsiteX60" fmla="*/ 401776 w 4100943"/>
                  <a:gd name="connsiteY60" fmla="*/ 2089759 h 2352659"/>
                  <a:gd name="connsiteX61" fmla="*/ 483484 w 4100943"/>
                  <a:gd name="connsiteY61" fmla="*/ 2071227 h 2352659"/>
                  <a:gd name="connsiteX62" fmla="*/ 505957 w 4100943"/>
                  <a:gd name="connsiteY62" fmla="*/ 2051422 h 2352659"/>
                  <a:gd name="connsiteX63" fmla="*/ 575103 w 4100943"/>
                  <a:gd name="connsiteY63" fmla="*/ 1996870 h 2352659"/>
                  <a:gd name="connsiteX64" fmla="*/ 666983 w 4100943"/>
                  <a:gd name="connsiteY64" fmla="*/ 1947691 h 2352659"/>
                  <a:gd name="connsiteX65" fmla="*/ 738057 w 4100943"/>
                  <a:gd name="connsiteY65" fmla="*/ 1900391 h 2352659"/>
                  <a:gd name="connsiteX66" fmla="*/ 770786 w 4100943"/>
                  <a:gd name="connsiteY66" fmla="*/ 1902245 h 2352659"/>
                  <a:gd name="connsiteX67" fmla="*/ 796830 w 4100943"/>
                  <a:gd name="connsiteY67" fmla="*/ 1874216 h 2352659"/>
                  <a:gd name="connsiteX68" fmla="*/ 861065 w 4100943"/>
                  <a:gd name="connsiteY68" fmla="*/ 1806856 h 2352659"/>
                  <a:gd name="connsiteX69" fmla="*/ 930629 w 4100943"/>
                  <a:gd name="connsiteY69" fmla="*/ 1784338 h 2352659"/>
                  <a:gd name="connsiteX70" fmla="*/ 988942 w 4100943"/>
                  <a:gd name="connsiteY70" fmla="*/ 1737431 h 2352659"/>
                  <a:gd name="connsiteX71" fmla="*/ 1090010 w 4100943"/>
                  <a:gd name="connsiteY71" fmla="*/ 1714382 h 2352659"/>
                  <a:gd name="connsiteX72" fmla="*/ 1119628 w 4100943"/>
                  <a:gd name="connsiteY72" fmla="*/ 1693650 h 2352659"/>
                  <a:gd name="connsiteX73" fmla="*/ 1145211 w 4100943"/>
                  <a:gd name="connsiteY73" fmla="*/ 1689597 h 2352659"/>
                  <a:gd name="connsiteX74" fmla="*/ 1231413 w 4100943"/>
                  <a:gd name="connsiteY74" fmla="*/ 1647670 h 2352659"/>
                  <a:gd name="connsiteX75" fmla="*/ 1335594 w 4100943"/>
                  <a:gd name="connsiteY75" fmla="*/ 1593466 h 2352659"/>
                  <a:gd name="connsiteX76" fmla="*/ 1357605 w 4100943"/>
                  <a:gd name="connsiteY76" fmla="*/ 1571807 h 2352659"/>
                  <a:gd name="connsiteX77" fmla="*/ 1470774 w 4100943"/>
                  <a:gd name="connsiteY77" fmla="*/ 1516792 h 2352659"/>
                  <a:gd name="connsiteX78" fmla="*/ 1521481 w 4100943"/>
                  <a:gd name="connsiteY78" fmla="*/ 1471158 h 2352659"/>
                  <a:gd name="connsiteX79" fmla="*/ 1552482 w 4100943"/>
                  <a:gd name="connsiteY79" fmla="*/ 1465715 h 2352659"/>
                  <a:gd name="connsiteX80" fmla="*/ 1648594 w 4100943"/>
                  <a:gd name="connsiteY80" fmla="*/ 1429116 h 2352659"/>
                  <a:gd name="connsiteX81" fmla="*/ 1663461 w 4100943"/>
                  <a:gd name="connsiteY81" fmla="*/ 1405257 h 2352659"/>
                  <a:gd name="connsiteX82" fmla="*/ 1734797 w 4100943"/>
                  <a:gd name="connsiteY82" fmla="*/ 1361013 h 2352659"/>
                  <a:gd name="connsiteX83" fmla="*/ 1825032 w 4100943"/>
                  <a:gd name="connsiteY83" fmla="*/ 1326730 h 2352659"/>
                  <a:gd name="connsiteX84" fmla="*/ 1933707 w 4100943"/>
                  <a:gd name="connsiteY84" fmla="*/ 1273452 h 2352659"/>
                  <a:gd name="connsiteX85" fmla="*/ 1992020 w 4100943"/>
                  <a:gd name="connsiteY85" fmla="*/ 1245423 h 2352659"/>
                  <a:gd name="connsiteX86" fmla="*/ 2051716 w 4100943"/>
                  <a:gd name="connsiteY86" fmla="*/ 1196663 h 2352659"/>
                  <a:gd name="connsiteX87" fmla="*/ 2124895 w 4100943"/>
                  <a:gd name="connsiteY87" fmla="*/ 1154736 h 2352659"/>
                  <a:gd name="connsiteX88" fmla="*/ 2192659 w 4100943"/>
                  <a:gd name="connsiteY88" fmla="*/ 1119063 h 2352659"/>
                  <a:gd name="connsiteX89" fmla="*/ 2319478 w 4100943"/>
                  <a:gd name="connsiteY89" fmla="*/ 1022761 h 2352659"/>
                  <a:gd name="connsiteX90" fmla="*/ 2470698 w 4100943"/>
                  <a:gd name="connsiteY90" fmla="*/ 955131 h 2352659"/>
                  <a:gd name="connsiteX91" fmla="*/ 2566278 w 4100943"/>
                  <a:gd name="connsiteY91" fmla="*/ 906994 h 2352659"/>
                  <a:gd name="connsiteX92" fmla="*/ 2672779 w 4100943"/>
                  <a:gd name="connsiteY92" fmla="*/ 821381 h 2352659"/>
                  <a:gd name="connsiteX93" fmla="*/ 2701458 w 4100943"/>
                  <a:gd name="connsiteY93" fmla="*/ 832522 h 2352659"/>
                  <a:gd name="connsiteX94" fmla="*/ 2757518 w 4100943"/>
                  <a:gd name="connsiteY94" fmla="*/ 789284 h 2352659"/>
                  <a:gd name="connsiteX95" fmla="*/ 2836177 w 4100943"/>
                  <a:gd name="connsiteY95" fmla="*/ 756659 h 2352659"/>
                  <a:gd name="connsiteX96" fmla="*/ 2863144 w 4100943"/>
                  <a:gd name="connsiteY96" fmla="*/ 749941 h 2352659"/>
                  <a:gd name="connsiteX97" fmla="*/ 2872594 w 4100943"/>
                  <a:gd name="connsiteY97" fmla="*/ 725619 h 2352659"/>
                  <a:gd name="connsiteX98" fmla="*/ 2899561 w 4100943"/>
                  <a:gd name="connsiteY98" fmla="*/ 725619 h 2352659"/>
                  <a:gd name="connsiteX99" fmla="*/ 2915696 w 4100943"/>
                  <a:gd name="connsiteY99" fmla="*/ 702571 h 2352659"/>
                  <a:gd name="connsiteX100" fmla="*/ 2963070 w 4100943"/>
                  <a:gd name="connsiteY100" fmla="*/ 660831 h 2352659"/>
                  <a:gd name="connsiteX101" fmla="*/ 3042348 w 4100943"/>
                  <a:gd name="connsiteY101" fmla="*/ 634931 h 2352659"/>
                  <a:gd name="connsiteX102" fmla="*/ 3073349 w 4100943"/>
                  <a:gd name="connsiteY102" fmla="*/ 619990 h 2352659"/>
                  <a:gd name="connsiteX103" fmla="*/ 3112416 w 4100943"/>
                  <a:gd name="connsiteY103" fmla="*/ 572619 h 2352659"/>
                  <a:gd name="connsiteX104" fmla="*/ 3175509 w 4100943"/>
                  <a:gd name="connsiteY104" fmla="*/ 508107 h 2352659"/>
                  <a:gd name="connsiteX105" fmla="*/ 3213485 w 4100943"/>
                  <a:gd name="connsiteY105" fmla="*/ 496757 h 2352659"/>
                  <a:gd name="connsiteX106" fmla="*/ 3283137 w 4100943"/>
                  <a:gd name="connsiteY106" fmla="*/ 417760 h 2352659"/>
                  <a:gd name="connsiteX107" fmla="*/ 3329753 w 4100943"/>
                  <a:gd name="connsiteY107" fmla="*/ 413896 h 2352659"/>
                  <a:gd name="connsiteX108" fmla="*/ 3361563 w 4100943"/>
                  <a:gd name="connsiteY108" fmla="*/ 395640 h 2352659"/>
                  <a:gd name="connsiteX109" fmla="*/ 3408283 w 4100943"/>
                  <a:gd name="connsiteY109" fmla="*/ 365283 h 2352659"/>
                  <a:gd name="connsiteX110" fmla="*/ 3453785 w 4100943"/>
                  <a:gd name="connsiteY110" fmla="*/ 336413 h 2352659"/>
                  <a:gd name="connsiteX111" fmla="*/ 3549160 w 4100943"/>
                  <a:gd name="connsiteY111" fmla="*/ 280575 h 2352659"/>
                  <a:gd name="connsiteX112" fmla="*/ 3565124 w 4100943"/>
                  <a:gd name="connsiteY112" fmla="*/ 252780 h 2352659"/>
                  <a:gd name="connsiteX113" fmla="*/ 3639194 w 4100943"/>
                  <a:gd name="connsiteY113" fmla="*/ 257239 h 2352659"/>
                  <a:gd name="connsiteX114" fmla="*/ 3645104 w 4100943"/>
                  <a:gd name="connsiteY114" fmla="*/ 223657 h 2352659"/>
                  <a:gd name="connsiteX115" fmla="*/ 3682295 w 4100943"/>
                  <a:gd name="connsiteY115" fmla="*/ 220756 h 2352659"/>
                  <a:gd name="connsiteX116" fmla="*/ 3740013 w 4100943"/>
                  <a:gd name="connsiteY116" fmla="*/ 169563 h 2352659"/>
                  <a:gd name="connsiteX117" fmla="*/ 3770964 w 4100943"/>
                  <a:gd name="connsiteY117" fmla="*/ 153214 h 2352659"/>
                  <a:gd name="connsiteX118" fmla="*/ 3853127 w 4100943"/>
                  <a:gd name="connsiteY118" fmla="*/ 136727 h 2352659"/>
                  <a:gd name="connsiteX119" fmla="*/ 3821329 w 4100943"/>
                  <a:gd name="connsiteY119" fmla="*/ 130492 h 2352659"/>
                  <a:gd name="connsiteX120" fmla="*/ 3874965 w 4100943"/>
                  <a:gd name="connsiteY120" fmla="*/ 109751 h 2352659"/>
                  <a:gd name="connsiteX121" fmla="*/ 3969135 w 4100943"/>
                  <a:gd name="connsiteY121" fmla="*/ 70535 h 2352659"/>
                  <a:gd name="connsiteX122" fmla="*/ 3997370 w 4100943"/>
                  <a:gd name="connsiteY122" fmla="*/ 73199 h 2352659"/>
                  <a:gd name="connsiteX123" fmla="*/ 4033154 w 4100943"/>
                  <a:gd name="connsiteY123" fmla="*/ 43099 h 2352659"/>
                  <a:gd name="connsiteX124" fmla="*/ 4071471 w 4100943"/>
                  <a:gd name="connsiteY124" fmla="*/ 0 h 2352659"/>
                  <a:gd name="connsiteX125" fmla="*/ 4100943 w 4100943"/>
                  <a:gd name="connsiteY125" fmla="*/ 1177 h 235265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549160 w 4121788"/>
                  <a:gd name="connsiteY111" fmla="*/ 358635 h 2430719"/>
                  <a:gd name="connsiteX112" fmla="*/ 3565124 w 4121788"/>
                  <a:gd name="connsiteY112" fmla="*/ 330840 h 2430719"/>
                  <a:gd name="connsiteX113" fmla="*/ 3639194 w 4121788"/>
                  <a:gd name="connsiteY113" fmla="*/ 335299 h 2430719"/>
                  <a:gd name="connsiteX114" fmla="*/ 3645104 w 4121788"/>
                  <a:gd name="connsiteY114" fmla="*/ 301717 h 2430719"/>
                  <a:gd name="connsiteX115" fmla="*/ 3682295 w 4121788"/>
                  <a:gd name="connsiteY115" fmla="*/ 298816 h 2430719"/>
                  <a:gd name="connsiteX116" fmla="*/ 3740013 w 4121788"/>
                  <a:gd name="connsiteY116" fmla="*/ 247623 h 2430719"/>
                  <a:gd name="connsiteX117" fmla="*/ 3770964 w 4121788"/>
                  <a:gd name="connsiteY117" fmla="*/ 231274 h 2430719"/>
                  <a:gd name="connsiteX118" fmla="*/ 3853127 w 4121788"/>
                  <a:gd name="connsiteY118" fmla="*/ 214787 h 2430719"/>
                  <a:gd name="connsiteX119" fmla="*/ 3821329 w 4121788"/>
                  <a:gd name="connsiteY119" fmla="*/ 208552 h 2430719"/>
                  <a:gd name="connsiteX120" fmla="*/ 3874965 w 4121788"/>
                  <a:gd name="connsiteY120" fmla="*/ 187811 h 2430719"/>
                  <a:gd name="connsiteX121" fmla="*/ 3969135 w 4121788"/>
                  <a:gd name="connsiteY121" fmla="*/ 148595 h 2430719"/>
                  <a:gd name="connsiteX122" fmla="*/ 3997370 w 4121788"/>
                  <a:gd name="connsiteY122" fmla="*/ 151259 h 2430719"/>
                  <a:gd name="connsiteX123" fmla="*/ 4033154 w 4121788"/>
                  <a:gd name="connsiteY123" fmla="*/ 121159 h 2430719"/>
                  <a:gd name="connsiteX124" fmla="*/ 4071471 w 4121788"/>
                  <a:gd name="connsiteY124" fmla="*/ 78060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549160 w 4121788"/>
                  <a:gd name="connsiteY111" fmla="*/ 358635 h 2430719"/>
                  <a:gd name="connsiteX112" fmla="*/ 3565124 w 4121788"/>
                  <a:gd name="connsiteY112" fmla="*/ 330840 h 2430719"/>
                  <a:gd name="connsiteX113" fmla="*/ 3639194 w 4121788"/>
                  <a:gd name="connsiteY113" fmla="*/ 335299 h 2430719"/>
                  <a:gd name="connsiteX114" fmla="*/ 3645104 w 4121788"/>
                  <a:gd name="connsiteY114" fmla="*/ 301717 h 2430719"/>
                  <a:gd name="connsiteX115" fmla="*/ 3682295 w 4121788"/>
                  <a:gd name="connsiteY115" fmla="*/ 298816 h 2430719"/>
                  <a:gd name="connsiteX116" fmla="*/ 3740013 w 4121788"/>
                  <a:gd name="connsiteY116" fmla="*/ 247623 h 2430719"/>
                  <a:gd name="connsiteX117" fmla="*/ 3770964 w 4121788"/>
                  <a:gd name="connsiteY117" fmla="*/ 231274 h 2430719"/>
                  <a:gd name="connsiteX118" fmla="*/ 3853127 w 4121788"/>
                  <a:gd name="connsiteY118" fmla="*/ 214787 h 2430719"/>
                  <a:gd name="connsiteX119" fmla="*/ 3821329 w 4121788"/>
                  <a:gd name="connsiteY119" fmla="*/ 208552 h 2430719"/>
                  <a:gd name="connsiteX120" fmla="*/ 3874965 w 4121788"/>
                  <a:gd name="connsiteY120" fmla="*/ 187811 h 2430719"/>
                  <a:gd name="connsiteX121" fmla="*/ 3969135 w 4121788"/>
                  <a:gd name="connsiteY121" fmla="*/ 148595 h 2430719"/>
                  <a:gd name="connsiteX122" fmla="*/ 3997370 w 4121788"/>
                  <a:gd name="connsiteY122" fmla="*/ 151259 h 2430719"/>
                  <a:gd name="connsiteX123" fmla="*/ 4033154 w 4121788"/>
                  <a:gd name="connsiteY123" fmla="*/ 121159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549160 w 4121788"/>
                  <a:gd name="connsiteY111" fmla="*/ 358635 h 2430719"/>
                  <a:gd name="connsiteX112" fmla="*/ 3565124 w 4121788"/>
                  <a:gd name="connsiteY112" fmla="*/ 330840 h 2430719"/>
                  <a:gd name="connsiteX113" fmla="*/ 3639194 w 4121788"/>
                  <a:gd name="connsiteY113" fmla="*/ 335299 h 2430719"/>
                  <a:gd name="connsiteX114" fmla="*/ 3645104 w 4121788"/>
                  <a:gd name="connsiteY114" fmla="*/ 301717 h 2430719"/>
                  <a:gd name="connsiteX115" fmla="*/ 3682295 w 4121788"/>
                  <a:gd name="connsiteY115" fmla="*/ 298816 h 2430719"/>
                  <a:gd name="connsiteX116" fmla="*/ 3740013 w 4121788"/>
                  <a:gd name="connsiteY116" fmla="*/ 247623 h 2430719"/>
                  <a:gd name="connsiteX117" fmla="*/ 3770964 w 4121788"/>
                  <a:gd name="connsiteY117" fmla="*/ 231274 h 2430719"/>
                  <a:gd name="connsiteX118" fmla="*/ 3853127 w 4121788"/>
                  <a:gd name="connsiteY118" fmla="*/ 214787 h 2430719"/>
                  <a:gd name="connsiteX119" fmla="*/ 3821329 w 4121788"/>
                  <a:gd name="connsiteY119" fmla="*/ 208552 h 2430719"/>
                  <a:gd name="connsiteX120" fmla="*/ 3874965 w 4121788"/>
                  <a:gd name="connsiteY120" fmla="*/ 187811 h 2430719"/>
                  <a:gd name="connsiteX121" fmla="*/ 3969135 w 4121788"/>
                  <a:gd name="connsiteY121" fmla="*/ 148595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549160 w 4121788"/>
                  <a:gd name="connsiteY111" fmla="*/ 358635 h 2430719"/>
                  <a:gd name="connsiteX112" fmla="*/ 3565124 w 4121788"/>
                  <a:gd name="connsiteY112" fmla="*/ 330840 h 2430719"/>
                  <a:gd name="connsiteX113" fmla="*/ 3639194 w 4121788"/>
                  <a:gd name="connsiteY113" fmla="*/ 335299 h 2430719"/>
                  <a:gd name="connsiteX114" fmla="*/ 3645104 w 4121788"/>
                  <a:gd name="connsiteY114" fmla="*/ 301717 h 2430719"/>
                  <a:gd name="connsiteX115" fmla="*/ 3682295 w 4121788"/>
                  <a:gd name="connsiteY115" fmla="*/ 298816 h 2430719"/>
                  <a:gd name="connsiteX116" fmla="*/ 3740013 w 4121788"/>
                  <a:gd name="connsiteY116" fmla="*/ 247623 h 2430719"/>
                  <a:gd name="connsiteX117" fmla="*/ 3770964 w 4121788"/>
                  <a:gd name="connsiteY117" fmla="*/ 231274 h 2430719"/>
                  <a:gd name="connsiteX118" fmla="*/ 3853127 w 4121788"/>
                  <a:gd name="connsiteY118" fmla="*/ 214787 h 2430719"/>
                  <a:gd name="connsiteX119" fmla="*/ 3821329 w 4121788"/>
                  <a:gd name="connsiteY119" fmla="*/ 208552 h 2430719"/>
                  <a:gd name="connsiteX120" fmla="*/ 3874965 w 4121788"/>
                  <a:gd name="connsiteY120" fmla="*/ 187811 h 2430719"/>
                  <a:gd name="connsiteX121" fmla="*/ 3958711 w 4121788"/>
                  <a:gd name="connsiteY121" fmla="*/ 171501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549160 w 4121788"/>
                  <a:gd name="connsiteY111" fmla="*/ 358635 h 2430719"/>
                  <a:gd name="connsiteX112" fmla="*/ 3565124 w 4121788"/>
                  <a:gd name="connsiteY112" fmla="*/ 330840 h 2430719"/>
                  <a:gd name="connsiteX113" fmla="*/ 3639194 w 4121788"/>
                  <a:gd name="connsiteY113" fmla="*/ 335299 h 2430719"/>
                  <a:gd name="connsiteX114" fmla="*/ 3645104 w 4121788"/>
                  <a:gd name="connsiteY114" fmla="*/ 301717 h 2430719"/>
                  <a:gd name="connsiteX115" fmla="*/ 3682295 w 4121788"/>
                  <a:gd name="connsiteY115" fmla="*/ 298816 h 2430719"/>
                  <a:gd name="connsiteX116" fmla="*/ 3740013 w 4121788"/>
                  <a:gd name="connsiteY116" fmla="*/ 247623 h 2430719"/>
                  <a:gd name="connsiteX117" fmla="*/ 3770964 w 4121788"/>
                  <a:gd name="connsiteY117" fmla="*/ 231274 h 2430719"/>
                  <a:gd name="connsiteX118" fmla="*/ 3853127 w 4121788"/>
                  <a:gd name="connsiteY118" fmla="*/ 214787 h 2430719"/>
                  <a:gd name="connsiteX119" fmla="*/ 3821329 w 4121788"/>
                  <a:gd name="connsiteY119" fmla="*/ 208552 h 2430719"/>
                  <a:gd name="connsiteX120" fmla="*/ 3874965 w 4121788"/>
                  <a:gd name="connsiteY120" fmla="*/ 187811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549160 w 4121788"/>
                  <a:gd name="connsiteY111" fmla="*/ 358635 h 2430719"/>
                  <a:gd name="connsiteX112" fmla="*/ 3565124 w 4121788"/>
                  <a:gd name="connsiteY112" fmla="*/ 330840 h 2430719"/>
                  <a:gd name="connsiteX113" fmla="*/ 3639194 w 4121788"/>
                  <a:gd name="connsiteY113" fmla="*/ 335299 h 2430719"/>
                  <a:gd name="connsiteX114" fmla="*/ 3645104 w 4121788"/>
                  <a:gd name="connsiteY114" fmla="*/ 301717 h 2430719"/>
                  <a:gd name="connsiteX115" fmla="*/ 3682295 w 4121788"/>
                  <a:gd name="connsiteY115" fmla="*/ 298816 h 2430719"/>
                  <a:gd name="connsiteX116" fmla="*/ 3740013 w 4121788"/>
                  <a:gd name="connsiteY116" fmla="*/ 247623 h 2430719"/>
                  <a:gd name="connsiteX117" fmla="*/ 3770964 w 4121788"/>
                  <a:gd name="connsiteY117" fmla="*/ 231274 h 2430719"/>
                  <a:gd name="connsiteX118" fmla="*/ 3853127 w 4121788"/>
                  <a:gd name="connsiteY118" fmla="*/ 214787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549160 w 4121788"/>
                  <a:gd name="connsiteY111" fmla="*/ 358635 h 2430719"/>
                  <a:gd name="connsiteX112" fmla="*/ 3565124 w 4121788"/>
                  <a:gd name="connsiteY112" fmla="*/ 330840 h 2430719"/>
                  <a:gd name="connsiteX113" fmla="*/ 3639194 w 4121788"/>
                  <a:gd name="connsiteY113" fmla="*/ 335299 h 2430719"/>
                  <a:gd name="connsiteX114" fmla="*/ 3645104 w 4121788"/>
                  <a:gd name="connsiteY114" fmla="*/ 301717 h 2430719"/>
                  <a:gd name="connsiteX115" fmla="*/ 3682295 w 4121788"/>
                  <a:gd name="connsiteY115" fmla="*/ 298816 h 2430719"/>
                  <a:gd name="connsiteX116" fmla="*/ 3740013 w 4121788"/>
                  <a:gd name="connsiteY116" fmla="*/ 247623 h 2430719"/>
                  <a:gd name="connsiteX117" fmla="*/ 3770964 w 4121788"/>
                  <a:gd name="connsiteY117" fmla="*/ 231274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549160 w 4121788"/>
                  <a:gd name="connsiteY111" fmla="*/ 358635 h 2430719"/>
                  <a:gd name="connsiteX112" fmla="*/ 3565124 w 4121788"/>
                  <a:gd name="connsiteY112" fmla="*/ 330840 h 2430719"/>
                  <a:gd name="connsiteX113" fmla="*/ 3639194 w 4121788"/>
                  <a:gd name="connsiteY113" fmla="*/ 335299 h 2430719"/>
                  <a:gd name="connsiteX114" fmla="*/ 3645104 w 4121788"/>
                  <a:gd name="connsiteY114" fmla="*/ 301717 h 2430719"/>
                  <a:gd name="connsiteX115" fmla="*/ 3682295 w 4121788"/>
                  <a:gd name="connsiteY115" fmla="*/ 298816 h 2430719"/>
                  <a:gd name="connsiteX116" fmla="*/ 3740013 w 4121788"/>
                  <a:gd name="connsiteY116" fmla="*/ 247623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549160 w 4121788"/>
                  <a:gd name="connsiteY111" fmla="*/ 358635 h 2430719"/>
                  <a:gd name="connsiteX112" fmla="*/ 3565124 w 4121788"/>
                  <a:gd name="connsiteY112" fmla="*/ 330840 h 2430719"/>
                  <a:gd name="connsiteX113" fmla="*/ 3639194 w 4121788"/>
                  <a:gd name="connsiteY113" fmla="*/ 335299 h 2430719"/>
                  <a:gd name="connsiteX114" fmla="*/ 3645104 w 4121788"/>
                  <a:gd name="connsiteY114" fmla="*/ 301717 h 2430719"/>
                  <a:gd name="connsiteX115" fmla="*/ 3682295 w 4121788"/>
                  <a:gd name="connsiteY115" fmla="*/ 298816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549160 w 4121788"/>
                  <a:gd name="connsiteY111" fmla="*/ 358635 h 2430719"/>
                  <a:gd name="connsiteX112" fmla="*/ 3565124 w 4121788"/>
                  <a:gd name="connsiteY112" fmla="*/ 330840 h 2430719"/>
                  <a:gd name="connsiteX113" fmla="*/ 3639194 w 4121788"/>
                  <a:gd name="connsiteY113" fmla="*/ 33529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549160 w 4121788"/>
                  <a:gd name="connsiteY111" fmla="*/ 358635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53785 w 4121788"/>
                  <a:gd name="connsiteY110" fmla="*/ 414473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08283 w 4121788"/>
                  <a:gd name="connsiteY109" fmla="*/ 443343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61563 w 4121788"/>
                  <a:gd name="connsiteY108" fmla="*/ 473700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29753 w 4121788"/>
                  <a:gd name="connsiteY107" fmla="*/ 49195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3137 w 4121788"/>
                  <a:gd name="connsiteY106" fmla="*/ 49582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13485 w 4121788"/>
                  <a:gd name="connsiteY105" fmla="*/ 574817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12416 w 4121788"/>
                  <a:gd name="connsiteY103" fmla="*/ 650679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73349 w 4121788"/>
                  <a:gd name="connsiteY102" fmla="*/ 69805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42348 w 4121788"/>
                  <a:gd name="connsiteY101" fmla="*/ 712991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2594 w 4121788"/>
                  <a:gd name="connsiteY97" fmla="*/ 803679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01458 w 4121788"/>
                  <a:gd name="connsiteY93" fmla="*/ 9105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57518 w 4121788"/>
                  <a:gd name="connsiteY94" fmla="*/ 867344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566278 w 4121788"/>
                  <a:gd name="connsiteY91" fmla="*/ 985054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70698 w 4121788"/>
                  <a:gd name="connsiteY90" fmla="*/ 1033191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19478 w 4121788"/>
                  <a:gd name="connsiteY89" fmla="*/ 1100821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192659 w 4121788"/>
                  <a:gd name="connsiteY88" fmla="*/ 1197123 h 2430719"/>
                  <a:gd name="connsiteX89" fmla="*/ 2340723 w 4121788"/>
                  <a:gd name="connsiteY89" fmla="*/ 1081304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201388 w 4121788"/>
                  <a:gd name="connsiteY88" fmla="*/ 1171672 h 2430719"/>
                  <a:gd name="connsiteX89" fmla="*/ 2340723 w 4121788"/>
                  <a:gd name="connsiteY89" fmla="*/ 1081304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201388 w 4121788"/>
                  <a:gd name="connsiteY88" fmla="*/ 1171672 h 2430719"/>
                  <a:gd name="connsiteX89" fmla="*/ 2353498 w 4121788"/>
                  <a:gd name="connsiteY89" fmla="*/ 1082487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24895 w 4121788"/>
                  <a:gd name="connsiteY87" fmla="*/ 1232796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2020 w 4121788"/>
                  <a:gd name="connsiteY85" fmla="*/ 1323483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33707 w 4121788"/>
                  <a:gd name="connsiteY84" fmla="*/ 1351512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5032 w 4121788"/>
                  <a:gd name="connsiteY83" fmla="*/ 1404790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34797 w 4121788"/>
                  <a:gd name="connsiteY82" fmla="*/ 1439073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48594 w 4121788"/>
                  <a:gd name="connsiteY80" fmla="*/ 1507176 h 2430719"/>
                  <a:gd name="connsiteX81" fmla="*/ 1663461 w 4121788"/>
                  <a:gd name="connsiteY81" fmla="*/ 1483317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12482 w 4121788"/>
                  <a:gd name="connsiteY80" fmla="*/ 1496667 h 2430719"/>
                  <a:gd name="connsiteX81" fmla="*/ 1663461 w 4121788"/>
                  <a:gd name="connsiteY81" fmla="*/ 1483317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52482 w 4121788"/>
                  <a:gd name="connsiteY79" fmla="*/ 1543775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1481 w 4121788"/>
                  <a:gd name="connsiteY78" fmla="*/ 1549218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70774 w 4121788"/>
                  <a:gd name="connsiteY77" fmla="*/ 1594852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57605 w 4121788"/>
                  <a:gd name="connsiteY76" fmla="*/ 1649867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35594 w 4121788"/>
                  <a:gd name="connsiteY75" fmla="*/ 1671526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31413 w 4121788"/>
                  <a:gd name="connsiteY74" fmla="*/ 1725730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45211 w 4121788"/>
                  <a:gd name="connsiteY73" fmla="*/ 1767657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19628 w 4121788"/>
                  <a:gd name="connsiteY72" fmla="*/ 1771710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0010 w 4121788"/>
                  <a:gd name="connsiteY71" fmla="*/ 179244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988942 w 4121788"/>
                  <a:gd name="connsiteY70" fmla="*/ 1815491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30629 w 4121788"/>
                  <a:gd name="connsiteY69" fmla="*/ 1862398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1065 w 4121788"/>
                  <a:gd name="connsiteY68" fmla="*/ 1884916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796830 w 4121788"/>
                  <a:gd name="connsiteY67" fmla="*/ 1952276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0786 w 4121788"/>
                  <a:gd name="connsiteY66" fmla="*/ 1980305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38057 w 4121788"/>
                  <a:gd name="connsiteY65" fmla="*/ 1978451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66983 w 4121788"/>
                  <a:gd name="connsiteY64" fmla="*/ 2025751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575103 w 4121788"/>
                  <a:gd name="connsiteY63" fmla="*/ 2074930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05957 w 4121788"/>
                  <a:gd name="connsiteY62" fmla="*/ 2129482 h 2430719"/>
                  <a:gd name="connsiteX63" fmla="*/ 608994 w 4121788"/>
                  <a:gd name="connsiteY63" fmla="*/ 2058972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83484 w 4121788"/>
                  <a:gd name="connsiteY61" fmla="*/ 2149287 h 2430719"/>
                  <a:gd name="connsiteX62" fmla="*/ 535803 w 4121788"/>
                  <a:gd name="connsiteY62" fmla="*/ 2086889 h 2430719"/>
                  <a:gd name="connsiteX63" fmla="*/ 608994 w 4121788"/>
                  <a:gd name="connsiteY63" fmla="*/ 2058972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1776 w 4121788"/>
                  <a:gd name="connsiteY60" fmla="*/ 2167819 h 2430719"/>
                  <a:gd name="connsiteX61" fmla="*/ 493258 w 4121788"/>
                  <a:gd name="connsiteY61" fmla="*/ 2138257 h 2430719"/>
                  <a:gd name="connsiteX62" fmla="*/ 535803 w 4121788"/>
                  <a:gd name="connsiteY62" fmla="*/ 2086889 h 2430719"/>
                  <a:gd name="connsiteX63" fmla="*/ 608994 w 4121788"/>
                  <a:gd name="connsiteY63" fmla="*/ 2058972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5 w 4121788"/>
                  <a:gd name="connsiteY59" fmla="*/ 2214263 h 2430719"/>
                  <a:gd name="connsiteX60" fmla="*/ 407381 w 4121788"/>
                  <a:gd name="connsiteY60" fmla="*/ 2165951 h 2430719"/>
                  <a:gd name="connsiteX61" fmla="*/ 493258 w 4121788"/>
                  <a:gd name="connsiteY61" fmla="*/ 2138257 h 2430719"/>
                  <a:gd name="connsiteX62" fmla="*/ 535803 w 4121788"/>
                  <a:gd name="connsiteY62" fmla="*/ 2086889 h 2430719"/>
                  <a:gd name="connsiteX63" fmla="*/ 608994 w 4121788"/>
                  <a:gd name="connsiteY63" fmla="*/ 2058972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17849 w 4121788"/>
                  <a:gd name="connsiteY56" fmla="*/ 2280165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4 w 4121788"/>
                  <a:gd name="connsiteY59" fmla="*/ 2214263 h 2430719"/>
                  <a:gd name="connsiteX60" fmla="*/ 407381 w 4121788"/>
                  <a:gd name="connsiteY60" fmla="*/ 2165951 h 2430719"/>
                  <a:gd name="connsiteX61" fmla="*/ 493258 w 4121788"/>
                  <a:gd name="connsiteY61" fmla="*/ 2138257 h 2430719"/>
                  <a:gd name="connsiteX62" fmla="*/ 535803 w 4121788"/>
                  <a:gd name="connsiteY62" fmla="*/ 2086889 h 2430719"/>
                  <a:gd name="connsiteX63" fmla="*/ 608994 w 4121788"/>
                  <a:gd name="connsiteY63" fmla="*/ 2058972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06905 w 4121788"/>
                  <a:gd name="connsiteY56" fmla="*/ 2312572 h 2430719"/>
                  <a:gd name="connsiteX57" fmla="*/ 246083 w 4121788"/>
                  <a:gd name="connsiteY57" fmla="*/ 2275647 h 2430719"/>
                  <a:gd name="connsiteX58" fmla="*/ 305318 w 4121788"/>
                  <a:gd name="connsiteY58" fmla="*/ 2223297 h 2430719"/>
                  <a:gd name="connsiteX59" fmla="*/ 346574 w 4121788"/>
                  <a:gd name="connsiteY59" fmla="*/ 2214263 h 2430719"/>
                  <a:gd name="connsiteX60" fmla="*/ 407381 w 4121788"/>
                  <a:gd name="connsiteY60" fmla="*/ 2165951 h 2430719"/>
                  <a:gd name="connsiteX61" fmla="*/ 493258 w 4121788"/>
                  <a:gd name="connsiteY61" fmla="*/ 2138257 h 2430719"/>
                  <a:gd name="connsiteX62" fmla="*/ 535803 w 4121788"/>
                  <a:gd name="connsiteY62" fmla="*/ 2086889 h 2430719"/>
                  <a:gd name="connsiteX63" fmla="*/ 608994 w 4121788"/>
                  <a:gd name="connsiteY63" fmla="*/ 2058972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06905 w 4121788"/>
                  <a:gd name="connsiteY56" fmla="*/ 2312572 h 2430719"/>
                  <a:gd name="connsiteX57" fmla="*/ 246083 w 4121788"/>
                  <a:gd name="connsiteY57" fmla="*/ 2275647 h 2430719"/>
                  <a:gd name="connsiteX58" fmla="*/ 313925 w 4121788"/>
                  <a:gd name="connsiteY58" fmla="*/ 2233644 h 2430719"/>
                  <a:gd name="connsiteX59" fmla="*/ 346574 w 4121788"/>
                  <a:gd name="connsiteY59" fmla="*/ 2214263 h 2430719"/>
                  <a:gd name="connsiteX60" fmla="*/ 407381 w 4121788"/>
                  <a:gd name="connsiteY60" fmla="*/ 2165951 h 2430719"/>
                  <a:gd name="connsiteX61" fmla="*/ 493258 w 4121788"/>
                  <a:gd name="connsiteY61" fmla="*/ 2138257 h 2430719"/>
                  <a:gd name="connsiteX62" fmla="*/ 535803 w 4121788"/>
                  <a:gd name="connsiteY62" fmla="*/ 2086889 h 2430719"/>
                  <a:gd name="connsiteX63" fmla="*/ 608994 w 4121788"/>
                  <a:gd name="connsiteY63" fmla="*/ 2058972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06984 w 4121788"/>
                  <a:gd name="connsiteY55" fmla="*/ 2363208 h 2430719"/>
                  <a:gd name="connsiteX56" fmla="*/ 206905 w 4121788"/>
                  <a:gd name="connsiteY56" fmla="*/ 2312572 h 2430719"/>
                  <a:gd name="connsiteX57" fmla="*/ 268244 w 4121788"/>
                  <a:gd name="connsiteY57" fmla="*/ 2272927 h 2430719"/>
                  <a:gd name="connsiteX58" fmla="*/ 313925 w 4121788"/>
                  <a:gd name="connsiteY58" fmla="*/ 2233644 h 2430719"/>
                  <a:gd name="connsiteX59" fmla="*/ 346574 w 4121788"/>
                  <a:gd name="connsiteY59" fmla="*/ 2214263 h 2430719"/>
                  <a:gd name="connsiteX60" fmla="*/ 407381 w 4121788"/>
                  <a:gd name="connsiteY60" fmla="*/ 2165951 h 2430719"/>
                  <a:gd name="connsiteX61" fmla="*/ 493258 w 4121788"/>
                  <a:gd name="connsiteY61" fmla="*/ 2138257 h 2430719"/>
                  <a:gd name="connsiteX62" fmla="*/ 535803 w 4121788"/>
                  <a:gd name="connsiteY62" fmla="*/ 2086889 h 2430719"/>
                  <a:gd name="connsiteX63" fmla="*/ 608994 w 4121788"/>
                  <a:gd name="connsiteY63" fmla="*/ 2058972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16240 w 4121788"/>
                  <a:gd name="connsiteY55" fmla="*/ 2361678 h 2430719"/>
                  <a:gd name="connsiteX56" fmla="*/ 206905 w 4121788"/>
                  <a:gd name="connsiteY56" fmla="*/ 2312572 h 2430719"/>
                  <a:gd name="connsiteX57" fmla="*/ 268244 w 4121788"/>
                  <a:gd name="connsiteY57" fmla="*/ 2272927 h 2430719"/>
                  <a:gd name="connsiteX58" fmla="*/ 313925 w 4121788"/>
                  <a:gd name="connsiteY58" fmla="*/ 2233644 h 2430719"/>
                  <a:gd name="connsiteX59" fmla="*/ 346574 w 4121788"/>
                  <a:gd name="connsiteY59" fmla="*/ 2214263 h 2430719"/>
                  <a:gd name="connsiteX60" fmla="*/ 407381 w 4121788"/>
                  <a:gd name="connsiteY60" fmla="*/ 2165951 h 2430719"/>
                  <a:gd name="connsiteX61" fmla="*/ 493258 w 4121788"/>
                  <a:gd name="connsiteY61" fmla="*/ 2138257 h 2430719"/>
                  <a:gd name="connsiteX62" fmla="*/ 535803 w 4121788"/>
                  <a:gd name="connsiteY62" fmla="*/ 2086889 h 2430719"/>
                  <a:gd name="connsiteX63" fmla="*/ 608994 w 4121788"/>
                  <a:gd name="connsiteY63" fmla="*/ 2058972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16240 w 4121788"/>
                  <a:gd name="connsiteY55" fmla="*/ 2361678 h 2430719"/>
                  <a:gd name="connsiteX56" fmla="*/ 200514 w 4121788"/>
                  <a:gd name="connsiteY56" fmla="*/ 2295269 h 2430719"/>
                  <a:gd name="connsiteX57" fmla="*/ 268244 w 4121788"/>
                  <a:gd name="connsiteY57" fmla="*/ 2272927 h 2430719"/>
                  <a:gd name="connsiteX58" fmla="*/ 313925 w 4121788"/>
                  <a:gd name="connsiteY58" fmla="*/ 2233644 h 2430719"/>
                  <a:gd name="connsiteX59" fmla="*/ 346574 w 4121788"/>
                  <a:gd name="connsiteY59" fmla="*/ 2214263 h 2430719"/>
                  <a:gd name="connsiteX60" fmla="*/ 407381 w 4121788"/>
                  <a:gd name="connsiteY60" fmla="*/ 2165951 h 2430719"/>
                  <a:gd name="connsiteX61" fmla="*/ 493258 w 4121788"/>
                  <a:gd name="connsiteY61" fmla="*/ 2138257 h 2430719"/>
                  <a:gd name="connsiteX62" fmla="*/ 535803 w 4121788"/>
                  <a:gd name="connsiteY62" fmla="*/ 2086889 h 2430719"/>
                  <a:gd name="connsiteX63" fmla="*/ 608994 w 4121788"/>
                  <a:gd name="connsiteY63" fmla="*/ 2058972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  <a:gd name="connsiteX0" fmla="*/ 4121788 w 4121788"/>
                  <a:gd name="connsiteY0" fmla="*/ 0 h 2430719"/>
                  <a:gd name="connsiteX1" fmla="*/ 4092084 w 4121788"/>
                  <a:gd name="connsiteY1" fmla="*/ 543353 h 2430719"/>
                  <a:gd name="connsiteX2" fmla="*/ 4068699 w 4121788"/>
                  <a:gd name="connsiteY2" fmla="*/ 568516 h 2430719"/>
                  <a:gd name="connsiteX3" fmla="*/ 4006820 w 4121788"/>
                  <a:gd name="connsiteY3" fmla="*/ 567867 h 2430719"/>
                  <a:gd name="connsiteX4" fmla="*/ 3940362 w 4121788"/>
                  <a:gd name="connsiteY4" fmla="*/ 621366 h 2430719"/>
                  <a:gd name="connsiteX5" fmla="*/ 3899199 w 4121788"/>
                  <a:gd name="connsiteY5" fmla="*/ 681373 h 2430719"/>
                  <a:gd name="connsiteX6" fmla="*/ 3867709 w 4121788"/>
                  <a:gd name="connsiteY6" fmla="*/ 688872 h 2430719"/>
                  <a:gd name="connsiteX7" fmla="*/ 3843372 w 4121788"/>
                  <a:gd name="connsiteY7" fmla="*/ 715184 h 2430719"/>
                  <a:gd name="connsiteX8" fmla="*/ 3809466 w 4121788"/>
                  <a:gd name="connsiteY8" fmla="*/ 737925 h 2430719"/>
                  <a:gd name="connsiteX9" fmla="*/ 3737352 w 4121788"/>
                  <a:gd name="connsiteY9" fmla="*/ 770181 h 2430719"/>
                  <a:gd name="connsiteX10" fmla="*/ 3688978 w 4121788"/>
                  <a:gd name="connsiteY10" fmla="*/ 776345 h 2430719"/>
                  <a:gd name="connsiteX11" fmla="*/ 3645056 w 4121788"/>
                  <a:gd name="connsiteY11" fmla="*/ 820698 h 2430719"/>
                  <a:gd name="connsiteX12" fmla="*/ 3604043 w 4121788"/>
                  <a:gd name="connsiteY12" fmla="*/ 816998 h 2430719"/>
                  <a:gd name="connsiteX13" fmla="*/ 3566360 w 4121788"/>
                  <a:gd name="connsiteY13" fmla="*/ 821052 h 2430719"/>
                  <a:gd name="connsiteX14" fmla="*/ 3529942 w 4121788"/>
                  <a:gd name="connsiteY14" fmla="*/ 831940 h 2430719"/>
                  <a:gd name="connsiteX15" fmla="*/ 3476009 w 4121788"/>
                  <a:gd name="connsiteY15" fmla="*/ 837383 h 2430719"/>
                  <a:gd name="connsiteX16" fmla="*/ 3294154 w 4121788"/>
                  <a:gd name="connsiteY16" fmla="*/ 907802 h 2430719"/>
                  <a:gd name="connsiteX17" fmla="*/ 3261654 w 4121788"/>
                  <a:gd name="connsiteY17" fmla="*/ 944919 h 2430719"/>
                  <a:gd name="connsiteX18" fmla="*/ 3218670 w 4121788"/>
                  <a:gd name="connsiteY18" fmla="*/ 947065 h 2430719"/>
                  <a:gd name="connsiteX19" fmla="*/ 3052910 w 4121788"/>
                  <a:gd name="connsiteY19" fmla="*/ 999811 h 2430719"/>
                  <a:gd name="connsiteX20" fmla="*/ 3005463 w 4121788"/>
                  <a:gd name="connsiteY20" fmla="*/ 1046029 h 2430719"/>
                  <a:gd name="connsiteX21" fmla="*/ 2963110 w 4121788"/>
                  <a:gd name="connsiteY21" fmla="*/ 1068378 h 2430719"/>
                  <a:gd name="connsiteX22" fmla="*/ 2856524 w 4121788"/>
                  <a:gd name="connsiteY22" fmla="*/ 1152874 h 2430719"/>
                  <a:gd name="connsiteX23" fmla="*/ 2723171 w 4121788"/>
                  <a:gd name="connsiteY23" fmla="*/ 1179825 h 2430719"/>
                  <a:gd name="connsiteX24" fmla="*/ 2658357 w 4121788"/>
                  <a:gd name="connsiteY24" fmla="*/ 1213801 h 2430719"/>
                  <a:gd name="connsiteX25" fmla="*/ 2589699 w 4121788"/>
                  <a:gd name="connsiteY25" fmla="*/ 1236945 h 2430719"/>
                  <a:gd name="connsiteX26" fmla="*/ 2535737 w 4121788"/>
                  <a:gd name="connsiteY26" fmla="*/ 1262446 h 2430719"/>
                  <a:gd name="connsiteX27" fmla="*/ 2427985 w 4121788"/>
                  <a:gd name="connsiteY27" fmla="*/ 1300319 h 2430719"/>
                  <a:gd name="connsiteX28" fmla="*/ 2204690 w 4121788"/>
                  <a:gd name="connsiteY28" fmla="*/ 1422245 h 2430719"/>
                  <a:gd name="connsiteX29" fmla="*/ 2029359 w 4121788"/>
                  <a:gd name="connsiteY29" fmla="*/ 1488528 h 2430719"/>
                  <a:gd name="connsiteX30" fmla="*/ 1966090 w 4121788"/>
                  <a:gd name="connsiteY30" fmla="*/ 1539952 h 2430719"/>
                  <a:gd name="connsiteX31" fmla="*/ 1926952 w 4121788"/>
                  <a:gd name="connsiteY31" fmla="*/ 1549553 h 2430719"/>
                  <a:gd name="connsiteX32" fmla="*/ 1854351 w 4121788"/>
                  <a:gd name="connsiteY32" fmla="*/ 1604773 h 2430719"/>
                  <a:gd name="connsiteX33" fmla="*/ 1781470 w 4121788"/>
                  <a:gd name="connsiteY33" fmla="*/ 1615816 h 2430719"/>
                  <a:gd name="connsiteX34" fmla="*/ 1630616 w 4121788"/>
                  <a:gd name="connsiteY34" fmla="*/ 1721444 h 2430719"/>
                  <a:gd name="connsiteX35" fmla="*/ 1590166 w 4121788"/>
                  <a:gd name="connsiteY35" fmla="*/ 1732331 h 2430719"/>
                  <a:gd name="connsiteX36" fmla="*/ 1538998 w 4121788"/>
                  <a:gd name="connsiteY36" fmla="*/ 1767541 h 2430719"/>
                  <a:gd name="connsiteX37" fmla="*/ 1498592 w 4121788"/>
                  <a:gd name="connsiteY37" fmla="*/ 1804247 h 2430719"/>
                  <a:gd name="connsiteX38" fmla="*/ 1405662 w 4121788"/>
                  <a:gd name="connsiteY38" fmla="*/ 1843404 h 2430719"/>
                  <a:gd name="connsiteX39" fmla="*/ 1315313 w 4121788"/>
                  <a:gd name="connsiteY39" fmla="*/ 1885852 h 2430719"/>
                  <a:gd name="connsiteX40" fmla="*/ 1250825 w 4121788"/>
                  <a:gd name="connsiteY40" fmla="*/ 1909644 h 2430719"/>
                  <a:gd name="connsiteX41" fmla="*/ 1189749 w 4121788"/>
                  <a:gd name="connsiteY41" fmla="*/ 1950981 h 2430719"/>
                  <a:gd name="connsiteX42" fmla="*/ 1084017 w 4121788"/>
                  <a:gd name="connsiteY42" fmla="*/ 1994535 h 2430719"/>
                  <a:gd name="connsiteX43" fmla="*/ 984451 w 4121788"/>
                  <a:gd name="connsiteY43" fmla="*/ 2017552 h 2430719"/>
                  <a:gd name="connsiteX44" fmla="*/ 890598 w 4121788"/>
                  <a:gd name="connsiteY44" fmla="*/ 2060319 h 2430719"/>
                  <a:gd name="connsiteX45" fmla="*/ 776663 w 4121788"/>
                  <a:gd name="connsiteY45" fmla="*/ 2107360 h 2430719"/>
                  <a:gd name="connsiteX46" fmla="*/ 702562 w 4121788"/>
                  <a:gd name="connsiteY46" fmla="*/ 2131682 h 2430719"/>
                  <a:gd name="connsiteX47" fmla="*/ 614852 w 4121788"/>
                  <a:gd name="connsiteY47" fmla="*/ 2189293 h 2430719"/>
                  <a:gd name="connsiteX48" fmla="*/ 495110 w 4121788"/>
                  <a:gd name="connsiteY48" fmla="*/ 2249848 h 2430719"/>
                  <a:gd name="connsiteX49" fmla="*/ 372844 w 4121788"/>
                  <a:gd name="connsiteY49" fmla="*/ 2294050 h 2430719"/>
                  <a:gd name="connsiteX50" fmla="*/ 218735 w 4121788"/>
                  <a:gd name="connsiteY50" fmla="*/ 2345652 h 2430719"/>
                  <a:gd name="connsiteX51" fmla="*/ 49247 w 4121788"/>
                  <a:gd name="connsiteY51" fmla="*/ 2419961 h 2430719"/>
                  <a:gd name="connsiteX52" fmla="*/ 49477 w 4121788"/>
                  <a:gd name="connsiteY52" fmla="*/ 2420077 h 2430719"/>
                  <a:gd name="connsiteX53" fmla="*/ 29310 w 4121788"/>
                  <a:gd name="connsiteY53" fmla="*/ 2420077 h 2430719"/>
                  <a:gd name="connsiteX54" fmla="*/ 0 w 4121788"/>
                  <a:gd name="connsiteY54" fmla="*/ 2430719 h 2430719"/>
                  <a:gd name="connsiteX55" fmla="*/ 112849 w 4121788"/>
                  <a:gd name="connsiteY55" fmla="*/ 2356589 h 2430719"/>
                  <a:gd name="connsiteX56" fmla="*/ 200514 w 4121788"/>
                  <a:gd name="connsiteY56" fmla="*/ 2295269 h 2430719"/>
                  <a:gd name="connsiteX57" fmla="*/ 268244 w 4121788"/>
                  <a:gd name="connsiteY57" fmla="*/ 2272927 h 2430719"/>
                  <a:gd name="connsiteX58" fmla="*/ 313925 w 4121788"/>
                  <a:gd name="connsiteY58" fmla="*/ 2233644 h 2430719"/>
                  <a:gd name="connsiteX59" fmla="*/ 346574 w 4121788"/>
                  <a:gd name="connsiteY59" fmla="*/ 2214263 h 2430719"/>
                  <a:gd name="connsiteX60" fmla="*/ 407381 w 4121788"/>
                  <a:gd name="connsiteY60" fmla="*/ 2165951 h 2430719"/>
                  <a:gd name="connsiteX61" fmla="*/ 493258 w 4121788"/>
                  <a:gd name="connsiteY61" fmla="*/ 2138257 h 2430719"/>
                  <a:gd name="connsiteX62" fmla="*/ 535803 w 4121788"/>
                  <a:gd name="connsiteY62" fmla="*/ 2086889 h 2430719"/>
                  <a:gd name="connsiteX63" fmla="*/ 608994 w 4121788"/>
                  <a:gd name="connsiteY63" fmla="*/ 2058972 h 2430719"/>
                  <a:gd name="connsiteX64" fmla="*/ 672979 w 4121788"/>
                  <a:gd name="connsiteY64" fmla="*/ 2016757 h 2430719"/>
                  <a:gd name="connsiteX65" fmla="*/ 742097 w 4121788"/>
                  <a:gd name="connsiteY65" fmla="*/ 1971663 h 2430719"/>
                  <a:gd name="connsiteX66" fmla="*/ 771305 w 4121788"/>
                  <a:gd name="connsiteY66" fmla="*/ 1970801 h 2430719"/>
                  <a:gd name="connsiteX67" fmla="*/ 806606 w 4121788"/>
                  <a:gd name="connsiteY67" fmla="*/ 1941245 h 2430719"/>
                  <a:gd name="connsiteX68" fmla="*/ 869411 w 4121788"/>
                  <a:gd name="connsiteY68" fmla="*/ 1900013 h 2430719"/>
                  <a:gd name="connsiteX69" fmla="*/ 942879 w 4121788"/>
                  <a:gd name="connsiteY69" fmla="*/ 1839661 h 2430719"/>
                  <a:gd name="connsiteX70" fmla="*/ 1012402 w 4121788"/>
                  <a:gd name="connsiteY70" fmla="*/ 1789018 h 2430719"/>
                  <a:gd name="connsiteX71" fmla="*/ 1096655 w 4121788"/>
                  <a:gd name="connsiteY71" fmla="*/ 1771572 h 2430719"/>
                  <a:gd name="connsiteX72" fmla="*/ 1135528 w 4121788"/>
                  <a:gd name="connsiteY72" fmla="*/ 1749311 h 2430719"/>
                  <a:gd name="connsiteX73" fmla="*/ 1156942 w 4121788"/>
                  <a:gd name="connsiteY73" fmla="*/ 1754421 h 2430719"/>
                  <a:gd name="connsiteX74" fmla="*/ 1224242 w 4121788"/>
                  <a:gd name="connsiteY74" fmla="*/ 1722679 h 2430719"/>
                  <a:gd name="connsiteX75" fmla="*/ 1311347 w 4121788"/>
                  <a:gd name="connsiteY75" fmla="*/ 1678829 h 2430719"/>
                  <a:gd name="connsiteX76" fmla="*/ 1384455 w 4121788"/>
                  <a:gd name="connsiteY76" fmla="*/ 1628483 h 2430719"/>
                  <a:gd name="connsiteX77" fmla="*/ 1469858 w 4121788"/>
                  <a:gd name="connsiteY77" fmla="*/ 1578056 h 2430719"/>
                  <a:gd name="connsiteX78" fmla="*/ 1525522 w 4121788"/>
                  <a:gd name="connsiteY78" fmla="*/ 1542430 h 2430719"/>
                  <a:gd name="connsiteX79" fmla="*/ 1571773 w 4121788"/>
                  <a:gd name="connsiteY79" fmla="*/ 1526464 h 2430719"/>
                  <a:gd name="connsiteX80" fmla="*/ 1612482 w 4121788"/>
                  <a:gd name="connsiteY80" fmla="*/ 1496667 h 2430719"/>
                  <a:gd name="connsiteX81" fmla="*/ 1676886 w 4121788"/>
                  <a:gd name="connsiteY81" fmla="*/ 1472625 h 2430719"/>
                  <a:gd name="connsiteX82" fmla="*/ 1742877 w 4121788"/>
                  <a:gd name="connsiteY82" fmla="*/ 1425498 h 2430719"/>
                  <a:gd name="connsiteX83" fmla="*/ 1826202 w 4121788"/>
                  <a:gd name="connsiteY83" fmla="*/ 1383413 h 2430719"/>
                  <a:gd name="connsiteX84" fmla="*/ 1928750 w 4121788"/>
                  <a:gd name="connsiteY84" fmla="*/ 1341504 h 2430719"/>
                  <a:gd name="connsiteX85" fmla="*/ 1990845 w 4121788"/>
                  <a:gd name="connsiteY85" fmla="*/ 1311438 h 2430719"/>
                  <a:gd name="connsiteX86" fmla="*/ 2051716 w 4121788"/>
                  <a:gd name="connsiteY86" fmla="*/ 1274723 h 2430719"/>
                  <a:gd name="connsiteX87" fmla="*/ 2112510 w 4121788"/>
                  <a:gd name="connsiteY87" fmla="*/ 1224487 h 2430719"/>
                  <a:gd name="connsiteX88" fmla="*/ 2201388 w 4121788"/>
                  <a:gd name="connsiteY88" fmla="*/ 1171672 h 2430719"/>
                  <a:gd name="connsiteX89" fmla="*/ 2354018 w 4121788"/>
                  <a:gd name="connsiteY89" fmla="*/ 1072986 h 2430719"/>
                  <a:gd name="connsiteX90" fmla="*/ 2484514 w 4121788"/>
                  <a:gd name="connsiteY90" fmla="*/ 1015373 h 2430719"/>
                  <a:gd name="connsiteX91" fmla="*/ 2602645 w 4121788"/>
                  <a:gd name="connsiteY91" fmla="*/ 957389 h 2430719"/>
                  <a:gd name="connsiteX92" fmla="*/ 2672779 w 4121788"/>
                  <a:gd name="connsiteY92" fmla="*/ 899441 h 2430719"/>
                  <a:gd name="connsiteX93" fmla="*/ 2717879 w 4121788"/>
                  <a:gd name="connsiteY93" fmla="*/ 878682 h 2430719"/>
                  <a:gd name="connsiteX94" fmla="*/ 2780460 w 4121788"/>
                  <a:gd name="connsiteY94" fmla="*/ 850372 h 2430719"/>
                  <a:gd name="connsiteX95" fmla="*/ 2836177 w 4121788"/>
                  <a:gd name="connsiteY95" fmla="*/ 834719 h 2430719"/>
                  <a:gd name="connsiteX96" fmla="*/ 2863144 w 4121788"/>
                  <a:gd name="connsiteY96" fmla="*/ 828001 h 2430719"/>
                  <a:gd name="connsiteX97" fmla="*/ 2871814 w 4121788"/>
                  <a:gd name="connsiteY97" fmla="*/ 817930 h 2430719"/>
                  <a:gd name="connsiteX98" fmla="*/ 2899561 w 4121788"/>
                  <a:gd name="connsiteY98" fmla="*/ 803679 h 2430719"/>
                  <a:gd name="connsiteX99" fmla="*/ 2915696 w 4121788"/>
                  <a:gd name="connsiteY99" fmla="*/ 780631 h 2430719"/>
                  <a:gd name="connsiteX100" fmla="*/ 2963070 w 4121788"/>
                  <a:gd name="connsiteY100" fmla="*/ 738891 h 2430719"/>
                  <a:gd name="connsiteX101" fmla="*/ 3032307 w 4121788"/>
                  <a:gd name="connsiteY101" fmla="*/ 695349 h 2430719"/>
                  <a:gd name="connsiteX102" fmla="*/ 3099285 w 4121788"/>
                  <a:gd name="connsiteY102" fmla="*/ 659870 h 2430719"/>
                  <a:gd name="connsiteX103" fmla="*/ 3152303 w 4121788"/>
                  <a:gd name="connsiteY103" fmla="*/ 625728 h 2430719"/>
                  <a:gd name="connsiteX104" fmla="*/ 3175509 w 4121788"/>
                  <a:gd name="connsiteY104" fmla="*/ 586167 h 2430719"/>
                  <a:gd name="connsiteX105" fmla="*/ 3227951 w 4121788"/>
                  <a:gd name="connsiteY105" fmla="*/ 545123 h 2430719"/>
                  <a:gd name="connsiteX106" fmla="*/ 3284443 w 4121788"/>
                  <a:gd name="connsiteY106" fmla="*/ 505490 h 2430719"/>
                  <a:gd name="connsiteX107" fmla="*/ 3317367 w 4121788"/>
                  <a:gd name="connsiteY107" fmla="*/ 483646 h 2430719"/>
                  <a:gd name="connsiteX108" fmla="*/ 3371728 w 4121788"/>
                  <a:gd name="connsiteY108" fmla="*/ 455544 h 2430719"/>
                  <a:gd name="connsiteX109" fmla="*/ 3429399 w 4121788"/>
                  <a:gd name="connsiteY109" fmla="*/ 426202 h 2430719"/>
                  <a:gd name="connsiteX110" fmla="*/ 3460819 w 4121788"/>
                  <a:gd name="connsiteY110" fmla="*/ 386478 h 2430719"/>
                  <a:gd name="connsiteX111" fmla="*/ 3496758 w 4121788"/>
                  <a:gd name="connsiteY111" fmla="*/ 377652 h 2430719"/>
                  <a:gd name="connsiteX112" fmla="*/ 3565124 w 4121788"/>
                  <a:gd name="connsiteY112" fmla="*/ 330840 h 2430719"/>
                  <a:gd name="connsiteX113" fmla="*/ 3605426 w 4121788"/>
                  <a:gd name="connsiteY113" fmla="*/ 315459 h 2430719"/>
                  <a:gd name="connsiteX114" fmla="*/ 3645104 w 4121788"/>
                  <a:gd name="connsiteY114" fmla="*/ 301717 h 2430719"/>
                  <a:gd name="connsiteX115" fmla="*/ 3677341 w 4121788"/>
                  <a:gd name="connsiteY115" fmla="*/ 288808 h 2430719"/>
                  <a:gd name="connsiteX116" fmla="*/ 3723327 w 4121788"/>
                  <a:gd name="connsiteY116" fmla="*/ 250851 h 2430719"/>
                  <a:gd name="connsiteX117" fmla="*/ 3761839 w 4121788"/>
                  <a:gd name="connsiteY117" fmla="*/ 230429 h 2430719"/>
                  <a:gd name="connsiteX118" fmla="*/ 3787813 w 4121788"/>
                  <a:gd name="connsiteY118" fmla="*/ 201572 h 2430719"/>
                  <a:gd name="connsiteX119" fmla="*/ 3821329 w 4121788"/>
                  <a:gd name="connsiteY119" fmla="*/ 208552 h 2430719"/>
                  <a:gd name="connsiteX120" fmla="*/ 3898426 w 4121788"/>
                  <a:gd name="connsiteY120" fmla="*/ 161337 h 2430719"/>
                  <a:gd name="connsiteX121" fmla="*/ 3957147 w 4121788"/>
                  <a:gd name="connsiteY121" fmla="*/ 166582 h 2430719"/>
                  <a:gd name="connsiteX122" fmla="*/ 3997370 w 4121788"/>
                  <a:gd name="connsiteY122" fmla="*/ 151259 h 2430719"/>
                  <a:gd name="connsiteX123" fmla="*/ 4045405 w 4121788"/>
                  <a:gd name="connsiteY123" fmla="*/ 98422 h 2430719"/>
                  <a:gd name="connsiteX124" fmla="*/ 4089585 w 4121788"/>
                  <a:gd name="connsiteY124" fmla="*/ 48704 h 2430719"/>
                  <a:gd name="connsiteX125" fmla="*/ 4121788 w 4121788"/>
                  <a:gd name="connsiteY125" fmla="*/ 0 h 2430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4121788" h="2430719">
                    <a:moveTo>
                      <a:pt x="4121788" y="0"/>
                    </a:moveTo>
                    <a:lnTo>
                      <a:pt x="4092084" y="543353"/>
                    </a:lnTo>
                    <a:lnTo>
                      <a:pt x="4068699" y="568516"/>
                    </a:lnTo>
                    <a:lnTo>
                      <a:pt x="4006820" y="567867"/>
                    </a:lnTo>
                    <a:lnTo>
                      <a:pt x="3940362" y="621366"/>
                    </a:lnTo>
                    <a:lnTo>
                      <a:pt x="3899199" y="681373"/>
                    </a:lnTo>
                    <a:lnTo>
                      <a:pt x="3867709" y="688872"/>
                    </a:lnTo>
                    <a:lnTo>
                      <a:pt x="3843372" y="715184"/>
                    </a:lnTo>
                    <a:lnTo>
                      <a:pt x="3809466" y="737925"/>
                    </a:lnTo>
                    <a:lnTo>
                      <a:pt x="3737352" y="770181"/>
                    </a:lnTo>
                    <a:lnTo>
                      <a:pt x="3688978" y="776345"/>
                    </a:lnTo>
                    <a:lnTo>
                      <a:pt x="3645056" y="820698"/>
                    </a:lnTo>
                    <a:lnTo>
                      <a:pt x="3604043" y="816998"/>
                    </a:lnTo>
                    <a:lnTo>
                      <a:pt x="3566360" y="821052"/>
                    </a:lnTo>
                    <a:lnTo>
                      <a:pt x="3529942" y="831940"/>
                    </a:lnTo>
                    <a:lnTo>
                      <a:pt x="3476009" y="837383"/>
                    </a:lnTo>
                    <a:lnTo>
                      <a:pt x="3294154" y="907802"/>
                    </a:lnTo>
                    <a:lnTo>
                      <a:pt x="3261654" y="944919"/>
                    </a:lnTo>
                    <a:lnTo>
                      <a:pt x="3218670" y="947065"/>
                    </a:lnTo>
                    <a:lnTo>
                      <a:pt x="3052910" y="999811"/>
                    </a:lnTo>
                    <a:lnTo>
                      <a:pt x="3005463" y="1046029"/>
                    </a:lnTo>
                    <a:lnTo>
                      <a:pt x="2963110" y="1068378"/>
                    </a:lnTo>
                    <a:lnTo>
                      <a:pt x="2856524" y="1152874"/>
                    </a:lnTo>
                    <a:lnTo>
                      <a:pt x="2723171" y="1179825"/>
                    </a:lnTo>
                    <a:lnTo>
                      <a:pt x="2658357" y="1213801"/>
                    </a:lnTo>
                    <a:lnTo>
                      <a:pt x="2589699" y="1236945"/>
                    </a:lnTo>
                    <a:lnTo>
                      <a:pt x="2535737" y="1262446"/>
                    </a:lnTo>
                    <a:lnTo>
                      <a:pt x="2427985" y="1300319"/>
                    </a:lnTo>
                    <a:lnTo>
                      <a:pt x="2204690" y="1422245"/>
                    </a:lnTo>
                    <a:lnTo>
                      <a:pt x="2029359" y="1488528"/>
                    </a:lnTo>
                    <a:lnTo>
                      <a:pt x="1966090" y="1539952"/>
                    </a:lnTo>
                    <a:lnTo>
                      <a:pt x="1926952" y="1549553"/>
                    </a:lnTo>
                    <a:lnTo>
                      <a:pt x="1854351" y="1604773"/>
                    </a:lnTo>
                    <a:lnTo>
                      <a:pt x="1781470" y="1615816"/>
                    </a:lnTo>
                    <a:lnTo>
                      <a:pt x="1630616" y="1721444"/>
                    </a:lnTo>
                    <a:lnTo>
                      <a:pt x="1590166" y="1732331"/>
                    </a:lnTo>
                    <a:lnTo>
                      <a:pt x="1538998" y="1767541"/>
                    </a:lnTo>
                    <a:lnTo>
                      <a:pt x="1498592" y="1804247"/>
                    </a:lnTo>
                    <a:lnTo>
                      <a:pt x="1405662" y="1843404"/>
                    </a:lnTo>
                    <a:lnTo>
                      <a:pt x="1315313" y="1885852"/>
                    </a:lnTo>
                    <a:lnTo>
                      <a:pt x="1250825" y="1909644"/>
                    </a:lnTo>
                    <a:lnTo>
                      <a:pt x="1189749" y="1950981"/>
                    </a:lnTo>
                    <a:lnTo>
                      <a:pt x="1084017" y="1994535"/>
                    </a:lnTo>
                    <a:lnTo>
                      <a:pt x="984451" y="2017552"/>
                    </a:lnTo>
                    <a:lnTo>
                      <a:pt x="890598" y="2060319"/>
                    </a:lnTo>
                    <a:lnTo>
                      <a:pt x="776663" y="2107360"/>
                    </a:lnTo>
                    <a:lnTo>
                      <a:pt x="702562" y="2131682"/>
                    </a:lnTo>
                    <a:lnTo>
                      <a:pt x="614852" y="2189293"/>
                    </a:lnTo>
                    <a:lnTo>
                      <a:pt x="495110" y="2249848"/>
                    </a:lnTo>
                    <a:lnTo>
                      <a:pt x="372844" y="2294050"/>
                    </a:lnTo>
                    <a:lnTo>
                      <a:pt x="218735" y="2345652"/>
                    </a:lnTo>
                    <a:lnTo>
                      <a:pt x="49247" y="2419961"/>
                    </a:lnTo>
                    <a:lnTo>
                      <a:pt x="49477" y="2420077"/>
                    </a:lnTo>
                    <a:lnTo>
                      <a:pt x="29310" y="2420077"/>
                    </a:lnTo>
                    <a:lnTo>
                      <a:pt x="0" y="2430719"/>
                    </a:lnTo>
                    <a:lnTo>
                      <a:pt x="112849" y="2356589"/>
                    </a:lnTo>
                    <a:lnTo>
                      <a:pt x="200514" y="2295269"/>
                    </a:lnTo>
                    <a:lnTo>
                      <a:pt x="268244" y="2272927"/>
                    </a:lnTo>
                    <a:lnTo>
                      <a:pt x="313925" y="2233644"/>
                    </a:lnTo>
                    <a:lnTo>
                      <a:pt x="346574" y="2214263"/>
                    </a:lnTo>
                    <a:lnTo>
                      <a:pt x="407381" y="2165951"/>
                    </a:lnTo>
                    <a:lnTo>
                      <a:pt x="493258" y="2138257"/>
                    </a:lnTo>
                    <a:lnTo>
                      <a:pt x="535803" y="2086889"/>
                    </a:lnTo>
                    <a:lnTo>
                      <a:pt x="608994" y="2058972"/>
                    </a:lnTo>
                    <a:lnTo>
                      <a:pt x="672979" y="2016757"/>
                    </a:lnTo>
                    <a:lnTo>
                      <a:pt x="742097" y="1971663"/>
                    </a:lnTo>
                    <a:lnTo>
                      <a:pt x="771305" y="1970801"/>
                    </a:lnTo>
                    <a:lnTo>
                      <a:pt x="806606" y="1941245"/>
                    </a:lnTo>
                    <a:lnTo>
                      <a:pt x="869411" y="1900013"/>
                    </a:lnTo>
                    <a:lnTo>
                      <a:pt x="942879" y="1839661"/>
                    </a:lnTo>
                    <a:lnTo>
                      <a:pt x="1012402" y="1789018"/>
                    </a:lnTo>
                    <a:lnTo>
                      <a:pt x="1096655" y="1771572"/>
                    </a:lnTo>
                    <a:lnTo>
                      <a:pt x="1135528" y="1749311"/>
                    </a:lnTo>
                    <a:lnTo>
                      <a:pt x="1156942" y="1754421"/>
                    </a:lnTo>
                    <a:lnTo>
                      <a:pt x="1224242" y="1722679"/>
                    </a:lnTo>
                    <a:lnTo>
                      <a:pt x="1311347" y="1678829"/>
                    </a:lnTo>
                    <a:lnTo>
                      <a:pt x="1384455" y="1628483"/>
                    </a:lnTo>
                    <a:lnTo>
                      <a:pt x="1469858" y="1578056"/>
                    </a:lnTo>
                    <a:lnTo>
                      <a:pt x="1525522" y="1542430"/>
                    </a:lnTo>
                    <a:lnTo>
                      <a:pt x="1571773" y="1526464"/>
                    </a:lnTo>
                    <a:lnTo>
                      <a:pt x="1612482" y="1496667"/>
                    </a:lnTo>
                    <a:lnTo>
                      <a:pt x="1676886" y="1472625"/>
                    </a:lnTo>
                    <a:lnTo>
                      <a:pt x="1742877" y="1425498"/>
                    </a:lnTo>
                    <a:lnTo>
                      <a:pt x="1826202" y="1383413"/>
                    </a:lnTo>
                    <a:lnTo>
                      <a:pt x="1928750" y="1341504"/>
                    </a:lnTo>
                    <a:lnTo>
                      <a:pt x="1990845" y="1311438"/>
                    </a:lnTo>
                    <a:lnTo>
                      <a:pt x="2051716" y="1274723"/>
                    </a:lnTo>
                    <a:lnTo>
                      <a:pt x="2112510" y="1224487"/>
                    </a:lnTo>
                    <a:lnTo>
                      <a:pt x="2201388" y="1171672"/>
                    </a:lnTo>
                    <a:lnTo>
                      <a:pt x="2354018" y="1072986"/>
                    </a:lnTo>
                    <a:lnTo>
                      <a:pt x="2484514" y="1015373"/>
                    </a:lnTo>
                    <a:lnTo>
                      <a:pt x="2602645" y="957389"/>
                    </a:lnTo>
                    <a:lnTo>
                      <a:pt x="2672779" y="899441"/>
                    </a:lnTo>
                    <a:lnTo>
                      <a:pt x="2717879" y="878682"/>
                    </a:lnTo>
                    <a:lnTo>
                      <a:pt x="2780460" y="850372"/>
                    </a:lnTo>
                    <a:lnTo>
                      <a:pt x="2836177" y="834719"/>
                    </a:lnTo>
                    <a:lnTo>
                      <a:pt x="2863144" y="828001"/>
                    </a:lnTo>
                    <a:lnTo>
                      <a:pt x="2871814" y="817930"/>
                    </a:lnTo>
                    <a:lnTo>
                      <a:pt x="2899561" y="803679"/>
                    </a:lnTo>
                    <a:lnTo>
                      <a:pt x="2915696" y="780631"/>
                    </a:lnTo>
                    <a:lnTo>
                      <a:pt x="2963070" y="738891"/>
                    </a:lnTo>
                    <a:lnTo>
                      <a:pt x="3032307" y="695349"/>
                    </a:lnTo>
                    <a:lnTo>
                      <a:pt x="3099285" y="659870"/>
                    </a:lnTo>
                    <a:lnTo>
                      <a:pt x="3152303" y="625728"/>
                    </a:lnTo>
                    <a:lnTo>
                      <a:pt x="3175509" y="586167"/>
                    </a:lnTo>
                    <a:lnTo>
                      <a:pt x="3227951" y="545123"/>
                    </a:lnTo>
                    <a:lnTo>
                      <a:pt x="3284443" y="505490"/>
                    </a:lnTo>
                    <a:lnTo>
                      <a:pt x="3317367" y="483646"/>
                    </a:lnTo>
                    <a:lnTo>
                      <a:pt x="3371728" y="455544"/>
                    </a:lnTo>
                    <a:lnTo>
                      <a:pt x="3429399" y="426202"/>
                    </a:lnTo>
                    <a:lnTo>
                      <a:pt x="3460819" y="386478"/>
                    </a:lnTo>
                    <a:lnTo>
                      <a:pt x="3496758" y="377652"/>
                    </a:lnTo>
                    <a:lnTo>
                      <a:pt x="3565124" y="330840"/>
                    </a:lnTo>
                    <a:lnTo>
                      <a:pt x="3605426" y="315459"/>
                    </a:lnTo>
                    <a:lnTo>
                      <a:pt x="3645104" y="301717"/>
                    </a:lnTo>
                    <a:lnTo>
                      <a:pt x="3677341" y="288808"/>
                    </a:lnTo>
                    <a:lnTo>
                      <a:pt x="3723327" y="250851"/>
                    </a:lnTo>
                    <a:lnTo>
                      <a:pt x="3761839" y="230429"/>
                    </a:lnTo>
                    <a:lnTo>
                      <a:pt x="3787813" y="201572"/>
                    </a:lnTo>
                    <a:lnTo>
                      <a:pt x="3821329" y="208552"/>
                    </a:lnTo>
                    <a:lnTo>
                      <a:pt x="3898426" y="161337"/>
                    </a:lnTo>
                    <a:lnTo>
                      <a:pt x="3957147" y="166582"/>
                    </a:lnTo>
                    <a:lnTo>
                      <a:pt x="3997370" y="151259"/>
                    </a:lnTo>
                    <a:lnTo>
                      <a:pt x="4045405" y="98422"/>
                    </a:lnTo>
                    <a:lnTo>
                      <a:pt x="4089585" y="48704"/>
                    </a:lnTo>
                    <a:lnTo>
                      <a:pt x="4121788" y="0"/>
                    </a:lnTo>
                    <a:close/>
                  </a:path>
                </a:pathLst>
              </a:custGeom>
              <a:pattFill prst="pct30">
                <a:fgClr>
                  <a:schemeClr val="accent3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6000" rIns="72000" bIns="36000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graphicFrame>
            <p:nvGraphicFramePr>
              <p:cNvPr id="35" name="Chart 34">
                <a:extLst>
                  <a:ext uri="{FF2B5EF4-FFF2-40B4-BE49-F238E27FC236}">
                    <a16:creationId xmlns:a16="http://schemas.microsoft.com/office/drawing/2014/main" id="{34B77CB9-16CE-41E8-8F63-E83BD290979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-155954" y="1728954"/>
              <a:ext cx="6699672" cy="49342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A4641E6-C34A-72BE-FC8F-77F92B9DA523}"/>
                  </a:ext>
                </a:extLst>
              </p:cNvPr>
              <p:cNvSpPr/>
              <p:nvPr/>
            </p:nvSpPr>
            <p:spPr>
              <a:xfrm>
                <a:off x="2699999" y="1951200"/>
                <a:ext cx="3926328" cy="8079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-60" normalizeH="0" baseline="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Semaglutyd w </a:t>
                </a:r>
                <a:r>
                  <a:rPr kumimoji="0" lang="en-US" sz="1050" b="1" i="0" u="none" strike="noStrike" kern="1200" cap="none" spc="-60" normalizeH="0" baseline="0" noProof="0" err="1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dawce</a:t>
                </a:r>
                <a:r>
                  <a:rPr kumimoji="0" lang="en-US" sz="1050" b="1" i="0" u="none" strike="noStrike" kern="1200" cap="none" spc="-60" normalizeH="0" baseline="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 2,4 mg </a:t>
                </a:r>
                <a:r>
                  <a:rPr kumimoji="0" lang="en-US" sz="1050" b="1" i="0" u="none" strike="noStrike" kern="1200" cap="none" spc="-60" normalizeH="0" baseline="0" noProof="0" err="1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znacząco</a:t>
                </a:r>
                <a:r>
                  <a:rPr kumimoji="0" lang="en-US" sz="1050" b="1" i="0" u="none" strike="noStrike" kern="1200" cap="none" spc="-60" normalizeH="0" baseline="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 </a:t>
                </a:r>
                <a:r>
                  <a:rPr kumimoji="0" lang="en-US" sz="1050" b="1" i="0" u="none" strike="noStrike" kern="1200" cap="none" spc="-60" normalizeH="0" baseline="0" noProof="0" err="1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zmniejsza</a:t>
                </a:r>
                <a:r>
                  <a:rPr kumimoji="0" lang="en-US" sz="1050" b="1" i="0" u="none" strike="noStrike" kern="1200" cap="none" spc="-60" normalizeH="0" baseline="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 </a:t>
                </a:r>
                <a:r>
                  <a:rPr kumimoji="0" lang="en-US" sz="1050" b="1" i="0" u="none" strike="noStrike" kern="1200" cap="none" spc="-60" normalizeH="0" baseline="0" noProof="0" err="1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ryzyko</a:t>
                </a:r>
                <a:r>
                  <a:rPr kumimoji="0" lang="en-US" sz="1050" b="1" i="0" u="none" strike="noStrike" kern="1200" cap="none" spc="-60" normalizeH="0" baseline="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 </a:t>
                </a:r>
                <a:r>
                  <a:rPr kumimoji="0" lang="en-US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MACE*</a:t>
                </a:r>
                <a:br>
                  <a:rPr kumimoji="0" lang="en-US" sz="1050" b="1" i="0" u="none" strike="sngStrike" kern="1200" cap="none" spc="0" normalizeH="0" baseline="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</a:b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w </a:t>
                </a:r>
                <a:r>
                  <a:rPr kumimoji="0" lang="en-US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porównaniu</a:t>
                </a: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 z placebo</a:t>
                </a:r>
                <a:r>
                  <a:rPr kumimoji="0" lang="pl-P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 (</a:t>
                </a: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oba </a:t>
                </a:r>
                <a:r>
                  <a:rPr kumimoji="0" lang="en-US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dodane</a:t>
                </a: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 do SoC</a:t>
                </a:r>
                <a:b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</a:b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w </a:t>
                </a:r>
                <a:r>
                  <a:rPr kumimoji="0" lang="en-US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celu</a:t>
                </a: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 </a:t>
                </a:r>
                <a:r>
                  <a:rPr kumimoji="0" lang="pl-P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redukcji </a:t>
                </a:r>
                <a:r>
                  <a:rPr kumimoji="0" lang="en-US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ryzyka</a:t>
                </a: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 </a:t>
                </a:r>
                <a:r>
                  <a:rPr kumimoji="0" lang="pl-P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sercowo-naczyniowego</a:t>
                </a: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,</a:t>
                </a:r>
                <a:b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</a:b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w </a:t>
                </a:r>
                <a:r>
                  <a:rPr kumimoji="0" lang="en-US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średnim</a:t>
                </a: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 </a:t>
                </a:r>
                <a:r>
                  <a:rPr kumimoji="0" lang="en-US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okresie</a:t>
                </a: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 </a:t>
                </a:r>
                <a:r>
                  <a:rPr kumimoji="0" lang="en-US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obserwacji</a:t>
                </a: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~40 </a:t>
                </a:r>
                <a:r>
                  <a:rPr kumimoji="0" lang="en-US" sz="105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miesięcy</a:t>
                </a:r>
                <a:r>
                  <a:rPr kumimoji="0" lang="pl-P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)</a:t>
                </a:r>
                <a:r>
                  <a:rPr kumimoji="0" lang="en-US" sz="105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1</a:t>
                </a: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331264BE-CBFC-C5A5-8D3D-39180DB33252}"/>
                  </a:ext>
                </a:extLst>
              </p:cNvPr>
              <p:cNvGrpSpPr/>
              <p:nvPr/>
            </p:nvGrpSpPr>
            <p:grpSpPr>
              <a:xfrm>
                <a:off x="1268685" y="1952625"/>
                <a:ext cx="1379922" cy="864000"/>
                <a:chOff x="1739726" y="2317132"/>
                <a:chExt cx="1379922" cy="1016201"/>
              </a:xfrm>
            </p:grpSpPr>
            <p:sp>
              <p:nvSpPr>
                <p:cNvPr id="62" name="Arrow: Down 61">
                  <a:extLst>
                    <a:ext uri="{FF2B5EF4-FFF2-40B4-BE49-F238E27FC236}">
                      <a16:creationId xmlns:a16="http://schemas.microsoft.com/office/drawing/2014/main" id="{E53A6E0B-4E12-7686-B62C-1B6ED38FFAC3}"/>
                    </a:ext>
                  </a:extLst>
                </p:cNvPr>
                <p:cNvSpPr/>
                <p:nvPr/>
              </p:nvSpPr>
              <p:spPr>
                <a:xfrm>
                  <a:off x="1739726" y="2317132"/>
                  <a:ext cx="1379922" cy="1016201"/>
                </a:xfrm>
                <a:prstGeom prst="downArrow">
                  <a:avLst>
                    <a:gd name="adj1" fmla="val 60982"/>
                    <a:gd name="adj2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C77735A-CAB0-838D-0F82-BB81ED942CB2}"/>
                    </a:ext>
                  </a:extLst>
                </p:cNvPr>
                <p:cNvSpPr txBox="1"/>
                <p:nvPr/>
              </p:nvSpPr>
              <p:spPr>
                <a:xfrm>
                  <a:off x="2120791" y="2456442"/>
                  <a:ext cx="617798" cy="4343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-4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/>
                      <a:ea typeface="+mn-ea"/>
                      <a:cs typeface="+mn-cs"/>
                    </a:rPr>
                    <a:t>20%</a:t>
                  </a: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BC6870-0804-07F9-AE10-7EA3CF9041C1}"/>
                  </a:ext>
                </a:extLst>
              </p:cNvPr>
              <p:cNvSpPr txBox="1"/>
              <p:nvPr/>
            </p:nvSpPr>
            <p:spPr>
              <a:xfrm rot="16200000">
                <a:off x="135321" y="3660269"/>
                <a:ext cx="1290418" cy="137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Odsetek uczestników (%)</a:t>
                </a:r>
                <a:endPara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158E647-6C4F-3EBD-B7B9-6614243E8893}"/>
                  </a:ext>
                </a:extLst>
              </p:cNvPr>
              <p:cNvSpPr/>
              <p:nvPr/>
            </p:nvSpPr>
            <p:spPr>
              <a:xfrm>
                <a:off x="3256416" y="4416066"/>
                <a:ext cx="2425524" cy="128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Semaglutyd </a:t>
                </a: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2,4 mg</a:t>
                </a: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F74817-61D3-4A3F-766E-6230133D7302}"/>
                  </a:ext>
                </a:extLst>
              </p:cNvPr>
              <p:cNvSpPr/>
              <p:nvPr/>
            </p:nvSpPr>
            <p:spPr>
              <a:xfrm>
                <a:off x="1868478" y="3981336"/>
                <a:ext cx="1154426" cy="128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377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939AA7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Placebo</a:t>
                </a: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E885D2-5856-75AC-3D9E-C562CBF9DF7F}"/>
                  </a:ext>
                </a:extLst>
              </p:cNvPr>
              <p:cNvSpPr txBox="1"/>
              <p:nvPr/>
            </p:nvSpPr>
            <p:spPr>
              <a:xfrm>
                <a:off x="3397089" y="5576653"/>
                <a:ext cx="771649" cy="1372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Miesiąc</a:t>
                </a:r>
                <a:endPara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88097A-2B8C-9FC9-6836-C33958DCBCD1}"/>
              </a:ext>
            </a:extLst>
          </p:cNvPr>
          <p:cNvSpPr txBox="1">
            <a:spLocks/>
          </p:cNvSpPr>
          <p:nvPr/>
        </p:nvSpPr>
        <p:spPr>
          <a:xfrm>
            <a:off x="1365045" y="6139080"/>
            <a:ext cx="8877687" cy="70788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6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9987" indent="-26999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980" indent="-269993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9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79996" indent="-179996" algn="l" defTabSz="914377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*Czas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od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randomizacji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do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pierwszego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wystąpienia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zgonu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przyczyn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sercowo-naczyniowych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zawału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serca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niezakończonego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zgonem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lub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udaru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mózgu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niezakończonego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zgonem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 Semaglutyd w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dawce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2,4 mg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zmniejsza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bezwzględne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ryzyko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MACE o 1,5%.</a:t>
            </a:r>
            <a:r>
              <a:rPr kumimoji="0" lang="en-US" sz="600" b="0" i="1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 </a:t>
            </a:r>
            <a:r>
              <a:rPr kumimoji="0" lang="en-GB" sz="600" b="0" i="1" u="none" strike="noStrike" kern="1200" cap="none" spc="0" normalizeH="0" baseline="3000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†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Leczenie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semaglutydem w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dawce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2,4 mg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lub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placebo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stanowiło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uzupełnienie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SoC w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celu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zmniejszenia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CV. **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Nie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jest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częścią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hierarchii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statystycznej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  </a:t>
            </a:r>
            <a:r>
              <a:rPr kumimoji="0" lang="en-US" sz="600" b="0" i="1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‡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HbA</a:t>
            </a:r>
            <a:r>
              <a:rPr kumimoji="0" lang="en-GB" sz="600" b="0" i="1" u="none" strike="noStrike" kern="1200" cap="none" spc="0" normalizeH="0" baseline="-25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1c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≥6,5%.</a:t>
            </a:r>
            <a:r>
              <a:rPr kumimoji="0" lang="en-US" sz="600" b="0" i="1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600" b="0" i="1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§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Punkt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końcowy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nefropatii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był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pięcioskładnikowym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złożeniem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zgonu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przyczyn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nerkowych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rozpoczęcia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długotrwałego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leczenia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nerkozastępczego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(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dializa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lub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przeszczep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),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wystąpienia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utrzymującego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się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eGFR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poniżej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15 ml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minutę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1,73 m</a:t>
            </a:r>
            <a:r>
              <a:rPr kumimoji="0" lang="en-US" sz="600" b="0" i="1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,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utrzymującego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się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zmniejszenia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eGFR o 50% w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stosunku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do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wartości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wyjściowej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lub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wystąpienia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utrzymującej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się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makroalbuminurii (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stosunek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albuminy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moczu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do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kreatyniny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&gt;300 mg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gram)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 CV, cardiovascular; CVD, cardiovascular disease; eGFR, estimated glomerular filtration rate;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GLP-1, glucagon-like peptide-1; 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HbA</a:t>
            </a:r>
            <a:r>
              <a:rPr kumimoji="0" lang="en-GB" sz="600" b="0" i="1" u="none" strike="noStrike" kern="1200" cap="none" spc="0" normalizeH="0" baseline="-25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1c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, haemoglobin A</a:t>
            </a:r>
            <a:r>
              <a:rPr kumimoji="0" lang="en-GB" sz="600" b="0" i="1" u="none" strike="noStrike" kern="1200" cap="none" spc="0" normalizeH="0" baseline="-25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1c</a:t>
            </a:r>
            <a:r>
              <a:rPr kumimoji="0" lang="da-DK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; MACE, major adverse cardiovascular event; 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MI, myocardial infarction;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SELECT,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semaglutide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effects on cardiovascular outcomes in people with overweight or obesity;</a:t>
            </a:r>
            <a:r>
              <a:rPr kumimoji="0" lang="pl-PL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SoC,standard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of care.</a:t>
            </a:r>
            <a:r>
              <a:rPr kumimoji="0" lang="pl-PL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1.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Lincoff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AM, et al.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 Engl J Med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 2023;DOI:10.1056/NEJMoa2307563.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2.</a:t>
            </a:r>
            <a:r>
              <a:rPr kumimoji="0" lang="pl-PL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 panose="020B0504010101010104" pitchFamily="34" charset="0"/>
                <a:ea typeface="SimSun" panose="02010600030101010101" pitchFamily="2" charset="-122"/>
                <a:cs typeface="Apis For Office" panose="020B0504010101010104" pitchFamily="34" charset="0"/>
              </a:rPr>
              <a:t>Colhoun M. et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 panose="020B0504010101010104" pitchFamily="34" charset="0"/>
                <a:ea typeface="SimSun" panose="02010600030101010101" pitchFamily="2" charset="-122"/>
                <a:cs typeface="Apis For Office" panose="020B0504010101010104" pitchFamily="34" charset="0"/>
              </a:rPr>
              <a:t>alterm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 panose="020B0504010101010104" pitchFamily="34" charset="0"/>
                <a:ea typeface="SimSun" panose="02010600030101010101" pitchFamily="2" charset="-122"/>
                <a:cs typeface="Apis For Office" panose="020B0504010101010104" pitchFamily="34" charset="0"/>
              </a:rPr>
              <a:t> kidney outcomes of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 panose="020B0504010101010104" pitchFamily="34" charset="0"/>
                <a:ea typeface="SimSun" panose="02010600030101010101" pitchFamily="2" charset="-122"/>
                <a:cs typeface="Apis For Office" panose="020B0504010101010104" pitchFamily="34" charset="0"/>
              </a:rPr>
              <a:t>semaglutide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 panose="020B0504010101010104" pitchFamily="34" charset="0"/>
                <a:ea typeface="SimSun" panose="02010600030101010101" pitchFamily="2" charset="-122"/>
                <a:cs typeface="Apis For Office" panose="020B0504010101010104" pitchFamily="34" charset="0"/>
              </a:rPr>
              <a:t> in obesity and cardiovascular disease in the SELECT trial. </a:t>
            </a:r>
            <a:r>
              <a:rPr kumimoji="0" lang="pl-PL" sz="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 panose="020B0504010101010104" pitchFamily="34" charset="0"/>
                <a:ea typeface="SimSun" panose="02010600030101010101" pitchFamily="2" charset="-122"/>
                <a:cs typeface="Apis For Office" panose="020B0504010101010104" pitchFamily="34" charset="0"/>
              </a:rPr>
              <a:t>Nature </a:t>
            </a:r>
            <a:r>
              <a:rPr kumimoji="0" lang="pl-PL" sz="600" b="0" i="1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 panose="020B0504010101010104" pitchFamily="34" charset="0"/>
                <a:ea typeface="SimSun" panose="02010600030101010101" pitchFamily="2" charset="-122"/>
                <a:cs typeface="Apis For Office" panose="020B0504010101010104" pitchFamily="34" charset="0"/>
              </a:rPr>
              <a:t>Medicine</a:t>
            </a:r>
            <a:r>
              <a:rPr kumimoji="0" lang="pl-PL" sz="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 panose="020B0504010101010104" pitchFamily="34" charset="0"/>
                <a:ea typeface="SimSun" panose="02010600030101010101" pitchFamily="2" charset="-122"/>
                <a:cs typeface="Apis For Office" panose="020B0504010101010104" pitchFamily="34" charset="0"/>
              </a:rPr>
              <a:t> 2024;30:2058–2066</a:t>
            </a:r>
            <a:r>
              <a:rPr kumimoji="0" lang="pl-PL" sz="5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 panose="020B0504010101010104" pitchFamily="34" charset="0"/>
                <a:ea typeface="SimSun" panose="02010600030101010101" pitchFamily="2" charset="-122"/>
                <a:cs typeface="Apis For Office" panose="020B0504010101010104" pitchFamily="34" charset="0"/>
              </a:rPr>
              <a:t>. 3.</a:t>
            </a: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TTeeb42827.I"/>
                <a:ea typeface="+mn-ea"/>
                <a:cs typeface="+mn-cs"/>
              </a:rPr>
              <a:t> </a:t>
            </a:r>
            <a:r>
              <a:rPr kumimoji="0" lang="pt-BR" sz="80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TTeeb42827.I"/>
                <a:ea typeface="+mn-ea"/>
                <a:cs typeface="+mn-cs"/>
              </a:rPr>
              <a:t>Diabetes </a:t>
            </a:r>
            <a:r>
              <a:rPr kumimoji="0" lang="pt-BR" sz="800" b="0" i="1" u="none" strike="noStrike" kern="1200" cap="none" spc="0" normalizeH="0" baseline="0" noProof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TTeeb42827.I"/>
                <a:ea typeface="+mn-ea"/>
                <a:cs typeface="+mn-cs"/>
              </a:rPr>
              <a:t>Care</a:t>
            </a:r>
            <a:r>
              <a:rPr kumimoji="0" lang="pt-BR" sz="80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TTeeb42827.I"/>
                <a:ea typeface="+mn-ea"/>
                <a:cs typeface="+mn-cs"/>
              </a:rPr>
              <a:t> 2024;</a:t>
            </a:r>
            <a:r>
              <a:rPr kumimoji="0" lang="pt-BR" sz="8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vTTeeb42827.I"/>
                <a:ea typeface="+mn-ea"/>
                <a:cs typeface="+mn-cs"/>
              </a:rPr>
              <a:t>47(8)</a:t>
            </a:r>
            <a:r>
              <a:rPr kumimoji="0" lang="pt-BR" sz="80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TTeeb42827.I"/>
                <a:ea typeface="+mn-ea"/>
                <a:cs typeface="+mn-cs"/>
              </a:rPr>
              <a:t>:1350</a:t>
            </a:r>
            <a:r>
              <a:rPr kumimoji="0" lang="pt-BR" sz="80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TTeeb42827.I+20"/>
                <a:ea typeface="+mn-ea"/>
                <a:cs typeface="+mn-cs"/>
              </a:rPr>
              <a:t>–</a:t>
            </a:r>
            <a:r>
              <a:rPr kumimoji="0" lang="pt-BR" sz="80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TTeeb42827.I"/>
                <a:ea typeface="+mn-ea"/>
                <a:cs typeface="+mn-cs"/>
              </a:rPr>
              <a:t>1359 </a:t>
            </a:r>
            <a:r>
              <a:rPr kumimoji="0" lang="pt-BR" sz="800" b="0" i="1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dvOT82c4f4c4"/>
                <a:ea typeface="+mn-ea"/>
                <a:cs typeface="+mn-cs"/>
              </a:rPr>
              <a:t>| </a:t>
            </a:r>
            <a:r>
              <a:rPr kumimoji="0" lang="pt-BR" sz="8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dvTTeeb42827.I"/>
                <a:ea typeface="+mn-ea"/>
                <a:cs typeface="+mn-cs"/>
              </a:rPr>
              <a:t>https://doi.org/10.2337/dc24-0491</a:t>
            </a:r>
            <a:endParaRPr kumimoji="0" lang="pl-PL" sz="900" b="0" i="1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>
            <a:extLst>
              <a:ext uri="{FF2B5EF4-FFF2-40B4-BE49-F238E27FC236}">
                <a16:creationId xmlns:a16="http://schemas.microsoft.com/office/drawing/2014/main" id="{C875A9BA-CDFD-2855-AD52-85941C15E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1640" y="4068555"/>
            <a:ext cx="486000" cy="40637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B2428E8-CA39-CE7A-6BE5-2841A9A9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PODSUMOWANIE: </a:t>
            </a:r>
            <a:r>
              <a:rPr lang="en-US" err="1"/>
              <a:t>Semaglutyd</a:t>
            </a:r>
            <a:r>
              <a:rPr lang="en-US"/>
              <a:t> w </a:t>
            </a:r>
            <a:r>
              <a:rPr lang="en-US" err="1"/>
              <a:t>dawce</a:t>
            </a:r>
            <a:r>
              <a:rPr lang="en-US"/>
              <a:t> 2,4 mg jest </a:t>
            </a:r>
            <a:r>
              <a:rPr lang="en-US" err="1"/>
              <a:t>pierwszym</a:t>
            </a:r>
            <a:r>
              <a:rPr lang="en-US"/>
              <a:t> i </a:t>
            </a:r>
            <a:r>
              <a:rPr lang="en-US" err="1"/>
              <a:t>jedynym</a:t>
            </a:r>
            <a:r>
              <a:rPr lang="en-US"/>
              <a:t> </a:t>
            </a:r>
            <a:r>
              <a:rPr lang="en-US" err="1"/>
              <a:t>lekiem</a:t>
            </a:r>
            <a:r>
              <a:rPr lang="en-US"/>
              <a:t> o </a:t>
            </a:r>
            <a:r>
              <a:rPr lang="en-US" err="1"/>
              <a:t>udowodnionej</a:t>
            </a:r>
            <a:r>
              <a:rPr lang="en-US"/>
              <a:t>, </a:t>
            </a:r>
            <a:r>
              <a:rPr lang="en-US" err="1"/>
              <a:t>znaczącej</a:t>
            </a:r>
            <a:r>
              <a:rPr lang="en-US"/>
              <a:t> </a:t>
            </a:r>
            <a:r>
              <a:rPr lang="en-US" err="1"/>
              <a:t>redukcji</a:t>
            </a:r>
            <a:r>
              <a:rPr lang="en-US"/>
              <a:t> MACE u </a:t>
            </a:r>
            <a:r>
              <a:rPr lang="en-US" err="1"/>
              <a:t>osób</a:t>
            </a:r>
            <a:r>
              <a:rPr lang="en-US"/>
              <a:t> z </a:t>
            </a:r>
            <a:r>
              <a:rPr lang="en-US" err="1"/>
              <a:t>nadwagą</a:t>
            </a:r>
            <a:r>
              <a:rPr lang="en-US"/>
              <a:t> </a:t>
            </a:r>
            <a:r>
              <a:rPr lang="en-US" err="1"/>
              <a:t>lub</a:t>
            </a:r>
            <a:r>
              <a:rPr lang="en-US"/>
              <a:t> </a:t>
            </a:r>
            <a:r>
              <a:rPr lang="en-US" err="1"/>
              <a:t>otyłością</a:t>
            </a:r>
            <a:r>
              <a:rPr lang="en-US"/>
              <a:t> i CVD, bez </a:t>
            </a:r>
            <a:r>
              <a:rPr lang="en-US" err="1"/>
              <a:t>cukrzycy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36847-748B-938A-47C5-CEE396C9A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i="1">
                <a:solidFill>
                  <a:schemeClr val="accent1"/>
                </a:solidFill>
              </a:rPr>
              <a:t>CV, układ sercowo-naczyniowy; CVD, choroba sercowo-naczyniowa; MACE, poważne niepożądane zdarzenie sercowo-naczyniowe</a:t>
            </a:r>
            <a:r>
              <a:rPr lang="en-US">
                <a:solidFill>
                  <a:schemeClr val="accent1"/>
                </a:solidFill>
              </a:rPr>
              <a:t>.</a:t>
            </a:r>
            <a:br>
              <a:rPr lang="en-US" i="1">
                <a:solidFill>
                  <a:schemeClr val="accent1"/>
                </a:solidFill>
              </a:rPr>
            </a:br>
            <a:r>
              <a:rPr lang="en-US" i="1">
                <a:solidFill>
                  <a:schemeClr val="accent1"/>
                </a:solidFill>
              </a:rPr>
              <a:t>*Czas </a:t>
            </a:r>
            <a:r>
              <a:rPr lang="en-US"/>
              <a:t>od </a:t>
            </a:r>
            <a:r>
              <a:rPr lang="en-US" err="1"/>
              <a:t>randomizacji </a:t>
            </a:r>
            <a:r>
              <a:rPr lang="en-US"/>
              <a:t>do pierwszego wystąpienia zgonu z przyczyn sercowo-naczyniowych, zawału serca niezakończonego zgonem lub udaru mózgu niezakończonego zgonem.</a:t>
            </a:r>
            <a:endParaRPr lang="en-US" i="1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i="1">
                <a:solidFill>
                  <a:schemeClr val="accent1"/>
                </a:solidFill>
              </a:rPr>
              <a:t>1. GBD 2015 Obesity Collaborators. </a:t>
            </a:r>
            <a:r>
              <a:rPr lang="en-US" i="0">
                <a:solidFill>
                  <a:schemeClr val="accent1"/>
                </a:solidFill>
              </a:rPr>
              <a:t>N </a:t>
            </a:r>
            <a:r>
              <a:rPr lang="en-US" i="0" err="1">
                <a:solidFill>
                  <a:schemeClr val="accent1"/>
                </a:solidFill>
              </a:rPr>
              <a:t>Engl </a:t>
            </a:r>
            <a:r>
              <a:rPr lang="en-US" i="0">
                <a:solidFill>
                  <a:schemeClr val="accent1"/>
                </a:solidFill>
              </a:rPr>
              <a:t>J Med </a:t>
            </a:r>
            <a:r>
              <a:rPr lang="en-US" i="1">
                <a:solidFill>
                  <a:schemeClr val="accent1"/>
                </a:solidFill>
              </a:rPr>
              <a:t>2017;377:13-27. 2. </a:t>
            </a:r>
            <a:r>
              <a:rPr lang="en-US" sz="600"/>
              <a:t>Lawler PR, et al. </a:t>
            </a:r>
            <a:r>
              <a:rPr lang="en-US" sz="600" i="0" err="1"/>
              <a:t>Eur </a:t>
            </a:r>
            <a:r>
              <a:rPr lang="en-US" sz="600" i="0"/>
              <a:t>Heart J </a:t>
            </a:r>
            <a:r>
              <a:rPr lang="en-US" sz="600"/>
              <a:t>2021;42:113-31. 3. </a:t>
            </a:r>
            <a:r>
              <a:rPr lang="en-US" sz="600" err="1"/>
              <a:t>Khafagy </a:t>
            </a:r>
            <a:r>
              <a:rPr lang="en-US" sz="600"/>
              <a:t>R i Dash S. </a:t>
            </a:r>
            <a:r>
              <a:rPr lang="en-US" sz="600" i="0"/>
              <a:t>Front Cardiovasc Med 2021;</a:t>
            </a:r>
            <a:r>
              <a:rPr lang="en-US" sz="600"/>
              <a:t>8:768119. 4. </a:t>
            </a:r>
            <a:r>
              <a:rPr lang="en-US" sz="600" err="1"/>
              <a:t>Nishio R</a:t>
            </a:r>
            <a:r>
              <a:rPr lang="en-US" sz="600"/>
              <a:t>, et al. </a:t>
            </a:r>
            <a:r>
              <a:rPr lang="en-US" sz="600" i="0"/>
              <a:t>J </a:t>
            </a:r>
            <a:r>
              <a:rPr lang="en-US" sz="600" i="0" err="1"/>
              <a:t>Cardiol</a:t>
            </a:r>
            <a:r>
              <a:rPr lang="en-US" sz="600"/>
              <a:t>. 2022 Apr;79(4):509-514. </a:t>
            </a:r>
            <a:r>
              <a:rPr lang="en-US"/>
              <a:t>5</a:t>
            </a:r>
            <a:r>
              <a:rPr lang="en-US" sz="600"/>
              <a:t>. </a:t>
            </a:r>
            <a:r>
              <a:rPr lang="en-US" sz="600" err="1"/>
              <a:t>Lincoff AM i wsp</a:t>
            </a:r>
            <a:r>
              <a:rPr lang="en-US" sz="600"/>
              <a:t>. </a:t>
            </a:r>
            <a:r>
              <a:rPr lang="en-US" sz="600" i="0"/>
              <a:t>N </a:t>
            </a:r>
            <a:r>
              <a:rPr lang="en-US" sz="600" i="0" err="1"/>
              <a:t>Engl </a:t>
            </a:r>
            <a:r>
              <a:rPr lang="en-US" sz="600" i="0"/>
              <a:t>J Med 2023;</a:t>
            </a:r>
            <a:r>
              <a:rPr lang="en-US" sz="600"/>
              <a:t>DOI:10.1056/NEJMoa2307563.</a:t>
            </a:r>
            <a:endParaRPr lang="en-GB" sz="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EF9A7-E95F-F882-609C-333EC2E5D959}"/>
              </a:ext>
            </a:extLst>
          </p:cNvPr>
          <p:cNvSpPr/>
          <p:nvPr/>
        </p:nvSpPr>
        <p:spPr>
          <a:xfrm>
            <a:off x="7233764" y="1866711"/>
            <a:ext cx="4978800" cy="3297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3F4C44-682B-C750-B844-757A5A2E51CF}"/>
              </a:ext>
            </a:extLst>
          </p:cNvPr>
          <p:cNvSpPr txBox="1"/>
          <p:nvPr/>
        </p:nvSpPr>
        <p:spPr>
          <a:xfrm>
            <a:off x="272451" y="2040468"/>
            <a:ext cx="2376000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Osoby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nadwagą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lub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otyłością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mają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wysokie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ryzyko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zdarzeń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sercowo-naczyniowych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i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śmiertelności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8AFEC-29E2-A28F-C321-F0E9B602AC44}"/>
              </a:ext>
            </a:extLst>
          </p:cNvPr>
          <p:cNvSpPr txBox="1"/>
          <p:nvPr/>
        </p:nvSpPr>
        <p:spPr>
          <a:xfrm>
            <a:off x="8077151" y="2086635"/>
            <a:ext cx="3255812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w dawce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2,4 mg zmniejszał ryzyko MACE u osób z nadwagą lub otyłością i CVD w badaniu SELECT.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5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769F041-3D40-8EEF-77F7-8CD7F6213D08}"/>
              </a:ext>
            </a:extLst>
          </p:cNvPr>
          <p:cNvSpPr/>
          <p:nvPr/>
        </p:nvSpPr>
        <p:spPr>
          <a:xfrm>
            <a:off x="8080715" y="3034624"/>
            <a:ext cx="3979744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dawce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2,4 mg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zapewniał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statystycznie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istotne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zmniejszenie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ryzyka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MACE*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porównaniu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placebo w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okresie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do 5 lat.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9D2F029-90C8-A01B-D5D4-7F37DE67CA1A}"/>
              </a:ext>
            </a:extLst>
          </p:cNvPr>
          <p:cNvSpPr/>
          <p:nvPr/>
        </p:nvSpPr>
        <p:spPr>
          <a:xfrm>
            <a:off x="7383567" y="3826416"/>
            <a:ext cx="4676892" cy="648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dawce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2,4 mg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wykazał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spójne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korzystne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działanie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we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wszystkich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mierzonych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wynikach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CV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zgonach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jakiejkolwiek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przyczyny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 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11046E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911EDEA-4F20-83F8-C5C5-B5EFA5384C9C}"/>
              </a:ext>
            </a:extLst>
          </p:cNvPr>
          <p:cNvSpPr/>
          <p:nvPr/>
        </p:nvSpPr>
        <p:spPr>
          <a:xfrm>
            <a:off x="0" y="5385212"/>
            <a:ext cx="12191999" cy="7105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SELECT to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przełomowe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potencjalnie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zmieniające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sposób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zarządzania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ryzykiem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CV u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osób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nadwagą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i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otyłością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CC818-C561-50A6-7909-B59B106932E8}"/>
              </a:ext>
            </a:extLst>
          </p:cNvPr>
          <p:cNvSpPr txBox="1"/>
          <p:nvPr/>
        </p:nvSpPr>
        <p:spPr>
          <a:xfrm>
            <a:off x="658800" y="4466180"/>
            <a:ext cx="2376000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zgonów związanych z </a:t>
            </a:r>
            <a:b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nadwagą/otyłością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są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 powodu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CVD</a:t>
            </a:r>
            <a:r>
              <a:rPr kumimoji="0" lang="en-US" sz="1300" b="1" i="0" u="none" strike="noStrike" kern="1200" cap="none" spc="0" normalizeH="0" baseline="30000" noProof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</a:t>
            </a: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srgbClr val="2A918B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DB67C0-20D3-27B1-7725-522149689C35}"/>
              </a:ext>
            </a:extLst>
          </p:cNvPr>
          <p:cNvGrpSpPr/>
          <p:nvPr/>
        </p:nvGrpSpPr>
        <p:grpSpPr>
          <a:xfrm>
            <a:off x="99873" y="2762415"/>
            <a:ext cx="2510152" cy="1674316"/>
            <a:chOff x="181450" y="2716625"/>
            <a:chExt cx="1859240" cy="1240146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7E46EA57-FD61-F272-250B-13A3D10271CB}"/>
                </a:ext>
              </a:extLst>
            </p:cNvPr>
            <p:cNvGraphicFramePr/>
            <p:nvPr/>
          </p:nvGraphicFramePr>
          <p:xfrm>
            <a:off x="181450" y="2716625"/>
            <a:ext cx="1859240" cy="12401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57004E-4081-16DB-7A6B-E52F05C07B1F}"/>
                </a:ext>
              </a:extLst>
            </p:cNvPr>
            <p:cNvSpPr txBox="1"/>
            <p:nvPr/>
          </p:nvSpPr>
          <p:spPr>
            <a:xfrm>
              <a:off x="865067" y="3405551"/>
              <a:ext cx="513584" cy="3346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70%</a:t>
              </a:r>
              <a:endPara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7486680-92AE-517B-5D47-21CCB1322A16}"/>
              </a:ext>
            </a:extLst>
          </p:cNvPr>
          <p:cNvSpPr txBox="1"/>
          <p:nvPr/>
        </p:nvSpPr>
        <p:spPr>
          <a:xfrm>
            <a:off x="3359344" y="2026134"/>
            <a:ext cx="3014406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Pomimo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standardowej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opieki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ryzyko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sercowo-naczyniowe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może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pozostać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związane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wieloma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modyfikowalnymi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czynnikami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ryzyka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2-4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4EC55-C1F5-B058-A967-79E169B9CC1C}"/>
              </a:ext>
            </a:extLst>
          </p:cNvPr>
          <p:cNvSpPr txBox="1"/>
          <p:nvPr/>
        </p:nvSpPr>
        <p:spPr>
          <a:xfrm>
            <a:off x="3948309" y="4737774"/>
            <a:ext cx="913712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>
                <a:solidFill>
                  <a:srgbClr val="001965"/>
                </a:solidFill>
                <a:latin typeface="Apis For Office"/>
                <a:sym typeface="Wingdings" panose="05000000000000000000" pitchFamily="2" charset="2"/>
              </a:rPr>
              <a:t>ZAKRZEPICA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1DA130-2963-B450-5585-2471358D64D2}"/>
              </a:ext>
            </a:extLst>
          </p:cNvPr>
          <p:cNvSpPr txBox="1"/>
          <p:nvPr/>
        </p:nvSpPr>
        <p:spPr>
          <a:xfrm>
            <a:off x="3948309" y="4177841"/>
            <a:ext cx="1051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  <a:sym typeface="Wingdings" panose="05000000000000000000" pitchFamily="2" charset="2"/>
              </a:rPr>
              <a:t>DYSLIPIDAEMIA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43D471-66F5-465A-2BC3-CDD32756FC80}"/>
              </a:ext>
            </a:extLst>
          </p:cNvPr>
          <p:cNvSpPr txBox="1"/>
          <p:nvPr/>
        </p:nvSpPr>
        <p:spPr>
          <a:xfrm>
            <a:off x="3948309" y="3074715"/>
            <a:ext cx="66330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  <a:sym typeface="Wingdings" panose="05000000000000000000" pitchFamily="2" charset="2"/>
              </a:rPr>
              <a:t>OTYŁOŚĆ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CC1083-957C-91A0-4EEC-FCB74ED3388A}"/>
              </a:ext>
            </a:extLst>
          </p:cNvPr>
          <p:cNvSpPr txBox="1"/>
          <p:nvPr/>
        </p:nvSpPr>
        <p:spPr>
          <a:xfrm flipH="1">
            <a:off x="5831935" y="3622634"/>
            <a:ext cx="1043555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  <a:sym typeface="Wingdings" panose="05000000000000000000" pitchFamily="2" charset="2"/>
              </a:rPr>
              <a:t>NADCIŚNIENIE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4E0E81-2DF8-78BB-2F07-85AAD6D23CD8}"/>
              </a:ext>
            </a:extLst>
          </p:cNvPr>
          <p:cNvSpPr txBox="1"/>
          <p:nvPr/>
        </p:nvSpPr>
        <p:spPr>
          <a:xfrm flipH="1">
            <a:off x="3948308" y="3628147"/>
            <a:ext cx="724763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  <a:sym typeface="Wingdings" panose="05000000000000000000" pitchFamily="2" charset="2"/>
              </a:rPr>
              <a:t>CUKRZYCA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3A9416-0717-49C1-B944-8F9A465796DB}"/>
              </a:ext>
            </a:extLst>
          </p:cNvPr>
          <p:cNvGrpSpPr/>
          <p:nvPr/>
        </p:nvGrpSpPr>
        <p:grpSpPr>
          <a:xfrm>
            <a:off x="5298905" y="3500213"/>
            <a:ext cx="371470" cy="392054"/>
            <a:chOff x="4667829" y="4469236"/>
            <a:chExt cx="647205" cy="68306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1D96E09-5546-937D-5CF4-404AB6E0E50E}"/>
                </a:ext>
              </a:extLst>
            </p:cNvPr>
            <p:cNvSpPr/>
            <p:nvPr/>
          </p:nvSpPr>
          <p:spPr>
            <a:xfrm>
              <a:off x="5100067" y="4746881"/>
              <a:ext cx="214967" cy="342352"/>
            </a:xfrm>
            <a:custGeom>
              <a:avLst/>
              <a:gdLst>
                <a:gd name="connsiteX0" fmla="*/ 68635 w 163962"/>
                <a:gd name="connsiteY0" fmla="*/ 487 h 273943"/>
                <a:gd name="connsiteX1" fmla="*/ -163 w 163962"/>
                <a:gd name="connsiteY1" fmla="*/ 135574 h 273943"/>
                <a:gd name="connsiteX2" fmla="*/ 81692 w 163962"/>
                <a:gd name="connsiteY2" fmla="*/ 273423 h 273943"/>
                <a:gd name="connsiteX3" fmla="*/ 163799 w 163962"/>
                <a:gd name="connsiteY3" fmla="*/ 135574 h 273943"/>
                <a:gd name="connsiteX4" fmla="*/ 102784 w 163962"/>
                <a:gd name="connsiteY4" fmla="*/ 2998 h 273943"/>
                <a:gd name="connsiteX5" fmla="*/ 68635 w 163962"/>
                <a:gd name="connsiteY5" fmla="*/ 487 h 27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962" h="273943">
                  <a:moveTo>
                    <a:pt x="68635" y="487"/>
                  </a:moveTo>
                  <a:cubicBezTo>
                    <a:pt x="31474" y="11033"/>
                    <a:pt x="-163" y="66776"/>
                    <a:pt x="-163" y="135574"/>
                  </a:cubicBezTo>
                  <a:cubicBezTo>
                    <a:pt x="-163" y="212408"/>
                    <a:pt x="36747" y="273423"/>
                    <a:pt x="81692" y="273423"/>
                  </a:cubicBezTo>
                  <a:cubicBezTo>
                    <a:pt x="126637" y="273423"/>
                    <a:pt x="163799" y="212408"/>
                    <a:pt x="163799" y="135574"/>
                  </a:cubicBezTo>
                  <a:cubicBezTo>
                    <a:pt x="163799" y="72048"/>
                    <a:pt x="135425" y="20574"/>
                    <a:pt x="102784" y="2998"/>
                  </a:cubicBezTo>
                  <a:cubicBezTo>
                    <a:pt x="91761" y="-591"/>
                    <a:pt x="80060" y="-1445"/>
                    <a:pt x="68635" y="487"/>
                  </a:cubicBez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7E2EBDC-6005-F36C-F835-38358400DE12}"/>
                </a:ext>
              </a:extLst>
            </p:cNvPr>
            <p:cNvSpPr/>
            <p:nvPr/>
          </p:nvSpPr>
          <p:spPr>
            <a:xfrm>
              <a:off x="4667829" y="4470836"/>
              <a:ext cx="350298" cy="400624"/>
            </a:xfrm>
            <a:custGeom>
              <a:avLst/>
              <a:gdLst>
                <a:gd name="connsiteX0" fmla="*/ 217532 w 267184"/>
                <a:gd name="connsiteY0" fmla="*/ -341 h 320571"/>
                <a:gd name="connsiteX1" fmla="*/ 50055 w 267184"/>
                <a:gd name="connsiteY1" fmla="*/ -341 h 320571"/>
                <a:gd name="connsiteX2" fmla="*/ -163 w 267184"/>
                <a:gd name="connsiteY2" fmla="*/ 49877 h 320571"/>
                <a:gd name="connsiteX3" fmla="*/ -163 w 267184"/>
                <a:gd name="connsiteY3" fmla="*/ 269833 h 320571"/>
                <a:gd name="connsiteX4" fmla="*/ 50055 w 267184"/>
                <a:gd name="connsiteY4" fmla="*/ 320051 h 320571"/>
                <a:gd name="connsiteX5" fmla="*/ 216528 w 267184"/>
                <a:gd name="connsiteY5" fmla="*/ 320051 h 320571"/>
                <a:gd name="connsiteX6" fmla="*/ 266746 w 267184"/>
                <a:gd name="connsiteY6" fmla="*/ 269833 h 320571"/>
                <a:gd name="connsiteX7" fmla="*/ 266746 w 267184"/>
                <a:gd name="connsiteY7" fmla="*/ 49877 h 320571"/>
                <a:gd name="connsiteX8" fmla="*/ 226521 w 267184"/>
                <a:gd name="connsiteY8" fmla="*/ -240 h 320571"/>
                <a:gd name="connsiteX9" fmla="*/ 217532 w 267184"/>
                <a:gd name="connsiteY9" fmla="*/ -341 h 32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84" h="320571">
                  <a:moveTo>
                    <a:pt x="217532" y="-341"/>
                  </a:moveTo>
                  <a:lnTo>
                    <a:pt x="50055" y="-341"/>
                  </a:lnTo>
                  <a:cubicBezTo>
                    <a:pt x="22309" y="-341"/>
                    <a:pt x="-163" y="22132"/>
                    <a:pt x="-163" y="49877"/>
                  </a:cubicBezTo>
                  <a:lnTo>
                    <a:pt x="-163" y="269833"/>
                  </a:lnTo>
                  <a:cubicBezTo>
                    <a:pt x="866" y="297127"/>
                    <a:pt x="22761" y="319021"/>
                    <a:pt x="50055" y="320051"/>
                  </a:cubicBezTo>
                  <a:lnTo>
                    <a:pt x="216528" y="320051"/>
                  </a:lnTo>
                  <a:cubicBezTo>
                    <a:pt x="244273" y="320051"/>
                    <a:pt x="266746" y="297579"/>
                    <a:pt x="266746" y="269833"/>
                  </a:cubicBezTo>
                  <a:lnTo>
                    <a:pt x="266746" y="49877"/>
                  </a:lnTo>
                  <a:cubicBezTo>
                    <a:pt x="269483" y="24920"/>
                    <a:pt x="251480" y="2471"/>
                    <a:pt x="226521" y="-240"/>
                  </a:cubicBezTo>
                  <a:cubicBezTo>
                    <a:pt x="223533" y="-566"/>
                    <a:pt x="220520" y="-617"/>
                    <a:pt x="217532" y="-341"/>
                  </a:cubicBez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515B02F-446E-AD88-8B42-0F96207E134E}"/>
                </a:ext>
              </a:extLst>
            </p:cNvPr>
            <p:cNvSpPr/>
            <p:nvPr/>
          </p:nvSpPr>
          <p:spPr>
            <a:xfrm>
              <a:off x="5014803" y="4469236"/>
              <a:ext cx="190948" cy="277647"/>
            </a:xfrm>
            <a:custGeom>
              <a:avLst/>
              <a:gdLst>
                <a:gd name="connsiteX0" fmla="*/ -163 w 145641"/>
                <a:gd name="connsiteY0" fmla="*/ 30317 h 222168"/>
                <a:gd name="connsiteX1" fmla="*/ 145469 w 145641"/>
                <a:gd name="connsiteY1" fmla="*/ 91081 h 222168"/>
                <a:gd name="connsiteX2" fmla="*/ 145469 w 145641"/>
                <a:gd name="connsiteY2" fmla="*/ 221648 h 22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41" h="222168">
                  <a:moveTo>
                    <a:pt x="-163" y="30317"/>
                  </a:moveTo>
                  <a:cubicBezTo>
                    <a:pt x="7369" y="-5339"/>
                    <a:pt x="146725" y="-34967"/>
                    <a:pt x="145469" y="91081"/>
                  </a:cubicBezTo>
                  <a:lnTo>
                    <a:pt x="145469" y="221648"/>
                  </a:lnTo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83D58C4-1A18-9888-AC5A-9D6675E08CEA}"/>
                </a:ext>
              </a:extLst>
            </p:cNvPr>
            <p:cNvSpPr/>
            <p:nvPr/>
          </p:nvSpPr>
          <p:spPr>
            <a:xfrm>
              <a:off x="4821894" y="5040909"/>
              <a:ext cx="40491" cy="32949"/>
            </a:xfrm>
            <a:custGeom>
              <a:avLst/>
              <a:gdLst>
                <a:gd name="connsiteX0" fmla="*/ 30884 w 30884"/>
                <a:gd name="connsiteY0" fmla="*/ 0 h 26364"/>
                <a:gd name="connsiteX1" fmla="*/ 0 w 30884"/>
                <a:gd name="connsiteY1" fmla="*/ 26365 h 2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84" h="26364">
                  <a:moveTo>
                    <a:pt x="30884" y="0"/>
                  </a:moveTo>
                  <a:lnTo>
                    <a:pt x="0" y="26365"/>
                  </a:lnTo>
                </a:path>
              </a:pathLst>
            </a:custGeom>
            <a:ln w="19050" cap="rnd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147FD06-E71B-A9E6-EFCF-9BB6660EBA8A}"/>
                </a:ext>
              </a:extLst>
            </p:cNvPr>
            <p:cNvSpPr/>
            <p:nvPr/>
          </p:nvSpPr>
          <p:spPr>
            <a:xfrm>
              <a:off x="4744203" y="4962146"/>
              <a:ext cx="199494" cy="190159"/>
            </a:xfrm>
            <a:custGeom>
              <a:avLst/>
              <a:gdLst>
                <a:gd name="connsiteX0" fmla="*/ 152161 w 152161"/>
                <a:gd name="connsiteY0" fmla="*/ 76081 h 152161"/>
                <a:gd name="connsiteX1" fmla="*/ 76081 w 152161"/>
                <a:gd name="connsiteY1" fmla="*/ 152161 h 152161"/>
                <a:gd name="connsiteX2" fmla="*/ 0 w 152161"/>
                <a:gd name="connsiteY2" fmla="*/ 76081 h 152161"/>
                <a:gd name="connsiteX3" fmla="*/ 76081 w 152161"/>
                <a:gd name="connsiteY3" fmla="*/ 0 h 152161"/>
                <a:gd name="connsiteX4" fmla="*/ 152161 w 152161"/>
                <a:gd name="connsiteY4" fmla="*/ 76081 h 152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61" h="152161">
                  <a:moveTo>
                    <a:pt x="152161" y="76081"/>
                  </a:moveTo>
                  <a:cubicBezTo>
                    <a:pt x="152161" y="118099"/>
                    <a:pt x="118099" y="152161"/>
                    <a:pt x="76081" y="152161"/>
                  </a:cubicBezTo>
                  <a:cubicBezTo>
                    <a:pt x="34062" y="152161"/>
                    <a:pt x="0" y="118099"/>
                    <a:pt x="0" y="76081"/>
                  </a:cubicBezTo>
                  <a:cubicBezTo>
                    <a:pt x="0" y="34062"/>
                    <a:pt x="34062" y="0"/>
                    <a:pt x="76081" y="0"/>
                  </a:cubicBezTo>
                  <a:cubicBezTo>
                    <a:pt x="118099" y="0"/>
                    <a:pt x="152161" y="34062"/>
                    <a:pt x="152161" y="76081"/>
                  </a:cubicBezTo>
                  <a:close/>
                </a:path>
              </a:pathLst>
            </a:custGeom>
            <a:noFill/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2464596-5DEB-0EB4-543D-4D8A95E8F69C}"/>
                </a:ext>
              </a:extLst>
            </p:cNvPr>
            <p:cNvSpPr/>
            <p:nvPr/>
          </p:nvSpPr>
          <p:spPr>
            <a:xfrm>
              <a:off x="4843949" y="4871773"/>
              <a:ext cx="32921" cy="90686"/>
            </a:xfrm>
            <a:custGeom>
              <a:avLst/>
              <a:gdLst>
                <a:gd name="connsiteX0" fmla="*/ 0 w 25109"/>
                <a:gd name="connsiteY0" fmla="*/ 72565 h 72565"/>
                <a:gd name="connsiteX1" fmla="*/ 0 w 25109"/>
                <a:gd name="connsiteY1" fmla="*/ 0 h 7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09" h="72565">
                  <a:moveTo>
                    <a:pt x="0" y="72565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836CFCC-A46E-83D1-2023-838466F0F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3106" y="4554064"/>
            <a:ext cx="343069" cy="47478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187AD42-3BD6-E435-1BE3-8A8C8F809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3430534" y="4612136"/>
            <a:ext cx="422029" cy="422029"/>
          </a:xfrm>
          <a:prstGeom prst="rect">
            <a:avLst/>
          </a:prstGeom>
          <a:effectLst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B427B03-6551-3F00-5DE5-06A3956C11E6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3404157" y="4027722"/>
            <a:ext cx="474782" cy="467617"/>
            <a:chOff x="6653881" y="3494653"/>
            <a:chExt cx="572918" cy="559200"/>
          </a:xfrm>
          <a:noFill/>
        </p:grpSpPr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BF585069-9035-4677-7F7C-FCF09F5C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389" y="3637479"/>
              <a:ext cx="257410" cy="258216"/>
            </a:xfrm>
            <a:custGeom>
              <a:avLst/>
              <a:gdLst>
                <a:gd name="T0" fmla="*/ 76 w 134"/>
                <a:gd name="T1" fmla="*/ 5 h 134"/>
                <a:gd name="T2" fmla="*/ 129 w 134"/>
                <a:gd name="T3" fmla="*/ 76 h 134"/>
                <a:gd name="T4" fmla="*/ 58 w 134"/>
                <a:gd name="T5" fmla="*/ 129 h 134"/>
                <a:gd name="T6" fmla="*/ 5 w 134"/>
                <a:gd name="T7" fmla="*/ 58 h 134"/>
                <a:gd name="T8" fmla="*/ 76 w 134"/>
                <a:gd name="T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4">
                  <a:moveTo>
                    <a:pt x="76" y="5"/>
                  </a:moveTo>
                  <a:cubicBezTo>
                    <a:pt x="110" y="10"/>
                    <a:pt x="134" y="41"/>
                    <a:pt x="129" y="76"/>
                  </a:cubicBezTo>
                  <a:cubicBezTo>
                    <a:pt x="124" y="110"/>
                    <a:pt x="92" y="134"/>
                    <a:pt x="58" y="129"/>
                  </a:cubicBezTo>
                  <a:cubicBezTo>
                    <a:pt x="24" y="124"/>
                    <a:pt x="0" y="92"/>
                    <a:pt x="5" y="58"/>
                  </a:cubicBezTo>
                  <a:cubicBezTo>
                    <a:pt x="10" y="24"/>
                    <a:pt x="41" y="0"/>
                    <a:pt x="76" y="5"/>
                  </a:cubicBezTo>
                  <a:close/>
                </a:path>
              </a:pathLst>
            </a:custGeom>
            <a:grpFill/>
            <a:ln w="1460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FDC8D7D8-5105-4FE0-FF64-0C14CF89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156" y="3752869"/>
              <a:ext cx="19366" cy="48416"/>
            </a:xfrm>
            <a:custGeom>
              <a:avLst/>
              <a:gdLst>
                <a:gd name="T0" fmla="*/ 7 w 10"/>
                <a:gd name="T1" fmla="*/ 1 h 25"/>
                <a:gd name="T2" fmla="*/ 9 w 10"/>
                <a:gd name="T3" fmla="*/ 13 h 25"/>
                <a:gd name="T4" fmla="*/ 4 w 10"/>
                <a:gd name="T5" fmla="*/ 24 h 25"/>
                <a:gd name="T6" fmla="*/ 1 w 10"/>
                <a:gd name="T7" fmla="*/ 12 h 25"/>
                <a:gd name="T8" fmla="*/ 7 w 10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5">
                  <a:moveTo>
                    <a:pt x="7" y="1"/>
                  </a:moveTo>
                  <a:cubicBezTo>
                    <a:pt x="9" y="1"/>
                    <a:pt x="10" y="7"/>
                    <a:pt x="9" y="13"/>
                  </a:cubicBezTo>
                  <a:cubicBezTo>
                    <a:pt x="9" y="20"/>
                    <a:pt x="6" y="25"/>
                    <a:pt x="4" y="24"/>
                  </a:cubicBezTo>
                  <a:cubicBezTo>
                    <a:pt x="1" y="24"/>
                    <a:pt x="0" y="18"/>
                    <a:pt x="1" y="12"/>
                  </a:cubicBezTo>
                  <a:cubicBezTo>
                    <a:pt x="2" y="5"/>
                    <a:pt x="5" y="0"/>
                    <a:pt x="7" y="1"/>
                  </a:cubicBezTo>
                  <a:close/>
                </a:path>
              </a:pathLst>
            </a:custGeom>
            <a:grpFill/>
            <a:ln w="14605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451FBA9C-B074-6E6A-4048-FF780EF16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964" y="3785953"/>
              <a:ext cx="269514" cy="267900"/>
            </a:xfrm>
            <a:custGeom>
              <a:avLst/>
              <a:gdLst>
                <a:gd name="T0" fmla="*/ 117 w 140"/>
                <a:gd name="T1" fmla="*/ 28 h 139"/>
                <a:gd name="T2" fmla="*/ 112 w 140"/>
                <a:gd name="T3" fmla="*/ 116 h 139"/>
                <a:gd name="T4" fmla="*/ 23 w 140"/>
                <a:gd name="T5" fmla="*/ 111 h 139"/>
                <a:gd name="T6" fmla="*/ 28 w 140"/>
                <a:gd name="T7" fmla="*/ 23 h 139"/>
                <a:gd name="T8" fmla="*/ 117 w 140"/>
                <a:gd name="T9" fmla="*/ 2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9">
                  <a:moveTo>
                    <a:pt x="117" y="28"/>
                  </a:moveTo>
                  <a:cubicBezTo>
                    <a:pt x="140" y="54"/>
                    <a:pt x="138" y="93"/>
                    <a:pt x="112" y="116"/>
                  </a:cubicBezTo>
                  <a:cubicBezTo>
                    <a:pt x="86" y="139"/>
                    <a:pt x="46" y="137"/>
                    <a:pt x="23" y="111"/>
                  </a:cubicBezTo>
                  <a:cubicBezTo>
                    <a:pt x="0" y="85"/>
                    <a:pt x="2" y="46"/>
                    <a:pt x="28" y="23"/>
                  </a:cubicBezTo>
                  <a:cubicBezTo>
                    <a:pt x="54" y="0"/>
                    <a:pt x="94" y="2"/>
                    <a:pt x="117" y="28"/>
                  </a:cubicBezTo>
                  <a:close/>
                </a:path>
              </a:pathLst>
            </a:custGeom>
            <a:grpFill/>
            <a:ln w="1460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4A140C70-470B-58F0-7F0A-ED21519BB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067" y="3966705"/>
              <a:ext cx="40346" cy="37119"/>
            </a:xfrm>
            <a:custGeom>
              <a:avLst/>
              <a:gdLst>
                <a:gd name="T0" fmla="*/ 19 w 21"/>
                <a:gd name="T1" fmla="*/ 1 h 19"/>
                <a:gd name="T2" fmla="*/ 13 w 21"/>
                <a:gd name="T3" fmla="*/ 12 h 19"/>
                <a:gd name="T4" fmla="*/ 1 w 21"/>
                <a:gd name="T5" fmla="*/ 17 h 19"/>
                <a:gd name="T6" fmla="*/ 8 w 21"/>
                <a:gd name="T7" fmla="*/ 6 h 19"/>
                <a:gd name="T8" fmla="*/ 19 w 21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9" y="1"/>
                  </a:moveTo>
                  <a:cubicBezTo>
                    <a:pt x="21" y="3"/>
                    <a:pt x="18" y="8"/>
                    <a:pt x="13" y="12"/>
                  </a:cubicBezTo>
                  <a:cubicBezTo>
                    <a:pt x="8" y="17"/>
                    <a:pt x="3" y="19"/>
                    <a:pt x="1" y="17"/>
                  </a:cubicBezTo>
                  <a:cubicBezTo>
                    <a:pt x="0" y="15"/>
                    <a:pt x="3" y="10"/>
                    <a:pt x="8" y="6"/>
                  </a:cubicBezTo>
                  <a:cubicBezTo>
                    <a:pt x="12" y="2"/>
                    <a:pt x="18" y="0"/>
                    <a:pt x="19" y="1"/>
                  </a:cubicBezTo>
                  <a:close/>
                </a:path>
              </a:pathLst>
            </a:custGeom>
            <a:grpFill/>
            <a:ln w="14605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75B3C379-C002-3502-636F-802DB5C9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8984" y="3494653"/>
              <a:ext cx="272741" cy="275969"/>
            </a:xfrm>
            <a:custGeom>
              <a:avLst/>
              <a:gdLst>
                <a:gd name="T0" fmla="*/ 46 w 142"/>
                <a:gd name="T1" fmla="*/ 14 h 143"/>
                <a:gd name="T2" fmla="*/ 128 w 142"/>
                <a:gd name="T3" fmla="*/ 46 h 143"/>
                <a:gd name="T4" fmla="*/ 96 w 142"/>
                <a:gd name="T5" fmla="*/ 129 h 143"/>
                <a:gd name="T6" fmla="*/ 14 w 142"/>
                <a:gd name="T7" fmla="*/ 96 h 143"/>
                <a:gd name="T8" fmla="*/ 46 w 142"/>
                <a:gd name="T9" fmla="*/ 1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3">
                  <a:moveTo>
                    <a:pt x="46" y="14"/>
                  </a:moveTo>
                  <a:cubicBezTo>
                    <a:pt x="77" y="0"/>
                    <a:pt x="115" y="14"/>
                    <a:pt x="128" y="46"/>
                  </a:cubicBezTo>
                  <a:cubicBezTo>
                    <a:pt x="142" y="78"/>
                    <a:pt x="128" y="115"/>
                    <a:pt x="96" y="129"/>
                  </a:cubicBezTo>
                  <a:cubicBezTo>
                    <a:pt x="65" y="143"/>
                    <a:pt x="28" y="128"/>
                    <a:pt x="14" y="96"/>
                  </a:cubicBezTo>
                  <a:cubicBezTo>
                    <a:pt x="0" y="65"/>
                    <a:pt x="14" y="28"/>
                    <a:pt x="46" y="14"/>
                  </a:cubicBezTo>
                  <a:close/>
                </a:path>
              </a:pathLst>
            </a:custGeom>
            <a:grpFill/>
            <a:ln w="1460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794A7AEE-EE3C-4EEF-CA64-C9E3921CC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137" y="3572118"/>
              <a:ext cx="26629" cy="45995"/>
            </a:xfrm>
            <a:custGeom>
              <a:avLst/>
              <a:gdLst>
                <a:gd name="T0" fmla="*/ 2 w 14"/>
                <a:gd name="T1" fmla="*/ 1 h 24"/>
                <a:gd name="T2" fmla="*/ 10 w 14"/>
                <a:gd name="T3" fmla="*/ 10 h 24"/>
                <a:gd name="T4" fmla="*/ 11 w 14"/>
                <a:gd name="T5" fmla="*/ 23 h 24"/>
                <a:gd name="T6" fmla="*/ 3 w 14"/>
                <a:gd name="T7" fmla="*/ 14 h 24"/>
                <a:gd name="T8" fmla="*/ 2 w 14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2" y="1"/>
                  </a:moveTo>
                  <a:cubicBezTo>
                    <a:pt x="4" y="0"/>
                    <a:pt x="8" y="4"/>
                    <a:pt x="10" y="10"/>
                  </a:cubicBezTo>
                  <a:cubicBezTo>
                    <a:pt x="13" y="16"/>
                    <a:pt x="14" y="22"/>
                    <a:pt x="11" y="23"/>
                  </a:cubicBezTo>
                  <a:cubicBezTo>
                    <a:pt x="9" y="24"/>
                    <a:pt x="6" y="20"/>
                    <a:pt x="3" y="14"/>
                  </a:cubicBezTo>
                  <a:cubicBezTo>
                    <a:pt x="0" y="8"/>
                    <a:pt x="0" y="2"/>
                    <a:pt x="2" y="1"/>
                  </a:cubicBezTo>
                  <a:close/>
                </a:path>
              </a:pathLst>
            </a:custGeom>
            <a:grpFill/>
            <a:ln w="14605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ED747CE9-151B-F166-0228-A1E43344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881" y="3556786"/>
              <a:ext cx="272741" cy="273548"/>
            </a:xfrm>
            <a:custGeom>
              <a:avLst/>
              <a:gdLst>
                <a:gd name="T0" fmla="*/ 122 w 142"/>
                <a:gd name="T1" fmla="*/ 108 h 142"/>
                <a:gd name="T2" fmla="*/ 34 w 142"/>
                <a:gd name="T3" fmla="*/ 122 h 142"/>
                <a:gd name="T4" fmla="*/ 20 w 142"/>
                <a:gd name="T5" fmla="*/ 34 h 142"/>
                <a:gd name="T6" fmla="*/ 108 w 142"/>
                <a:gd name="T7" fmla="*/ 20 h 142"/>
                <a:gd name="T8" fmla="*/ 122 w 142"/>
                <a:gd name="T9" fmla="*/ 10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42">
                  <a:moveTo>
                    <a:pt x="122" y="108"/>
                  </a:moveTo>
                  <a:cubicBezTo>
                    <a:pt x="101" y="136"/>
                    <a:pt x="62" y="142"/>
                    <a:pt x="34" y="122"/>
                  </a:cubicBezTo>
                  <a:cubicBezTo>
                    <a:pt x="6" y="102"/>
                    <a:pt x="0" y="62"/>
                    <a:pt x="20" y="34"/>
                  </a:cubicBezTo>
                  <a:cubicBezTo>
                    <a:pt x="40" y="6"/>
                    <a:pt x="80" y="0"/>
                    <a:pt x="108" y="20"/>
                  </a:cubicBezTo>
                  <a:cubicBezTo>
                    <a:pt x="136" y="41"/>
                    <a:pt x="142" y="80"/>
                    <a:pt x="122" y="108"/>
                  </a:cubicBezTo>
                  <a:close/>
                </a:path>
              </a:pathLst>
            </a:custGeom>
            <a:grpFill/>
            <a:ln w="1460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AEA6A7D5-A08C-C0F0-057F-0C0631FD6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242" y="3748835"/>
              <a:ext cx="41960" cy="34698"/>
            </a:xfrm>
            <a:custGeom>
              <a:avLst/>
              <a:gdLst>
                <a:gd name="T0" fmla="*/ 20 w 22"/>
                <a:gd name="T1" fmla="*/ 16 h 18"/>
                <a:gd name="T2" fmla="*/ 8 w 22"/>
                <a:gd name="T3" fmla="*/ 12 h 18"/>
                <a:gd name="T4" fmla="*/ 1 w 22"/>
                <a:gd name="T5" fmla="*/ 2 h 18"/>
                <a:gd name="T6" fmla="*/ 13 w 22"/>
                <a:gd name="T7" fmla="*/ 5 h 18"/>
                <a:gd name="T8" fmla="*/ 20 w 22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20" y="16"/>
                  </a:moveTo>
                  <a:cubicBezTo>
                    <a:pt x="19" y="18"/>
                    <a:pt x="14" y="16"/>
                    <a:pt x="8" y="12"/>
                  </a:cubicBezTo>
                  <a:cubicBezTo>
                    <a:pt x="3" y="8"/>
                    <a:pt x="0" y="4"/>
                    <a:pt x="1" y="2"/>
                  </a:cubicBezTo>
                  <a:cubicBezTo>
                    <a:pt x="2" y="0"/>
                    <a:pt x="8" y="2"/>
                    <a:pt x="13" y="5"/>
                  </a:cubicBezTo>
                  <a:cubicBezTo>
                    <a:pt x="18" y="9"/>
                    <a:pt x="22" y="14"/>
                    <a:pt x="20" y="16"/>
                  </a:cubicBezTo>
                  <a:close/>
                </a:path>
              </a:pathLst>
            </a:custGeom>
            <a:grpFill/>
            <a:ln w="14605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DF28F19E-2593-A3C4-1E97-FD1574854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9964" y="3618113"/>
              <a:ext cx="269514" cy="269513"/>
            </a:xfrm>
            <a:custGeom>
              <a:avLst/>
              <a:gdLst>
                <a:gd name="T0" fmla="*/ 117 w 140"/>
                <a:gd name="T1" fmla="*/ 28 h 140"/>
                <a:gd name="T2" fmla="*/ 112 w 140"/>
                <a:gd name="T3" fmla="*/ 117 h 140"/>
                <a:gd name="T4" fmla="*/ 23 w 140"/>
                <a:gd name="T5" fmla="*/ 112 h 140"/>
                <a:gd name="T6" fmla="*/ 28 w 140"/>
                <a:gd name="T7" fmla="*/ 23 h 140"/>
                <a:gd name="T8" fmla="*/ 117 w 140"/>
                <a:gd name="T9" fmla="*/ 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0">
                  <a:moveTo>
                    <a:pt x="117" y="28"/>
                  </a:moveTo>
                  <a:cubicBezTo>
                    <a:pt x="140" y="54"/>
                    <a:pt x="138" y="94"/>
                    <a:pt x="112" y="117"/>
                  </a:cubicBezTo>
                  <a:cubicBezTo>
                    <a:pt x="86" y="140"/>
                    <a:pt x="46" y="138"/>
                    <a:pt x="23" y="112"/>
                  </a:cubicBezTo>
                  <a:cubicBezTo>
                    <a:pt x="0" y="86"/>
                    <a:pt x="2" y="46"/>
                    <a:pt x="28" y="23"/>
                  </a:cubicBezTo>
                  <a:cubicBezTo>
                    <a:pt x="54" y="0"/>
                    <a:pt x="94" y="2"/>
                    <a:pt x="117" y="28"/>
                  </a:cubicBezTo>
                  <a:close/>
                </a:path>
              </a:pathLst>
            </a:custGeom>
            <a:grpFill/>
            <a:ln w="1460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BED1DFC0-F9D6-7F91-B200-9524346B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5067" y="3798864"/>
              <a:ext cx="40346" cy="37119"/>
            </a:xfrm>
            <a:custGeom>
              <a:avLst/>
              <a:gdLst>
                <a:gd name="T0" fmla="*/ 19 w 21"/>
                <a:gd name="T1" fmla="*/ 2 h 19"/>
                <a:gd name="T2" fmla="*/ 13 w 21"/>
                <a:gd name="T3" fmla="*/ 13 h 19"/>
                <a:gd name="T4" fmla="*/ 1 w 21"/>
                <a:gd name="T5" fmla="*/ 17 h 19"/>
                <a:gd name="T6" fmla="*/ 8 w 21"/>
                <a:gd name="T7" fmla="*/ 6 h 19"/>
                <a:gd name="T8" fmla="*/ 19 w 21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19" y="2"/>
                  </a:moveTo>
                  <a:cubicBezTo>
                    <a:pt x="21" y="3"/>
                    <a:pt x="18" y="8"/>
                    <a:pt x="13" y="13"/>
                  </a:cubicBezTo>
                  <a:cubicBezTo>
                    <a:pt x="8" y="17"/>
                    <a:pt x="3" y="19"/>
                    <a:pt x="1" y="17"/>
                  </a:cubicBezTo>
                  <a:cubicBezTo>
                    <a:pt x="0" y="16"/>
                    <a:pt x="3" y="11"/>
                    <a:pt x="8" y="6"/>
                  </a:cubicBezTo>
                  <a:cubicBezTo>
                    <a:pt x="12" y="2"/>
                    <a:pt x="18" y="0"/>
                    <a:pt x="19" y="2"/>
                  </a:cubicBezTo>
                  <a:close/>
                </a:path>
              </a:pathLst>
            </a:custGeom>
            <a:grpFill/>
            <a:ln w="14605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41A05394-DA01-B084-B32B-21896344E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910" y="3772236"/>
              <a:ext cx="261444" cy="262251"/>
            </a:xfrm>
            <a:custGeom>
              <a:avLst/>
              <a:gdLst>
                <a:gd name="T0" fmla="*/ 80 w 136"/>
                <a:gd name="T1" fmla="*/ 130 h 136"/>
                <a:gd name="T2" fmla="*/ 6 w 136"/>
                <a:gd name="T3" fmla="*/ 80 h 136"/>
                <a:gd name="T4" fmla="*/ 56 w 136"/>
                <a:gd name="T5" fmla="*/ 6 h 136"/>
                <a:gd name="T6" fmla="*/ 130 w 136"/>
                <a:gd name="T7" fmla="*/ 56 h 136"/>
                <a:gd name="T8" fmla="*/ 80 w 136"/>
                <a:gd name="T9" fmla="*/ 1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80" y="130"/>
                  </a:moveTo>
                  <a:cubicBezTo>
                    <a:pt x="46" y="136"/>
                    <a:pt x="13" y="114"/>
                    <a:pt x="6" y="80"/>
                  </a:cubicBezTo>
                  <a:cubicBezTo>
                    <a:pt x="0" y="46"/>
                    <a:pt x="22" y="13"/>
                    <a:pt x="56" y="6"/>
                  </a:cubicBezTo>
                  <a:cubicBezTo>
                    <a:pt x="90" y="0"/>
                    <a:pt x="123" y="22"/>
                    <a:pt x="130" y="56"/>
                  </a:cubicBezTo>
                  <a:cubicBezTo>
                    <a:pt x="136" y="90"/>
                    <a:pt x="114" y="123"/>
                    <a:pt x="80" y="130"/>
                  </a:cubicBezTo>
                  <a:close/>
                </a:path>
              </a:pathLst>
            </a:custGeom>
            <a:grpFill/>
            <a:ln w="14605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BA400045-80C5-E59E-A15A-98933B83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608" y="3897309"/>
              <a:ext cx="20980" cy="48416"/>
            </a:xfrm>
            <a:custGeom>
              <a:avLst/>
              <a:gdLst>
                <a:gd name="T0" fmla="*/ 7 w 11"/>
                <a:gd name="T1" fmla="*/ 24 h 25"/>
                <a:gd name="T2" fmla="*/ 1 w 11"/>
                <a:gd name="T3" fmla="*/ 13 h 25"/>
                <a:gd name="T4" fmla="*/ 3 w 11"/>
                <a:gd name="T5" fmla="*/ 1 h 25"/>
                <a:gd name="T6" fmla="*/ 9 w 11"/>
                <a:gd name="T7" fmla="*/ 12 h 25"/>
                <a:gd name="T8" fmla="*/ 7 w 1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5">
                  <a:moveTo>
                    <a:pt x="7" y="24"/>
                  </a:moveTo>
                  <a:cubicBezTo>
                    <a:pt x="5" y="25"/>
                    <a:pt x="2" y="20"/>
                    <a:pt x="1" y="13"/>
                  </a:cubicBezTo>
                  <a:cubicBezTo>
                    <a:pt x="0" y="7"/>
                    <a:pt x="1" y="1"/>
                    <a:pt x="3" y="1"/>
                  </a:cubicBezTo>
                  <a:cubicBezTo>
                    <a:pt x="5" y="0"/>
                    <a:pt x="8" y="5"/>
                    <a:pt x="9" y="12"/>
                  </a:cubicBezTo>
                  <a:cubicBezTo>
                    <a:pt x="11" y="18"/>
                    <a:pt x="10" y="24"/>
                    <a:pt x="7" y="24"/>
                  </a:cubicBezTo>
                  <a:close/>
                </a:path>
              </a:pathLst>
            </a:custGeom>
            <a:grpFill/>
            <a:ln w="14605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9B429D2E-66B4-BFC4-377E-82692211C8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394800" y="2920224"/>
            <a:ext cx="493496" cy="474783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AE0F2967-ECDA-39D8-7D0C-3D515B9E9D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02519" y="3508221"/>
            <a:ext cx="278059" cy="40270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9B4E055-E185-0C46-9848-E3DC1A61906F}"/>
              </a:ext>
            </a:extLst>
          </p:cNvPr>
          <p:cNvSpPr txBox="1"/>
          <p:nvPr/>
        </p:nvSpPr>
        <p:spPr>
          <a:xfrm flipH="1">
            <a:off x="5735976" y="4686754"/>
            <a:ext cx="145445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  <a:sym typeface="Wingdings" panose="05000000000000000000" pitchFamily="2" charset="2"/>
              </a:rPr>
              <a:t>OGÓLNOUSTROJOWY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  <a:sym typeface="Wingdings" panose="05000000000000000000" pitchFamily="2" charset="2"/>
              </a:rPr>
              <a:t>STAN ZAPALNY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39365F-1283-0D9C-0F7F-516C52ED92DB}"/>
              </a:ext>
            </a:extLst>
          </p:cNvPr>
          <p:cNvGrpSpPr/>
          <p:nvPr/>
        </p:nvGrpSpPr>
        <p:grpSpPr>
          <a:xfrm>
            <a:off x="5489298" y="1714967"/>
            <a:ext cx="3013982" cy="1954852"/>
            <a:chOff x="6081345" y="2664946"/>
            <a:chExt cx="2351121" cy="152346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52C5BDE-7869-D471-ED7C-9CEB2A65C79A}"/>
                </a:ext>
              </a:extLst>
            </p:cNvPr>
            <p:cNvSpPr/>
            <p:nvPr/>
          </p:nvSpPr>
          <p:spPr>
            <a:xfrm>
              <a:off x="6862778" y="2847728"/>
              <a:ext cx="1157977" cy="11579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B39D47-F695-1164-4F25-ECC36EE111DF}"/>
                </a:ext>
              </a:extLst>
            </p:cNvPr>
            <p:cNvGrpSpPr/>
            <p:nvPr/>
          </p:nvGrpSpPr>
          <p:grpSpPr>
            <a:xfrm>
              <a:off x="6081345" y="2664946"/>
              <a:ext cx="2351121" cy="1523462"/>
              <a:chOff x="4166455" y="2387405"/>
              <a:chExt cx="3339965" cy="2164208"/>
            </a:xfrm>
          </p:grpSpPr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7D0F0A1C-B05F-C72A-AFD0-943B8EBE655D}"/>
                  </a:ext>
                </a:extLst>
              </p:cNvPr>
              <p:cNvGraphicFramePr/>
              <p:nvPr/>
            </p:nvGraphicFramePr>
            <p:xfrm>
              <a:off x="4166455" y="2387405"/>
              <a:ext cx="3339965" cy="21642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15CBCEA4-8D07-9DAB-6171-808B5983EC0E}"/>
                  </a:ext>
                </a:extLst>
              </p:cNvPr>
              <p:cNvSpPr/>
              <p:nvPr/>
            </p:nvSpPr>
            <p:spPr>
              <a:xfrm rot="9721177">
                <a:off x="6624575" y="3209788"/>
                <a:ext cx="383410" cy="273860"/>
              </a:xfrm>
              <a:prstGeom prst="triangle">
                <a:avLst/>
              </a:prstGeom>
              <a:solidFill>
                <a:srgbClr val="F52B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CFA548-B524-1485-142E-0A6E46121A5B}"/>
                  </a:ext>
                </a:extLst>
              </p:cNvPr>
              <p:cNvSpPr txBox="1"/>
              <p:nvPr/>
            </p:nvSpPr>
            <p:spPr>
              <a:xfrm>
                <a:off x="5548568" y="2895100"/>
                <a:ext cx="936152" cy="54518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11046E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20%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79E581-1B69-08D4-1472-1C6DF24B2679}"/>
                  </a:ext>
                </a:extLst>
              </p:cNvPr>
              <p:cNvSpPr txBox="1"/>
              <p:nvPr/>
            </p:nvSpPr>
            <p:spPr>
              <a:xfrm>
                <a:off x="5369646" y="3339603"/>
                <a:ext cx="1185576" cy="58187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zmniejszenie</a:t>
                </a:r>
                <a:b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</a:b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MACE*</a:t>
                </a:r>
                <a:r>
                  <a:rPr kumimoji="0" lang="en-US" sz="1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2A918B"/>
                    </a:solidFill>
                    <a:effectLst/>
                    <a:uLnTx/>
                    <a:uFillTx/>
                    <a:latin typeface="Apis For Office"/>
                    <a:ea typeface="+mn-ea"/>
                    <a:cs typeface="+mn-cs"/>
                  </a:rPr>
                  <a:t>3</a:t>
                </a: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2A918B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B211C8B-0EC7-8E81-5373-3C9A435706A9}"/>
              </a:ext>
            </a:extLst>
          </p:cNvPr>
          <p:cNvSpPr txBox="1"/>
          <p:nvPr/>
        </p:nvSpPr>
        <p:spPr>
          <a:xfrm flipH="1">
            <a:off x="5831935" y="4093202"/>
            <a:ext cx="1006428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>
                <a:solidFill>
                  <a:srgbClr val="001965"/>
                </a:solidFill>
                <a:latin typeface="Apis For Office"/>
                <a:sym typeface="Wingdings" panose="05000000000000000000" pitchFamily="2" charset="2"/>
              </a:rPr>
              <a:t>DYSFUNKCJA NEREK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8E262-25A8-CE96-89B2-4DB8136FCD00}"/>
              </a:ext>
            </a:extLst>
          </p:cNvPr>
          <p:cNvSpPr/>
          <p:nvPr/>
        </p:nvSpPr>
        <p:spPr>
          <a:xfrm>
            <a:off x="7384391" y="4566207"/>
            <a:ext cx="4525826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Redukcja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ryzyka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wynikach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CV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rozpoczęła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się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wcześnie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co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sugeruje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efekt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semaglutydu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wykraczający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poza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samą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utratę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masy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11046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ciała</a:t>
            </a:r>
            <a:endParaRPr lang="en-US" sz="1300" b="1" i="0" u="none" strike="noStrike" kern="1200" cap="none" spc="0" normalizeH="0" baseline="0" noProof="0" err="1">
              <a:ln>
                <a:noFill/>
              </a:ln>
              <a:solidFill>
                <a:srgbClr val="11046E"/>
              </a:solidFill>
              <a:effectLst/>
              <a:uLnTx/>
              <a:uFillTx/>
              <a:latin typeface="Apis For Office"/>
              <a:ea typeface="Apis For Office"/>
              <a:cs typeface="Apis For Office"/>
            </a:endParaRPr>
          </a:p>
        </p:txBody>
      </p:sp>
    </p:spTree>
    <p:extLst>
      <p:ext uri="{BB962C8B-B14F-4D97-AF65-F5344CB8AC3E}">
        <p14:creationId xmlns:p14="http://schemas.microsoft.com/office/powerpoint/2010/main" val="64227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B5E715-F390-42C4-A336-B1396DFC4998}"/>
              </a:ext>
            </a:extLst>
          </p:cNvPr>
          <p:cNvSpPr/>
          <p:nvPr/>
        </p:nvSpPr>
        <p:spPr>
          <a:xfrm>
            <a:off x="3534047" y="3851007"/>
            <a:ext cx="449417" cy="1774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C5FFB44-85A4-4002-9CCC-1883CF57ABB5}"/>
              </a:ext>
            </a:extLst>
          </p:cNvPr>
          <p:cNvSpPr/>
          <p:nvPr/>
        </p:nvSpPr>
        <p:spPr>
          <a:xfrm>
            <a:off x="11209851" y="195220"/>
            <a:ext cx="725888" cy="30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89B5545-BB1A-4398-B5B1-30F31C97028C}"/>
              </a:ext>
            </a:extLst>
          </p:cNvPr>
          <p:cNvSpPr/>
          <p:nvPr/>
        </p:nvSpPr>
        <p:spPr>
          <a:xfrm>
            <a:off x="8587740" y="1217295"/>
            <a:ext cx="3253740" cy="6248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6A464E0-EAB2-4E5E-8E72-D14F091EABBD}"/>
              </a:ext>
            </a:extLst>
          </p:cNvPr>
          <p:cNvCxnSpPr>
            <a:cxnSpLocks/>
          </p:cNvCxnSpPr>
          <p:nvPr/>
        </p:nvCxnSpPr>
        <p:spPr>
          <a:xfrm>
            <a:off x="0" y="3184077"/>
            <a:ext cx="585024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531C7E42-4C8F-4D99-804B-C273E8DF1E15}"/>
              </a:ext>
            </a:extLst>
          </p:cNvPr>
          <p:cNvCxnSpPr>
            <a:cxnSpLocks/>
          </p:cNvCxnSpPr>
          <p:nvPr/>
        </p:nvCxnSpPr>
        <p:spPr>
          <a:xfrm>
            <a:off x="0" y="774871"/>
            <a:ext cx="576795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2A35B0E-13B7-423E-BC8C-D40A93E929EB}"/>
              </a:ext>
            </a:extLst>
          </p:cNvPr>
          <p:cNvSpPr/>
          <p:nvPr/>
        </p:nvSpPr>
        <p:spPr>
          <a:xfrm>
            <a:off x="6879807" y="3765758"/>
            <a:ext cx="4965700" cy="594360"/>
          </a:xfrm>
          <a:prstGeom prst="rect">
            <a:avLst/>
          </a:prstGeom>
          <a:solidFill>
            <a:srgbClr val="005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085CE86-4B68-4B07-B202-3DE975893A73}"/>
              </a:ext>
            </a:extLst>
          </p:cNvPr>
          <p:cNvSpPr/>
          <p:nvPr/>
        </p:nvSpPr>
        <p:spPr>
          <a:xfrm>
            <a:off x="6879807" y="4391518"/>
            <a:ext cx="4965700" cy="829473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11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9B0EDC7C-137A-47BF-AA47-8FDE18315B67}"/>
              </a:ext>
            </a:extLst>
          </p:cNvPr>
          <p:cNvSpPr/>
          <p:nvPr/>
        </p:nvSpPr>
        <p:spPr>
          <a:xfrm>
            <a:off x="6879807" y="3139997"/>
            <a:ext cx="4965700" cy="594360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15AA3B-5C37-4275-92F8-D946A1FB6581}"/>
              </a:ext>
            </a:extLst>
          </p:cNvPr>
          <p:cNvSpPr/>
          <p:nvPr/>
        </p:nvSpPr>
        <p:spPr>
          <a:xfrm>
            <a:off x="6879807" y="1888475"/>
            <a:ext cx="4965700" cy="59436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729660A-398D-4EC4-901A-ADBA4F3C5282}"/>
              </a:ext>
            </a:extLst>
          </p:cNvPr>
          <p:cNvSpPr/>
          <p:nvPr/>
        </p:nvSpPr>
        <p:spPr>
          <a:xfrm>
            <a:off x="6879807" y="2514236"/>
            <a:ext cx="4965700" cy="594360"/>
          </a:xfrm>
          <a:prstGeom prst="rect">
            <a:avLst/>
          </a:prstGeom>
          <a:solidFill>
            <a:srgbClr val="B1D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11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aphicFrame>
        <p:nvGraphicFramePr>
          <p:cNvPr id="185" name="Chart 184">
            <a:extLst>
              <a:ext uri="{FF2B5EF4-FFF2-40B4-BE49-F238E27FC236}">
                <a16:creationId xmlns:a16="http://schemas.microsoft.com/office/drawing/2014/main" id="{421F5AD8-3026-459A-A9CB-2CE2B76FCB44}"/>
              </a:ext>
            </a:extLst>
          </p:cNvPr>
          <p:cNvGraphicFramePr>
            <a:graphicFrameLocks/>
          </p:cNvGraphicFramePr>
          <p:nvPr/>
        </p:nvGraphicFramePr>
        <p:xfrm>
          <a:off x="405383" y="3712464"/>
          <a:ext cx="3189459" cy="21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3" name="Rectangle 242">
            <a:extLst>
              <a:ext uri="{FF2B5EF4-FFF2-40B4-BE49-F238E27FC236}">
                <a16:creationId xmlns:a16="http://schemas.microsoft.com/office/drawing/2014/main" id="{0B5CCA7F-77A9-4AC8-AA8D-E6A8353642CC}"/>
              </a:ext>
            </a:extLst>
          </p:cNvPr>
          <p:cNvSpPr/>
          <p:nvPr/>
        </p:nvSpPr>
        <p:spPr>
          <a:xfrm>
            <a:off x="6885768" y="5588129"/>
            <a:ext cx="4955712" cy="735988"/>
          </a:xfrm>
          <a:prstGeom prst="rect">
            <a:avLst/>
          </a:prstGeom>
          <a:solidFill>
            <a:schemeClr val="bg1"/>
          </a:solidFill>
          <a:ln>
            <a:solidFill>
              <a:srgbClr val="3B9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2" name="Arrow: Pentagon 241">
            <a:extLst>
              <a:ext uri="{FF2B5EF4-FFF2-40B4-BE49-F238E27FC236}">
                <a16:creationId xmlns:a16="http://schemas.microsoft.com/office/drawing/2014/main" id="{5915D81C-EE57-4DBC-AD4B-F8A6FD42F3E0}"/>
              </a:ext>
            </a:extLst>
          </p:cNvPr>
          <p:cNvSpPr/>
          <p:nvPr/>
        </p:nvSpPr>
        <p:spPr>
          <a:xfrm>
            <a:off x="6872839" y="5279189"/>
            <a:ext cx="1560695" cy="305043"/>
          </a:xfrm>
          <a:prstGeom prst="homePlate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9E8F9-1426-4877-9DE6-71ED6CCE8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620" y="6452451"/>
            <a:ext cx="11460647" cy="325115"/>
          </a:xfrm>
        </p:spPr>
        <p:txBody>
          <a:bodyPr/>
          <a:lstStyle/>
          <a:p>
            <a:r>
              <a:rPr lang="en-GB" sz="700">
                <a:solidFill>
                  <a:srgbClr val="939AA7"/>
                </a:solidFill>
              </a:rPr>
              <a:t>#Podskórnie i raz w tygodniu, jako uzupełnienie interwencji w zakresie stylu życia (dieta -500 kcal/dobę + aktywność fizyczna 150 min/tydzień). § End of trial for the main phase; * In-trial; † 95% CI; Error bars are +/- standard error of the mean; AEs, adverse events; BMI, body mass index; BW, body weight; CI, confidence interval; D&amp;E, diet and exercise; ETD, estimated treatment difference (for the treatment policy </a:t>
            </a:r>
            <a:r>
              <a:rPr lang="en-GB" sz="700" err="1">
                <a:solidFill>
                  <a:srgbClr val="939AA7"/>
                </a:solidFill>
              </a:rPr>
              <a:t>estimand</a:t>
            </a:r>
            <a:r>
              <a:rPr lang="en-GB" sz="700">
                <a:solidFill>
                  <a:srgbClr val="939AA7"/>
                </a:solidFill>
              </a:rPr>
              <a:t>); ETR, estimated treatment ratio; GI, gastrointestinal; HbA</a:t>
            </a:r>
            <a:r>
              <a:rPr lang="en-GB" sz="700" baseline="-25000">
                <a:solidFill>
                  <a:srgbClr val="939AA7"/>
                </a:solidFill>
              </a:rPr>
              <a:t>1c</a:t>
            </a:r>
            <a:r>
              <a:rPr lang="en-GB" sz="700">
                <a:solidFill>
                  <a:srgbClr val="939AA7"/>
                </a:solidFill>
              </a:rPr>
              <a:t> , glycated haemoglobin; OW, once-weekly; SF-36, short form 36-item health survey; </a:t>
            </a:r>
            <a:br>
              <a:rPr lang="en-GB" sz="700">
                <a:solidFill>
                  <a:srgbClr val="939AA7"/>
                </a:solidFill>
              </a:rPr>
            </a:br>
            <a:r>
              <a:rPr lang="en-GB" sz="700">
                <a:solidFill>
                  <a:srgbClr val="939AA7"/>
                </a:solidFill>
              </a:rPr>
              <a:t>Wilding i wsp. N </a:t>
            </a:r>
            <a:r>
              <a:rPr lang="en-GB" sz="700" err="1">
                <a:solidFill>
                  <a:srgbClr val="939AA7"/>
                </a:solidFill>
              </a:rPr>
              <a:t>Engl </a:t>
            </a:r>
            <a:r>
              <a:rPr lang="en-GB" sz="700">
                <a:solidFill>
                  <a:srgbClr val="939AA7"/>
                </a:solidFill>
              </a:rPr>
              <a:t>J Med 2021;384:989-1002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FEB1EC-9CFB-4B79-A1B7-42100331B08B}"/>
              </a:ext>
            </a:extLst>
          </p:cNvPr>
          <p:cNvSpPr txBox="1">
            <a:spLocks/>
          </p:cNvSpPr>
          <p:nvPr/>
        </p:nvSpPr>
        <p:spPr>
          <a:xfrm>
            <a:off x="8140700" y="254000"/>
            <a:ext cx="365556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Ocena skuteczności i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bezpieczeństwa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stosowania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podskórnego semaglutydu w dawce 2,4 mg</a:t>
            </a: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raz w tyg.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porównaniu z placebo w celu kontroli masy ciała u dorosłych z nadwagą lub otyłością przez 68 tygodni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3914F506-1FCB-4AC5-991D-963AECFD27E7}"/>
              </a:ext>
            </a:extLst>
          </p:cNvPr>
          <p:cNvSpPr txBox="1">
            <a:spLocks/>
          </p:cNvSpPr>
          <p:nvPr/>
        </p:nvSpPr>
        <p:spPr>
          <a:xfrm>
            <a:off x="2660749" y="2341166"/>
            <a:ext cx="827984" cy="141577"/>
          </a:xfrm>
          <a:prstGeom prst="rect">
            <a:avLst/>
          </a:prstGeom>
          <a:noFill/>
        </p:spPr>
        <p:txBody>
          <a:bodyPr vert="horz" wrap="none" lIns="9144" tIns="9144" rIns="9144" bIns="9144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Zwiększanie dawki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1B4713-2D76-49F4-A215-C39E2308DCE7}"/>
              </a:ext>
            </a:extLst>
          </p:cNvPr>
          <p:cNvSpPr/>
          <p:nvPr/>
        </p:nvSpPr>
        <p:spPr>
          <a:xfrm>
            <a:off x="3743126" y="1124896"/>
            <a:ext cx="1634057" cy="211509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653AC6-4365-44B8-989B-BC386A5E0595}"/>
              </a:ext>
            </a:extLst>
          </p:cNvPr>
          <p:cNvSpPr txBox="1"/>
          <p:nvPr/>
        </p:nvSpPr>
        <p:spPr>
          <a:xfrm>
            <a:off x="3827472" y="1153450"/>
            <a:ext cx="1191032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</a:t>
            </a:r>
            <a:r>
              <a:rPr kumimoji="0" lang="en-GB" sz="9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#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67EFF-B30C-4F37-AE12-07D9A5AFC9FF}"/>
              </a:ext>
            </a:extLst>
          </p:cNvPr>
          <p:cNvSpPr/>
          <p:nvPr/>
        </p:nvSpPr>
        <p:spPr>
          <a:xfrm>
            <a:off x="3742977" y="1463616"/>
            <a:ext cx="1640168" cy="211509"/>
          </a:xfrm>
          <a:prstGeom prst="rect">
            <a:avLst/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78335D-2F44-4B49-A981-7C4062AC2B85}"/>
              </a:ext>
            </a:extLst>
          </p:cNvPr>
          <p:cNvSpPr txBox="1"/>
          <p:nvPr/>
        </p:nvSpPr>
        <p:spPr>
          <a:xfrm>
            <a:off x="3827472" y="1492170"/>
            <a:ext cx="530594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Placebo </a:t>
            </a:r>
            <a:r>
              <a:rPr kumimoji="0" lang="en-GB" sz="9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#</a:t>
            </a:r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898B45D0-947E-4F91-BEB3-F05AE8841603}"/>
              </a:ext>
            </a:extLst>
          </p:cNvPr>
          <p:cNvSpPr txBox="1">
            <a:spLocks/>
          </p:cNvSpPr>
          <p:nvPr/>
        </p:nvSpPr>
        <p:spPr>
          <a:xfrm>
            <a:off x="1558761" y="1741604"/>
            <a:ext cx="759824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Randomizacja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2:1</a:t>
            </a:r>
          </a:p>
        </p:txBody>
      </p:sp>
      <p:sp>
        <p:nvSpPr>
          <p:cNvPr id="28" name="Content Placeholder 12">
            <a:extLst>
              <a:ext uri="{FF2B5EF4-FFF2-40B4-BE49-F238E27FC236}">
                <a16:creationId xmlns:a16="http://schemas.microsoft.com/office/drawing/2014/main" id="{0C7AC65D-4ACA-48E5-99BE-2732F65E7569}"/>
              </a:ext>
            </a:extLst>
          </p:cNvPr>
          <p:cNvSpPr txBox="1">
            <a:spLocks/>
          </p:cNvSpPr>
          <p:nvPr/>
        </p:nvSpPr>
        <p:spPr>
          <a:xfrm>
            <a:off x="1710246" y="1541924"/>
            <a:ext cx="456856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 = 1,961</a:t>
            </a:r>
          </a:p>
        </p:txBody>
      </p:sp>
      <p:cxnSp>
        <p:nvCxnSpPr>
          <p:cNvPr id="29" name="Elbow Connector 84">
            <a:extLst>
              <a:ext uri="{FF2B5EF4-FFF2-40B4-BE49-F238E27FC236}">
                <a16:creationId xmlns:a16="http://schemas.microsoft.com/office/drawing/2014/main" id="{3B30436B-AF83-4E73-8271-8F625EE7353A}"/>
              </a:ext>
            </a:extLst>
          </p:cNvPr>
          <p:cNvCxnSpPr>
            <a:cxnSpLocks/>
          </p:cNvCxnSpPr>
          <p:nvPr/>
        </p:nvCxnSpPr>
        <p:spPr>
          <a:xfrm flipV="1">
            <a:off x="2661920" y="1407694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85">
            <a:extLst>
              <a:ext uri="{FF2B5EF4-FFF2-40B4-BE49-F238E27FC236}">
                <a16:creationId xmlns:a16="http://schemas.microsoft.com/office/drawing/2014/main" id="{0D276534-87CD-4786-8F0A-5C986E5964BC}"/>
              </a:ext>
            </a:extLst>
          </p:cNvPr>
          <p:cNvCxnSpPr>
            <a:cxnSpLocks/>
          </p:cNvCxnSpPr>
          <p:nvPr/>
        </p:nvCxnSpPr>
        <p:spPr>
          <a:xfrm flipV="1">
            <a:off x="3014553" y="1307232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86">
            <a:extLst>
              <a:ext uri="{FF2B5EF4-FFF2-40B4-BE49-F238E27FC236}">
                <a16:creationId xmlns:a16="http://schemas.microsoft.com/office/drawing/2014/main" id="{9D5CF836-CA28-4790-B116-EDF53F98ED7F}"/>
              </a:ext>
            </a:extLst>
          </p:cNvPr>
          <p:cNvCxnSpPr>
            <a:cxnSpLocks/>
          </p:cNvCxnSpPr>
          <p:nvPr/>
        </p:nvCxnSpPr>
        <p:spPr>
          <a:xfrm flipV="1">
            <a:off x="3372457" y="1208675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84">
            <a:extLst>
              <a:ext uri="{FF2B5EF4-FFF2-40B4-BE49-F238E27FC236}">
                <a16:creationId xmlns:a16="http://schemas.microsoft.com/office/drawing/2014/main" id="{E1A6BD97-C62A-41B5-8E6D-88589CA3C62A}"/>
              </a:ext>
            </a:extLst>
          </p:cNvPr>
          <p:cNvCxnSpPr>
            <a:cxnSpLocks/>
          </p:cNvCxnSpPr>
          <p:nvPr/>
        </p:nvCxnSpPr>
        <p:spPr>
          <a:xfrm flipV="1">
            <a:off x="2661920" y="1773116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85">
            <a:extLst>
              <a:ext uri="{FF2B5EF4-FFF2-40B4-BE49-F238E27FC236}">
                <a16:creationId xmlns:a16="http://schemas.microsoft.com/office/drawing/2014/main" id="{AAF95C82-44DC-4F90-BF35-A23E4E65D241}"/>
              </a:ext>
            </a:extLst>
          </p:cNvPr>
          <p:cNvCxnSpPr>
            <a:cxnSpLocks/>
          </p:cNvCxnSpPr>
          <p:nvPr/>
        </p:nvCxnSpPr>
        <p:spPr>
          <a:xfrm flipV="1">
            <a:off x="3014553" y="1674560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86">
            <a:extLst>
              <a:ext uri="{FF2B5EF4-FFF2-40B4-BE49-F238E27FC236}">
                <a16:creationId xmlns:a16="http://schemas.microsoft.com/office/drawing/2014/main" id="{F44E0D47-9C58-42BB-BD2E-293EF6C526E3}"/>
              </a:ext>
            </a:extLst>
          </p:cNvPr>
          <p:cNvCxnSpPr>
            <a:cxnSpLocks/>
          </p:cNvCxnSpPr>
          <p:nvPr/>
        </p:nvCxnSpPr>
        <p:spPr>
          <a:xfrm flipV="1">
            <a:off x="3372457" y="1574098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504F299-8275-489F-8DF5-65B5E40321BE}"/>
              </a:ext>
            </a:extLst>
          </p:cNvPr>
          <p:cNvCxnSpPr>
            <a:cxnSpLocks/>
          </p:cNvCxnSpPr>
          <p:nvPr/>
        </p:nvCxnSpPr>
        <p:spPr>
          <a:xfrm>
            <a:off x="2313471" y="1519933"/>
            <a:ext cx="365760" cy="0"/>
          </a:xfrm>
          <a:prstGeom prst="straightConnector1">
            <a:avLst/>
          </a:prstGeom>
          <a:ln w="28575">
            <a:solidFill>
              <a:srgbClr val="00196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BAB7D65-257F-4ABE-A3C1-050C9D4781C6}"/>
              </a:ext>
            </a:extLst>
          </p:cNvPr>
          <p:cNvCxnSpPr>
            <a:cxnSpLocks/>
          </p:cNvCxnSpPr>
          <p:nvPr/>
        </p:nvCxnSpPr>
        <p:spPr>
          <a:xfrm>
            <a:off x="2313471" y="1869960"/>
            <a:ext cx="365760" cy="2577"/>
          </a:xfrm>
          <a:prstGeom prst="straightConnector1">
            <a:avLst/>
          </a:prstGeom>
          <a:ln w="28575">
            <a:solidFill>
              <a:srgbClr val="939AA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7DB86C-0781-411F-B17B-40F695B33184}"/>
              </a:ext>
            </a:extLst>
          </p:cNvPr>
          <p:cNvCxnSpPr/>
          <p:nvPr/>
        </p:nvCxnSpPr>
        <p:spPr>
          <a:xfrm>
            <a:off x="2327844" y="1509738"/>
            <a:ext cx="0" cy="182880"/>
          </a:xfrm>
          <a:prstGeom prst="line">
            <a:avLst/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40E503D-0968-46F9-B429-0EFBCBC04BAC}"/>
              </a:ext>
            </a:extLst>
          </p:cNvPr>
          <p:cNvCxnSpPr/>
          <p:nvPr/>
        </p:nvCxnSpPr>
        <p:spPr>
          <a:xfrm>
            <a:off x="2327844" y="1694999"/>
            <a:ext cx="0" cy="182880"/>
          </a:xfrm>
          <a:prstGeom prst="line">
            <a:avLst/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12">
            <a:extLst>
              <a:ext uri="{FF2B5EF4-FFF2-40B4-BE49-F238E27FC236}">
                <a16:creationId xmlns:a16="http://schemas.microsoft.com/office/drawing/2014/main" id="{94C598DD-0723-4A12-BC97-B8ED32D42FF9}"/>
              </a:ext>
            </a:extLst>
          </p:cNvPr>
          <p:cNvSpPr txBox="1">
            <a:spLocks/>
          </p:cNvSpPr>
          <p:nvPr/>
        </p:nvSpPr>
        <p:spPr>
          <a:xfrm>
            <a:off x="2356000" y="1561954"/>
            <a:ext cx="339837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41" name="Content Placeholder 12">
            <a:extLst>
              <a:ext uri="{FF2B5EF4-FFF2-40B4-BE49-F238E27FC236}">
                <a16:creationId xmlns:a16="http://schemas.microsoft.com/office/drawing/2014/main" id="{63EDDE7A-D99F-4B2C-8872-E60BE5CA4D9D}"/>
              </a:ext>
            </a:extLst>
          </p:cNvPr>
          <p:cNvSpPr txBox="1">
            <a:spLocks/>
          </p:cNvSpPr>
          <p:nvPr/>
        </p:nvSpPr>
        <p:spPr>
          <a:xfrm>
            <a:off x="2717975" y="1437347"/>
            <a:ext cx="288541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 mg</a:t>
            </a:r>
          </a:p>
        </p:txBody>
      </p:sp>
      <p:sp>
        <p:nvSpPr>
          <p:cNvPr id="42" name="Content Placeholder 12">
            <a:extLst>
              <a:ext uri="{FF2B5EF4-FFF2-40B4-BE49-F238E27FC236}">
                <a16:creationId xmlns:a16="http://schemas.microsoft.com/office/drawing/2014/main" id="{C4F48EDF-5763-49E7-9C12-61E935313551}"/>
              </a:ext>
            </a:extLst>
          </p:cNvPr>
          <p:cNvSpPr txBox="1">
            <a:spLocks/>
          </p:cNvSpPr>
          <p:nvPr/>
        </p:nvSpPr>
        <p:spPr>
          <a:xfrm>
            <a:off x="3064952" y="1330672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43" name="Content Placeholder 12">
            <a:extLst>
              <a:ext uri="{FF2B5EF4-FFF2-40B4-BE49-F238E27FC236}">
                <a16:creationId xmlns:a16="http://schemas.microsoft.com/office/drawing/2014/main" id="{5F26B52E-19BB-4BB9-8188-2234CBF4C9A4}"/>
              </a:ext>
            </a:extLst>
          </p:cNvPr>
          <p:cNvSpPr txBox="1">
            <a:spLocks/>
          </p:cNvSpPr>
          <p:nvPr/>
        </p:nvSpPr>
        <p:spPr>
          <a:xfrm>
            <a:off x="3417585" y="1232610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sp>
        <p:nvSpPr>
          <p:cNvPr id="44" name="Content Placeholder 12">
            <a:extLst>
              <a:ext uri="{FF2B5EF4-FFF2-40B4-BE49-F238E27FC236}">
                <a16:creationId xmlns:a16="http://schemas.microsoft.com/office/drawing/2014/main" id="{5E898936-D56B-4CC3-A401-96BE457E9927}"/>
              </a:ext>
            </a:extLst>
          </p:cNvPr>
          <p:cNvSpPr txBox="1">
            <a:spLocks/>
          </p:cNvSpPr>
          <p:nvPr/>
        </p:nvSpPr>
        <p:spPr>
          <a:xfrm>
            <a:off x="2347025" y="1904628"/>
            <a:ext cx="339837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45" name="Content Placeholder 12">
            <a:extLst>
              <a:ext uri="{FF2B5EF4-FFF2-40B4-BE49-F238E27FC236}">
                <a16:creationId xmlns:a16="http://schemas.microsoft.com/office/drawing/2014/main" id="{52C2077A-2D33-4001-AFD2-20407B30088D}"/>
              </a:ext>
            </a:extLst>
          </p:cNvPr>
          <p:cNvSpPr txBox="1">
            <a:spLocks/>
          </p:cNvSpPr>
          <p:nvPr/>
        </p:nvSpPr>
        <p:spPr>
          <a:xfrm>
            <a:off x="2717975" y="1804314"/>
            <a:ext cx="288541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 mg</a:t>
            </a:r>
          </a:p>
        </p:txBody>
      </p:sp>
      <p:sp>
        <p:nvSpPr>
          <p:cNvPr id="46" name="Content Placeholder 12">
            <a:extLst>
              <a:ext uri="{FF2B5EF4-FFF2-40B4-BE49-F238E27FC236}">
                <a16:creationId xmlns:a16="http://schemas.microsoft.com/office/drawing/2014/main" id="{2E57AD7D-D98B-4FFD-BC77-A92B20144D5B}"/>
              </a:ext>
            </a:extLst>
          </p:cNvPr>
          <p:cNvSpPr txBox="1">
            <a:spLocks/>
          </p:cNvSpPr>
          <p:nvPr/>
        </p:nvSpPr>
        <p:spPr>
          <a:xfrm>
            <a:off x="3064952" y="1696592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47" name="Content Placeholder 12">
            <a:extLst>
              <a:ext uri="{FF2B5EF4-FFF2-40B4-BE49-F238E27FC236}">
                <a16:creationId xmlns:a16="http://schemas.microsoft.com/office/drawing/2014/main" id="{20CD93EF-A758-4799-83C3-CE441D2A85DD}"/>
              </a:ext>
            </a:extLst>
          </p:cNvPr>
          <p:cNvSpPr txBox="1">
            <a:spLocks/>
          </p:cNvSpPr>
          <p:nvPr/>
        </p:nvSpPr>
        <p:spPr>
          <a:xfrm>
            <a:off x="3417585" y="1600574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D5036E3-F03F-4CAE-8D2F-363F55894FBD}"/>
              </a:ext>
            </a:extLst>
          </p:cNvPr>
          <p:cNvCxnSpPr>
            <a:cxnSpLocks/>
          </p:cNvCxnSpPr>
          <p:nvPr/>
        </p:nvCxnSpPr>
        <p:spPr>
          <a:xfrm flipH="1">
            <a:off x="1514014" y="1692618"/>
            <a:ext cx="8287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C7B9350B-D465-428B-ABEF-1999EFFC4CF4}"/>
              </a:ext>
            </a:extLst>
          </p:cNvPr>
          <p:cNvSpPr/>
          <p:nvPr/>
        </p:nvSpPr>
        <p:spPr>
          <a:xfrm>
            <a:off x="2318585" y="2045263"/>
            <a:ext cx="3046999" cy="178307"/>
          </a:xfrm>
          <a:prstGeom prst="homePlate">
            <a:avLst/>
          </a:prstGeom>
          <a:solidFill>
            <a:srgbClr val="2A9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8EE784-13FA-4A9B-9423-250A1F9367E8}"/>
              </a:ext>
            </a:extLst>
          </p:cNvPr>
          <p:cNvSpPr txBox="1"/>
          <p:nvPr/>
        </p:nvSpPr>
        <p:spPr>
          <a:xfrm>
            <a:off x="3624414" y="2066188"/>
            <a:ext cx="1110882" cy="1372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Interwencja w zakresie stylu życia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9C2746-BF3A-46CA-84CE-F178E782566E}"/>
              </a:ext>
            </a:extLst>
          </p:cNvPr>
          <p:cNvCxnSpPr>
            <a:cxnSpLocks/>
          </p:cNvCxnSpPr>
          <p:nvPr/>
        </p:nvCxnSpPr>
        <p:spPr>
          <a:xfrm>
            <a:off x="2318584" y="2309701"/>
            <a:ext cx="3970228" cy="0"/>
          </a:xfrm>
          <a:prstGeom prst="line">
            <a:avLst/>
          </a:prstGeom>
          <a:ln w="15875">
            <a:solidFill>
              <a:srgbClr val="939AA7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8B9457-1F1D-4484-B0B1-229AD1769AA0}"/>
              </a:ext>
            </a:extLst>
          </p:cNvPr>
          <p:cNvCxnSpPr>
            <a:cxnSpLocks/>
          </p:cNvCxnSpPr>
          <p:nvPr/>
        </p:nvCxnSpPr>
        <p:spPr>
          <a:xfrm>
            <a:off x="2318584" y="2241121"/>
            <a:ext cx="0" cy="13716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6FA17EF-D230-4F86-B017-528215E129D6}"/>
              </a:ext>
            </a:extLst>
          </p:cNvPr>
          <p:cNvCxnSpPr>
            <a:cxnSpLocks/>
          </p:cNvCxnSpPr>
          <p:nvPr/>
        </p:nvCxnSpPr>
        <p:spPr>
          <a:xfrm>
            <a:off x="3752503" y="2241121"/>
            <a:ext cx="0" cy="13716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3B505EC-D6C0-49F0-A85A-9D6D9FFF6C6D}"/>
              </a:ext>
            </a:extLst>
          </p:cNvPr>
          <p:cNvCxnSpPr>
            <a:cxnSpLocks/>
          </p:cNvCxnSpPr>
          <p:nvPr/>
        </p:nvCxnSpPr>
        <p:spPr>
          <a:xfrm>
            <a:off x="5346609" y="2241121"/>
            <a:ext cx="0" cy="13716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FD5BE5-FF9E-4840-B42E-4C2A02EFD639}"/>
              </a:ext>
            </a:extLst>
          </p:cNvPr>
          <p:cNvCxnSpPr>
            <a:cxnSpLocks/>
          </p:cNvCxnSpPr>
          <p:nvPr/>
        </p:nvCxnSpPr>
        <p:spPr>
          <a:xfrm>
            <a:off x="6171733" y="2233728"/>
            <a:ext cx="0" cy="13716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12">
            <a:extLst>
              <a:ext uri="{FF2B5EF4-FFF2-40B4-BE49-F238E27FC236}">
                <a16:creationId xmlns:a16="http://schemas.microsoft.com/office/drawing/2014/main" id="{A5877582-933A-486E-B6C7-B7D6376702E3}"/>
              </a:ext>
            </a:extLst>
          </p:cNvPr>
          <p:cNvSpPr txBox="1">
            <a:spLocks/>
          </p:cNvSpPr>
          <p:nvPr/>
        </p:nvSpPr>
        <p:spPr>
          <a:xfrm>
            <a:off x="2019115" y="2249427"/>
            <a:ext cx="266099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Tydzień</a:t>
            </a:r>
          </a:p>
        </p:txBody>
      </p:sp>
      <p:sp>
        <p:nvSpPr>
          <p:cNvPr id="58" name="Content Placeholder 12">
            <a:extLst>
              <a:ext uri="{FF2B5EF4-FFF2-40B4-BE49-F238E27FC236}">
                <a16:creationId xmlns:a16="http://schemas.microsoft.com/office/drawing/2014/main" id="{67AEEDD3-8401-4982-820F-6455D2C3E3C8}"/>
              </a:ext>
            </a:extLst>
          </p:cNvPr>
          <p:cNvSpPr txBox="1">
            <a:spLocks/>
          </p:cNvSpPr>
          <p:nvPr/>
        </p:nvSpPr>
        <p:spPr>
          <a:xfrm>
            <a:off x="2292935" y="2406576"/>
            <a:ext cx="51296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</a:t>
            </a:r>
          </a:p>
        </p:txBody>
      </p:sp>
      <p:sp>
        <p:nvSpPr>
          <p:cNvPr id="59" name="Content Placeholder 12">
            <a:extLst>
              <a:ext uri="{FF2B5EF4-FFF2-40B4-BE49-F238E27FC236}">
                <a16:creationId xmlns:a16="http://schemas.microsoft.com/office/drawing/2014/main" id="{A07CC79E-A0D8-4336-95E2-FFEC0AD6E193}"/>
              </a:ext>
            </a:extLst>
          </p:cNvPr>
          <p:cNvSpPr txBox="1">
            <a:spLocks/>
          </p:cNvSpPr>
          <p:nvPr/>
        </p:nvSpPr>
        <p:spPr>
          <a:xfrm>
            <a:off x="3704120" y="2400358"/>
            <a:ext cx="102592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16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60" name="Content Placeholder 12">
            <a:extLst>
              <a:ext uri="{FF2B5EF4-FFF2-40B4-BE49-F238E27FC236}">
                <a16:creationId xmlns:a16="http://schemas.microsoft.com/office/drawing/2014/main" id="{C373E62A-1FBD-4ECE-BF94-67E3BD323B82}"/>
              </a:ext>
            </a:extLst>
          </p:cNvPr>
          <p:cNvSpPr txBox="1">
            <a:spLocks/>
          </p:cNvSpPr>
          <p:nvPr/>
        </p:nvSpPr>
        <p:spPr>
          <a:xfrm>
            <a:off x="5301647" y="2433589"/>
            <a:ext cx="10259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68</a:t>
            </a:r>
          </a:p>
        </p:txBody>
      </p:sp>
      <p:sp>
        <p:nvSpPr>
          <p:cNvPr id="61" name="Content Placeholder 12">
            <a:extLst>
              <a:ext uri="{FF2B5EF4-FFF2-40B4-BE49-F238E27FC236}">
                <a16:creationId xmlns:a16="http://schemas.microsoft.com/office/drawing/2014/main" id="{7D3C4941-648B-496E-A44C-0525471B762E}"/>
              </a:ext>
            </a:extLst>
          </p:cNvPr>
          <p:cNvSpPr txBox="1">
            <a:spLocks/>
          </p:cNvSpPr>
          <p:nvPr/>
        </p:nvSpPr>
        <p:spPr>
          <a:xfrm>
            <a:off x="6125875" y="2413269"/>
            <a:ext cx="102592" cy="1795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75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AD93B3-9246-4890-B447-2D0456104A35}"/>
              </a:ext>
            </a:extLst>
          </p:cNvPr>
          <p:cNvSpPr txBox="1"/>
          <p:nvPr/>
        </p:nvSpPr>
        <p:spPr>
          <a:xfrm>
            <a:off x="3121005" y="2474948"/>
            <a:ext cx="126882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 eskalacji dawki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3859DE-6BE2-47D9-AB97-2C87703305B7}"/>
              </a:ext>
            </a:extLst>
          </p:cNvPr>
          <p:cNvSpPr txBox="1"/>
          <p:nvPr/>
        </p:nvSpPr>
        <p:spPr>
          <a:xfrm>
            <a:off x="4844765" y="2500768"/>
            <a:ext cx="100547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Zakończenie leczenia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E02C26A-6F95-467C-8343-4EE95D2B2D07}"/>
              </a:ext>
            </a:extLst>
          </p:cNvPr>
          <p:cNvSpPr txBox="1"/>
          <p:nvPr/>
        </p:nvSpPr>
        <p:spPr>
          <a:xfrm>
            <a:off x="5799063" y="2500768"/>
            <a:ext cx="74533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 badania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50D3B2B-1915-4A95-A9DA-D4AE4687F09D}"/>
              </a:ext>
            </a:extLst>
          </p:cNvPr>
          <p:cNvSpPr txBox="1"/>
          <p:nvPr/>
        </p:nvSpPr>
        <p:spPr>
          <a:xfrm>
            <a:off x="190500" y="3265424"/>
            <a:ext cx="3231129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Obserwowane zmiany masy ciała w czasie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(średnia na poziomie wyjściowym: 105,3 kg)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B1C1CD1-6AA2-4B4E-83D5-6729106A56D6}"/>
              </a:ext>
            </a:extLst>
          </p:cNvPr>
          <p:cNvSpPr txBox="1"/>
          <p:nvPr/>
        </p:nvSpPr>
        <p:spPr>
          <a:xfrm>
            <a:off x="3546517" y="5138038"/>
            <a:ext cx="411972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9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8DF9C9E-4C45-4637-88A3-B1AF1A942799}"/>
              </a:ext>
            </a:extLst>
          </p:cNvPr>
          <p:cNvSpPr txBox="1"/>
          <p:nvPr/>
        </p:nvSpPr>
        <p:spPr>
          <a:xfrm flipV="1">
            <a:off x="225044" y="3941881"/>
            <a:ext cx="153888" cy="1540486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Zmiana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masy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ciała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(%)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21625FF-887B-4719-9065-4E770181FA75}"/>
              </a:ext>
            </a:extLst>
          </p:cNvPr>
          <p:cNvSpPr txBox="1"/>
          <p:nvPr/>
        </p:nvSpPr>
        <p:spPr>
          <a:xfrm>
            <a:off x="6960771" y="5313570"/>
            <a:ext cx="1175957" cy="240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Wniosek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BB9A4EB-9888-45D7-AC10-500C9CB49E53}"/>
              </a:ext>
            </a:extLst>
          </p:cNvPr>
          <p:cNvSpPr txBox="1"/>
          <p:nvPr/>
        </p:nvSpPr>
        <p:spPr>
          <a:xfrm>
            <a:off x="6960771" y="5640069"/>
            <a:ext cx="492941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mg, jako uzupełnienie diety i poradnictwa w zakresie ćwiczeń fizycznych, spowodował średnią utratę masy ciała o 1</a:t>
            </a: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,9% w ciągu 68 tygodni u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uczestników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badania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 cukrzycy z otyłością lub nadwagą ze współwystępującymi chorobami. Zaobserwowano również poprawę wskaźników kardiometabolicznych.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1BC88B3-901A-49EA-9366-E788F2D67DFA}"/>
              </a:ext>
            </a:extLst>
          </p:cNvPr>
          <p:cNvSpPr txBox="1"/>
          <p:nvPr/>
        </p:nvSpPr>
        <p:spPr>
          <a:xfrm>
            <a:off x="4261506" y="3314987"/>
            <a:ext cx="2229679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Średnia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masy ciała podczas stosowania semaglutydu w dawce 2,4 mg przez 68 tygodni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wynosiła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1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9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 u osób bez cukrzycy z otyłością lub nadwagą w porównaniu z 2,4% u osób otrzymujących placebo.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E15546-64AB-4057-8D8E-4E7DAACEC6AE}"/>
              </a:ext>
            </a:extLst>
          </p:cNvPr>
          <p:cNvGrpSpPr/>
          <p:nvPr/>
        </p:nvGrpSpPr>
        <p:grpSpPr>
          <a:xfrm>
            <a:off x="0" y="1208674"/>
            <a:ext cx="1516161" cy="1517483"/>
            <a:chOff x="0" y="1208674"/>
            <a:chExt cx="1516161" cy="15174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8E40C2-8753-4F95-9B81-0B1318D4AB7E}"/>
                </a:ext>
              </a:extLst>
            </p:cNvPr>
            <p:cNvSpPr/>
            <p:nvPr/>
          </p:nvSpPr>
          <p:spPr>
            <a:xfrm>
              <a:off x="0" y="1208674"/>
              <a:ext cx="1516161" cy="1517483"/>
            </a:xfrm>
            <a:prstGeom prst="rect">
              <a:avLst/>
            </a:prstGeom>
            <a:solidFill>
              <a:srgbClr val="001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11" name="Content Placeholder 12">
              <a:extLst>
                <a:ext uri="{FF2B5EF4-FFF2-40B4-BE49-F238E27FC236}">
                  <a16:creationId xmlns:a16="http://schemas.microsoft.com/office/drawing/2014/main" id="{48439784-5459-4E7A-B36E-5C2C400F69CA}"/>
                </a:ext>
              </a:extLst>
            </p:cNvPr>
            <p:cNvSpPr txBox="1">
              <a:spLocks/>
            </p:cNvSpPr>
            <p:nvPr/>
          </p:nvSpPr>
          <p:spPr>
            <a:xfrm>
              <a:off x="88900" y="1663700"/>
              <a:ext cx="1273712" cy="89255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270000" indent="-27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0000" indent="-27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10000" indent="-27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tabLst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1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​"/>
                <a:defRPr sz="1000" b="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​"/>
                <a:defRPr sz="4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marR="0" lvl="0" indent="-1080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BMI ≥30 lub ≥27 kg/m</a:t>
              </a:r>
              <a:r>
                <a:rPr kumimoji="0" lang="en-US" sz="800" b="0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2</a:t>
              </a:r>
              <a:b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</a:b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i ≥1 choroba współistniejąca</a:t>
              </a:r>
            </a:p>
            <a:p>
              <a:pPr marL="108000" marR="0" lvl="0" indent="-1080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≥1 wcześniejsza </a:t>
              </a:r>
              <a:r>
                <a:rPr kumimoji="0" lang="en-US" sz="8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próba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pl-PL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redukcji masy ciała 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HbA1c ≤ 6,5%</a:t>
              </a:r>
            </a:p>
          </p:txBody>
        </p:sp>
      </p:grp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D2E3AE1-2775-4C71-A7E0-3E35CC51F0C1}"/>
              </a:ext>
            </a:extLst>
          </p:cNvPr>
          <p:cNvSpPr/>
          <p:nvPr/>
        </p:nvSpPr>
        <p:spPr>
          <a:xfrm>
            <a:off x="5139433" y="517081"/>
            <a:ext cx="1272769" cy="267378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FA7A245-EDB5-4AB0-BBDB-C0A202175907}"/>
              </a:ext>
            </a:extLst>
          </p:cNvPr>
          <p:cNvCxnSpPr>
            <a:cxnSpLocks/>
          </p:cNvCxnSpPr>
          <p:nvPr/>
        </p:nvCxnSpPr>
        <p:spPr>
          <a:xfrm>
            <a:off x="8594369" y="1903095"/>
            <a:ext cx="0" cy="3208424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D92E4138-9040-4E3C-93CD-90AFBB30F8A1}"/>
              </a:ext>
            </a:extLst>
          </p:cNvPr>
          <p:cNvSpPr txBox="1"/>
          <p:nvPr/>
        </p:nvSpPr>
        <p:spPr>
          <a:xfrm>
            <a:off x="5267184" y="564977"/>
            <a:ext cx="1083317" cy="171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Projekt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08C5DCC-E3A7-4A84-8242-F7CF01E999AD}"/>
              </a:ext>
            </a:extLst>
          </p:cNvPr>
          <p:cNvSpPr/>
          <p:nvPr/>
        </p:nvSpPr>
        <p:spPr>
          <a:xfrm>
            <a:off x="5132298" y="2942760"/>
            <a:ext cx="1279904" cy="249936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A81A915-C631-493D-B542-9D6FDF0B2400}"/>
              </a:ext>
            </a:extLst>
          </p:cNvPr>
          <p:cNvSpPr txBox="1"/>
          <p:nvPr/>
        </p:nvSpPr>
        <p:spPr>
          <a:xfrm>
            <a:off x="5178181" y="2963617"/>
            <a:ext cx="1279903" cy="171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wyniki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34" name="Title 1">
            <a:extLst>
              <a:ext uri="{FF2B5EF4-FFF2-40B4-BE49-F238E27FC236}">
                <a16:creationId xmlns:a16="http://schemas.microsoft.com/office/drawing/2014/main" id="{390833C7-CF0E-42EC-9075-A0A22490526F}"/>
              </a:ext>
            </a:extLst>
          </p:cNvPr>
          <p:cNvSpPr txBox="1">
            <a:spLocks/>
          </p:cNvSpPr>
          <p:nvPr/>
        </p:nvSpPr>
        <p:spPr>
          <a:xfrm>
            <a:off x="190944" y="198754"/>
            <a:ext cx="6166204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STEP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1</a:t>
            </a: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- podsumowanie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j-ea"/>
              <a:cs typeface="+mj-cs"/>
            </a:endParaRPr>
          </a:p>
        </p:txBody>
      </p:sp>
      <p:sp>
        <p:nvSpPr>
          <p:cNvPr id="196" name="Rounded Rectangle 17">
            <a:extLst>
              <a:ext uri="{FF2B5EF4-FFF2-40B4-BE49-F238E27FC236}">
                <a16:creationId xmlns:a16="http://schemas.microsoft.com/office/drawing/2014/main" id="{E31FB0E2-A216-4827-84F4-1DC1032C20BA}"/>
              </a:ext>
            </a:extLst>
          </p:cNvPr>
          <p:cNvSpPr/>
          <p:nvPr/>
        </p:nvSpPr>
        <p:spPr>
          <a:xfrm>
            <a:off x="5389343" y="1127970"/>
            <a:ext cx="782390" cy="213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45689" rIns="35969" bIns="45689" anchor="ctr">
            <a:noAutofit/>
          </a:bodyPr>
          <a:lstStyle/>
          <a:p>
            <a:pPr marL="0" marR="0" lvl="0" indent="0" algn="ctr" defTabSz="913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Poza leczeniem FU</a:t>
            </a:r>
          </a:p>
        </p:txBody>
      </p:sp>
      <p:sp>
        <p:nvSpPr>
          <p:cNvPr id="226" name="Rounded Rectangle 17">
            <a:extLst>
              <a:ext uri="{FF2B5EF4-FFF2-40B4-BE49-F238E27FC236}">
                <a16:creationId xmlns:a16="http://schemas.microsoft.com/office/drawing/2014/main" id="{C9B95DD6-EF02-49FC-A5F7-39BF6D26D494}"/>
              </a:ext>
            </a:extLst>
          </p:cNvPr>
          <p:cNvSpPr/>
          <p:nvPr/>
        </p:nvSpPr>
        <p:spPr>
          <a:xfrm>
            <a:off x="5389343" y="1470870"/>
            <a:ext cx="782390" cy="213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939AA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45689" rIns="35969" bIns="45689" anchor="ctr">
            <a:noAutofit/>
          </a:bodyPr>
          <a:lstStyle/>
          <a:p>
            <a:pPr marL="0" marR="0" lvl="0" indent="0" algn="ctr" defTabSz="913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Poza leczeniem FU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9EE981C-6FCB-4727-B3D3-AF3CEEAF0CFE}"/>
              </a:ext>
            </a:extLst>
          </p:cNvPr>
          <p:cNvCxnSpPr>
            <a:cxnSpLocks/>
          </p:cNvCxnSpPr>
          <p:nvPr/>
        </p:nvCxnSpPr>
        <p:spPr>
          <a:xfrm>
            <a:off x="10530254" y="1051560"/>
            <a:ext cx="0" cy="330855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4EA2DDC-B649-4BDA-BB08-F8450E7580AB}"/>
              </a:ext>
            </a:extLst>
          </p:cNvPr>
          <p:cNvSpPr/>
          <p:nvPr/>
        </p:nvSpPr>
        <p:spPr>
          <a:xfrm>
            <a:off x="5311401" y="4960523"/>
            <a:ext cx="1219062" cy="13121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 na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pacjentów </a:t>
            </a: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osiągn</a:t>
            </a: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ęło</a:t>
            </a:r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≥20% </a:t>
            </a:r>
            <a:endParaRPr kumimoji="0" lang="da-DK" sz="1000" b="1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redukcji masy ciała</a:t>
            </a: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 ramieniu 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emaglut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ydem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2,4mg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D805741-AFD3-4900-BDBC-2A3BD67D4858}"/>
              </a:ext>
            </a:extLst>
          </p:cNvPr>
          <p:cNvSpPr/>
          <p:nvPr/>
        </p:nvSpPr>
        <p:spPr>
          <a:xfrm>
            <a:off x="4035748" y="4959812"/>
            <a:ext cx="1219062" cy="1312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 w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pacjentów osiągnęło</a:t>
            </a: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≥15%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Redukcji masy ciała</a:t>
            </a: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 ramieniu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emaglut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ydem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2,4mg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C938A8-18D6-45A3-A82B-6743B58EB99E}"/>
              </a:ext>
            </a:extLst>
          </p:cNvPr>
          <p:cNvSpPr txBox="1"/>
          <p:nvPr/>
        </p:nvSpPr>
        <p:spPr>
          <a:xfrm>
            <a:off x="8902726" y="2139266"/>
            <a:ext cx="132593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-13,5 cm vs -4,1 cm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B29CA-415E-49D6-8296-DB24BBE083C0}"/>
              </a:ext>
            </a:extLst>
          </p:cNvPr>
          <p:cNvSpPr txBox="1"/>
          <p:nvPr/>
        </p:nvSpPr>
        <p:spPr>
          <a:xfrm>
            <a:off x="9055854" y="1321966"/>
            <a:ext cx="114133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placebo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(68 tygodni)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F32EA67-8009-456D-85D2-FCF8BB69F524}"/>
              </a:ext>
            </a:extLst>
          </p:cNvPr>
          <p:cNvSpPr txBox="1"/>
          <p:nvPr/>
        </p:nvSpPr>
        <p:spPr>
          <a:xfrm>
            <a:off x="8821101" y="2730389"/>
            <a:ext cx="1489189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-6,2 mm Hg vs -1,1 mm Hg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79C4F9-07FC-41CB-BE94-451332ADACA3}"/>
              </a:ext>
            </a:extLst>
          </p:cNvPr>
          <p:cNvSpPr txBox="1"/>
          <p:nvPr/>
        </p:nvSpPr>
        <p:spPr>
          <a:xfrm>
            <a:off x="9650671" y="2623709"/>
            <a:ext cx="65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D03B2EE-A709-4D0A-AB20-D3C974E095AB}"/>
              </a:ext>
            </a:extLst>
          </p:cNvPr>
          <p:cNvSpPr txBox="1"/>
          <p:nvPr/>
        </p:nvSpPr>
        <p:spPr>
          <a:xfrm>
            <a:off x="9197806" y="3357521"/>
            <a:ext cx="735779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-53% vs -15%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BD0B74E-DCC7-44E5-B847-2A81ECEF8601}"/>
              </a:ext>
            </a:extLst>
          </p:cNvPr>
          <p:cNvSpPr txBox="1"/>
          <p:nvPr/>
        </p:nvSpPr>
        <p:spPr>
          <a:xfrm>
            <a:off x="9650671" y="3291037"/>
            <a:ext cx="65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5B3D844-4D44-4200-ABA9-2A9DC89C5AC7}"/>
              </a:ext>
            </a:extLst>
          </p:cNvPr>
          <p:cNvSpPr txBox="1"/>
          <p:nvPr/>
        </p:nvSpPr>
        <p:spPr>
          <a:xfrm>
            <a:off x="8956799" y="4420309"/>
            <a:ext cx="2704266" cy="7925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Częstość występowania GI </a:t>
            </a:r>
            <a:r>
              <a:rPr kumimoji="0" lang="fr-FR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AEs:</a:t>
            </a: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74,2% vs 47,9%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2,4mg vs placebo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Większość działań niepożądanych ze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strony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przewodu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pokarmowego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była łagodna do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umiarkowane i przemijające.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4DB11F-B69B-47AA-A16E-7E8C21D455FC}"/>
              </a:ext>
            </a:extLst>
          </p:cNvPr>
          <p:cNvSpPr txBox="1"/>
          <p:nvPr/>
        </p:nvSpPr>
        <p:spPr>
          <a:xfrm>
            <a:off x="9308413" y="3989507"/>
            <a:ext cx="5145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2,2 vs 0,4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BAF2564-9730-4F0A-BDCB-D44745250822}"/>
              </a:ext>
            </a:extLst>
          </p:cNvPr>
          <p:cNvSpPr txBox="1"/>
          <p:nvPr/>
        </p:nvSpPr>
        <p:spPr>
          <a:xfrm>
            <a:off x="9650671" y="4023530"/>
            <a:ext cx="65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DBCE6FE-14DE-4C6A-A501-A7F431DFCD25}"/>
              </a:ext>
            </a:extLst>
          </p:cNvPr>
          <p:cNvSpPr txBox="1"/>
          <p:nvPr/>
        </p:nvSpPr>
        <p:spPr>
          <a:xfrm>
            <a:off x="6942311" y="3936960"/>
            <a:ext cx="129041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SF-36 funkcjonowanie </a:t>
            </a:r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fizyczne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3749303-EEEE-4914-8819-25764154B0CE}"/>
              </a:ext>
            </a:extLst>
          </p:cNvPr>
          <p:cNvSpPr txBox="1"/>
          <p:nvPr/>
        </p:nvSpPr>
        <p:spPr>
          <a:xfrm>
            <a:off x="7378881" y="4682270"/>
            <a:ext cx="36227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Bezpieczeństwo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1A99BE2-F133-454A-8C5A-DC517C5233F0}"/>
              </a:ext>
            </a:extLst>
          </p:cNvPr>
          <p:cNvSpPr txBox="1"/>
          <p:nvPr/>
        </p:nvSpPr>
        <p:spPr>
          <a:xfrm>
            <a:off x="10749527" y="2000766"/>
            <a:ext cx="85584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-9,4 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[-10,3 do -8,5].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D481E99-8E07-49D5-85F3-C84B6B395991}"/>
              </a:ext>
            </a:extLst>
          </p:cNvPr>
          <p:cNvSpPr txBox="1"/>
          <p:nvPr/>
        </p:nvSpPr>
        <p:spPr>
          <a:xfrm>
            <a:off x="10666909" y="2599840"/>
            <a:ext cx="102108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-5,1 mmHg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[-6,34 do -3,87].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3C32B81-8995-4612-91B7-054A21399751}"/>
              </a:ext>
            </a:extLst>
          </p:cNvPr>
          <p:cNvSpPr txBox="1"/>
          <p:nvPr/>
        </p:nvSpPr>
        <p:spPr>
          <a:xfrm>
            <a:off x="10880894" y="3296222"/>
            <a:ext cx="5931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-44.0%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[-49 do -39]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00448F8-95AC-41F9-B75B-8D0AC1AE81FF}"/>
              </a:ext>
            </a:extLst>
          </p:cNvPr>
          <p:cNvSpPr txBox="1"/>
          <p:nvPr/>
        </p:nvSpPr>
        <p:spPr>
          <a:xfrm>
            <a:off x="10943411" y="3851007"/>
            <a:ext cx="468077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1.80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[1.2; 2.4]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P&lt;0.001</a:t>
            </a:r>
          </a:p>
        </p:txBody>
      </p:sp>
      <p:pic>
        <p:nvPicPr>
          <p:cNvPr id="124" name="Graphic 123">
            <a:extLst>
              <a:ext uri="{FF2B5EF4-FFF2-40B4-BE49-F238E27FC236}">
                <a16:creationId xmlns:a16="http://schemas.microsoft.com/office/drawing/2014/main" id="{A5C61D7C-6C2D-4452-A985-F2D4CF527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2220" y="3844153"/>
            <a:ext cx="279866" cy="429207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A6F54C1F-A299-48CC-B061-FF815702CC89}"/>
              </a:ext>
            </a:extLst>
          </p:cNvPr>
          <p:cNvSpPr txBox="1"/>
          <p:nvPr/>
        </p:nvSpPr>
        <p:spPr>
          <a:xfrm>
            <a:off x="7002176" y="2047156"/>
            <a:ext cx="1115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Talia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obwód (cm)</a:t>
            </a:r>
          </a:p>
        </p:txBody>
      </p:sp>
      <p:pic>
        <p:nvPicPr>
          <p:cNvPr id="126" name="Graphic 125">
            <a:extLst>
              <a:ext uri="{FF2B5EF4-FFF2-40B4-BE49-F238E27FC236}">
                <a16:creationId xmlns:a16="http://schemas.microsoft.com/office/drawing/2014/main" id="{770899F5-3798-4B82-8022-DCB508AC4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2820" y="2093717"/>
            <a:ext cx="323213" cy="183876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789A2D73-88E8-4BF2-B882-FA2B8A539D39}"/>
              </a:ext>
            </a:extLst>
          </p:cNvPr>
          <p:cNvSpPr txBox="1"/>
          <p:nvPr/>
        </p:nvSpPr>
        <p:spPr>
          <a:xfrm>
            <a:off x="7042251" y="2669090"/>
            <a:ext cx="10355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Krew skurczowa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ciśnienie (mmHg)</a:t>
            </a:r>
          </a:p>
        </p:txBody>
      </p:sp>
      <p:pic>
        <p:nvPicPr>
          <p:cNvPr id="128" name="Graphic 127">
            <a:extLst>
              <a:ext uri="{FF2B5EF4-FFF2-40B4-BE49-F238E27FC236}">
                <a16:creationId xmlns:a16="http://schemas.microsoft.com/office/drawing/2014/main" id="{E22460A1-70A4-4752-99B8-065591A56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6026" y="2681737"/>
            <a:ext cx="251704" cy="251704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AC6B2CA5-19BD-444C-A3F5-0C7D9DA124F0}"/>
              </a:ext>
            </a:extLst>
          </p:cNvPr>
          <p:cNvSpPr txBox="1"/>
          <p:nvPr/>
        </p:nvSpPr>
        <p:spPr>
          <a:xfrm>
            <a:off x="7025420" y="3365472"/>
            <a:ext cx="106920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białko C-reaktywne </a:t>
            </a:r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988C457E-12B7-4444-A0F2-864A415F09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20869" y="3310324"/>
            <a:ext cx="303292" cy="248794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CE6738CA-2676-4006-88B9-224A81F3DB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8879" y="4582307"/>
            <a:ext cx="351440" cy="338424"/>
          </a:xfrm>
          <a:prstGeom prst="rect">
            <a:avLst/>
          </a:prstGeom>
        </p:spPr>
      </p:pic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7D195830-2271-44E4-81B5-ABD7A8884242}"/>
              </a:ext>
            </a:extLst>
          </p:cNvPr>
          <p:cNvSpPr txBox="1">
            <a:spLocks/>
          </p:cNvSpPr>
          <p:nvPr/>
        </p:nvSpPr>
        <p:spPr>
          <a:xfrm>
            <a:off x="8136553" y="44923"/>
            <a:ext cx="117185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Cel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badania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78BE332-F10E-4202-9903-A953C07A6E2A}"/>
              </a:ext>
            </a:extLst>
          </p:cNvPr>
          <p:cNvSpPr txBox="1"/>
          <p:nvPr/>
        </p:nvSpPr>
        <p:spPr>
          <a:xfrm rot="5400000" flipV="1">
            <a:off x="1945896" y="4891283"/>
            <a:ext cx="153888" cy="2181687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Czas od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randomizacji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(tygodnie)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3F40BBB-69CF-4AA0-B849-ADAF95543083}"/>
              </a:ext>
            </a:extLst>
          </p:cNvPr>
          <p:cNvSpPr txBox="1"/>
          <p:nvPr/>
        </p:nvSpPr>
        <p:spPr>
          <a:xfrm>
            <a:off x="10622020" y="1252716"/>
            <a:ext cx="11413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ETD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2,4mg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placebo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(68 tygodni)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6EB5FF2-1E79-416D-9909-2B677857E04B}"/>
              </a:ext>
            </a:extLst>
          </p:cNvPr>
          <p:cNvSpPr txBox="1"/>
          <p:nvPr/>
        </p:nvSpPr>
        <p:spPr>
          <a:xfrm>
            <a:off x="3591931" y="3990665"/>
            <a:ext cx="338234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-2.4%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0C7522A-A457-410E-98E7-F07E9518F028}"/>
              </a:ext>
            </a:extLst>
          </p:cNvPr>
          <p:cNvSpPr txBox="1"/>
          <p:nvPr/>
        </p:nvSpPr>
        <p:spPr>
          <a:xfrm>
            <a:off x="7009244" y="854338"/>
            <a:ext cx="16272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Główne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drugorzęd</a:t>
            </a: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owe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punkty końcowe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†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AB8AD13-0E5E-413A-8BC6-845E4E21542B}"/>
              </a:ext>
            </a:extLst>
          </p:cNvPr>
          <p:cNvSpPr/>
          <p:nvPr/>
        </p:nvSpPr>
        <p:spPr>
          <a:xfrm>
            <a:off x="7926717" y="-1372"/>
            <a:ext cx="101478" cy="303134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1E9192C-A1EA-4C87-8427-A13C0F092C80}"/>
              </a:ext>
            </a:extLst>
          </p:cNvPr>
          <p:cNvSpPr/>
          <p:nvPr/>
        </p:nvSpPr>
        <p:spPr>
          <a:xfrm>
            <a:off x="6872839" y="1008184"/>
            <a:ext cx="56123" cy="690227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FE236CF-6C5C-42CC-A7CE-620C9942668A}"/>
              </a:ext>
            </a:extLst>
          </p:cNvPr>
          <p:cNvCxnSpPr>
            <a:cxnSpLocks/>
          </p:cNvCxnSpPr>
          <p:nvPr/>
        </p:nvCxnSpPr>
        <p:spPr>
          <a:xfrm>
            <a:off x="8028195" y="-1400"/>
            <a:ext cx="0" cy="684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154160F6-457D-475F-B35E-25DEBB6237D7}"/>
              </a:ext>
            </a:extLst>
          </p:cNvPr>
          <p:cNvSpPr txBox="1"/>
          <p:nvPr/>
        </p:nvSpPr>
        <p:spPr>
          <a:xfrm>
            <a:off x="167021" y="1274260"/>
            <a:ext cx="118462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kryteria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włączenia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CF5E5-D2A6-42AA-9281-DEEF378B2C2E}"/>
              </a:ext>
            </a:extLst>
          </p:cNvPr>
          <p:cNvSpPr txBox="1"/>
          <p:nvPr/>
        </p:nvSpPr>
        <p:spPr>
          <a:xfrm>
            <a:off x="3412607" y="3583669"/>
            <a:ext cx="67230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Okres leczenia</a:t>
            </a:r>
            <a:endParaRPr kumimoji="0" lang="en-GB" sz="800" b="0" i="0" u="none" strike="noStrike" kern="1200" cap="none" spc="0" normalizeH="0" baseline="0" noProof="0" err="1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3" name="Line 34">
            <a:extLst>
              <a:ext uri="{FF2B5EF4-FFF2-40B4-BE49-F238E27FC236}">
                <a16:creationId xmlns:a16="http://schemas.microsoft.com/office/drawing/2014/main" id="{E19219DD-9073-49BC-87DB-3EA1526883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0872" y="6211821"/>
            <a:ext cx="182880" cy="0"/>
          </a:xfrm>
          <a:prstGeom prst="line">
            <a:avLst/>
          </a:prstGeom>
          <a:noFill/>
          <a:ln w="38100" cap="flat">
            <a:solidFill>
              <a:srgbClr val="939AA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F138240-A324-465B-A889-6A0A6B851B6A}"/>
              </a:ext>
            </a:extLst>
          </p:cNvPr>
          <p:cNvSpPr txBox="1"/>
          <p:nvPr/>
        </p:nvSpPr>
        <p:spPr>
          <a:xfrm>
            <a:off x="2653129" y="6116588"/>
            <a:ext cx="485026" cy="1715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Placebo</a:t>
            </a:r>
          </a:p>
        </p:txBody>
      </p:sp>
      <p:sp>
        <p:nvSpPr>
          <p:cNvPr id="135" name="Line 124">
            <a:extLst>
              <a:ext uri="{FF2B5EF4-FFF2-40B4-BE49-F238E27FC236}">
                <a16:creationId xmlns:a16="http://schemas.microsoft.com/office/drawing/2014/main" id="{78AA407A-1012-4BA9-8700-A40702756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406" y="6205057"/>
            <a:ext cx="182880" cy="0"/>
          </a:xfrm>
          <a:prstGeom prst="line">
            <a:avLst/>
          </a:prstGeom>
          <a:noFill/>
          <a:ln w="381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A7604CC-6223-45AA-BFF5-34AD03FDD47D}"/>
              </a:ext>
            </a:extLst>
          </p:cNvPr>
          <p:cNvSpPr txBox="1"/>
          <p:nvPr/>
        </p:nvSpPr>
        <p:spPr>
          <a:xfrm>
            <a:off x="1111417" y="6107284"/>
            <a:ext cx="1297890" cy="1715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Semaglutyd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2,4 mg</a:t>
            </a:r>
          </a:p>
        </p:txBody>
      </p:sp>
    </p:spTree>
    <p:extLst>
      <p:ext uri="{BB962C8B-B14F-4D97-AF65-F5344CB8AC3E}">
        <p14:creationId xmlns:p14="http://schemas.microsoft.com/office/powerpoint/2010/main" val="310348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31">
            <a:extLst>
              <a:ext uri="{FF2B5EF4-FFF2-40B4-BE49-F238E27FC236}">
                <a16:creationId xmlns:a16="http://schemas.microsoft.com/office/drawing/2014/main" id="{F5814C6C-DE61-4B61-A226-A489FFDC9D2D}"/>
              </a:ext>
            </a:extLst>
          </p:cNvPr>
          <p:cNvSpPr/>
          <p:nvPr/>
        </p:nvSpPr>
        <p:spPr>
          <a:xfrm>
            <a:off x="3534047" y="3851007"/>
            <a:ext cx="449417" cy="1774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037A1FED-DD5F-4B17-A1C0-CDDE6D867A44}"/>
              </a:ext>
            </a:extLst>
          </p:cNvPr>
          <p:cNvSpPr txBox="1"/>
          <p:nvPr/>
        </p:nvSpPr>
        <p:spPr>
          <a:xfrm>
            <a:off x="3371982" y="3599564"/>
            <a:ext cx="7475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Okres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leczenia</a:t>
            </a:r>
            <a:endParaRPr kumimoji="0" lang="en-GB" sz="800" b="0" i="0" u="none" strike="noStrike" kern="1200" cap="none" spc="0" normalizeH="0" baseline="0" noProof="0" err="1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8B59728B-FCFD-408C-B8DD-8AD937F4F191}"/>
              </a:ext>
            </a:extLst>
          </p:cNvPr>
          <p:cNvSpPr/>
          <p:nvPr/>
        </p:nvSpPr>
        <p:spPr>
          <a:xfrm>
            <a:off x="11209851" y="195220"/>
            <a:ext cx="725888" cy="30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8E40C2-8753-4F95-9B81-0B1318D4AB7E}"/>
              </a:ext>
            </a:extLst>
          </p:cNvPr>
          <p:cNvSpPr/>
          <p:nvPr/>
        </p:nvSpPr>
        <p:spPr>
          <a:xfrm>
            <a:off x="0" y="1208674"/>
            <a:ext cx="1516161" cy="1731692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6A464E0-EAB2-4E5E-8E72-D14F091EABBD}"/>
              </a:ext>
            </a:extLst>
          </p:cNvPr>
          <p:cNvCxnSpPr>
            <a:cxnSpLocks/>
          </p:cNvCxnSpPr>
          <p:nvPr/>
        </p:nvCxnSpPr>
        <p:spPr>
          <a:xfrm>
            <a:off x="0" y="3184077"/>
            <a:ext cx="585024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531C7E42-4C8F-4D99-804B-C273E8DF1E15}"/>
              </a:ext>
            </a:extLst>
          </p:cNvPr>
          <p:cNvCxnSpPr>
            <a:cxnSpLocks/>
          </p:cNvCxnSpPr>
          <p:nvPr/>
        </p:nvCxnSpPr>
        <p:spPr>
          <a:xfrm>
            <a:off x="0" y="774871"/>
            <a:ext cx="576795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B5CCA7F-77A9-4AC8-AA8D-E6A8353642CC}"/>
              </a:ext>
            </a:extLst>
          </p:cNvPr>
          <p:cNvSpPr/>
          <p:nvPr/>
        </p:nvSpPr>
        <p:spPr>
          <a:xfrm>
            <a:off x="6872839" y="5677512"/>
            <a:ext cx="4955712" cy="735988"/>
          </a:xfrm>
          <a:prstGeom prst="rect">
            <a:avLst/>
          </a:prstGeom>
          <a:solidFill>
            <a:schemeClr val="bg1"/>
          </a:solidFill>
          <a:ln>
            <a:solidFill>
              <a:srgbClr val="3B9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2" name="Arrow: Pentagon 241">
            <a:extLst>
              <a:ext uri="{FF2B5EF4-FFF2-40B4-BE49-F238E27FC236}">
                <a16:creationId xmlns:a16="http://schemas.microsoft.com/office/drawing/2014/main" id="{5915D81C-EE57-4DBC-AD4B-F8A6FD42F3E0}"/>
              </a:ext>
            </a:extLst>
          </p:cNvPr>
          <p:cNvSpPr/>
          <p:nvPr/>
        </p:nvSpPr>
        <p:spPr>
          <a:xfrm>
            <a:off x="6863016" y="5359799"/>
            <a:ext cx="1560695" cy="305043"/>
          </a:xfrm>
          <a:prstGeom prst="homePlate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3C076-E90A-44A1-B125-694D9F0B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5028" y="44780"/>
            <a:ext cx="1186741" cy="184666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200" b="1" err="1">
                <a:solidFill>
                  <a:schemeClr val="accent2">
                    <a:lumMod val="50000"/>
                  </a:schemeClr>
                </a:solidFill>
              </a:rPr>
              <a:t>Cel</a:t>
            </a:r>
            <a:r>
              <a:rPr lang="en-GB" sz="1200" b="1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1200" b="1">
                <a:solidFill>
                  <a:schemeClr val="accent2">
                    <a:lumMod val="50000"/>
                  </a:schemeClr>
                </a:solidFill>
              </a:rPr>
              <a:t>badania</a:t>
            </a:r>
            <a:endParaRPr lang="en-GB" sz="12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9E8F9-1426-4877-9DE6-71ED6CCE8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302" y="6472395"/>
            <a:ext cx="11460647" cy="325115"/>
          </a:xfrm>
        </p:spPr>
        <p:txBody>
          <a:bodyPr/>
          <a:lstStyle/>
          <a:p>
            <a:r>
              <a:rPr lang="en-GB" sz="700"/>
              <a:t>#podskórnie i raz w tygodniu, jako uzupełnienie interwencji dotyczącej stylu życia (dieta -500 kcal/dobę + aktywność fizyczna 150 min/tydzień). § Koniec badania dla fazy głównej; *In-trial; † 95% CI; Error bars are +/- standard error of the mean; AEs, adverse events; AOM, anti-obesity medication; BMI, body mass index BW, body weight; CI, confidence interval; ETD, estimated treatment difference (for the treatment policy </a:t>
            </a:r>
            <a:r>
              <a:rPr lang="en-GB" sz="700" err="1"/>
              <a:t>estimand</a:t>
            </a:r>
            <a:r>
              <a:rPr lang="en-GB" sz="700"/>
              <a:t>); ETR, estimated treatment ratio; GI, gastrointestinal; HbA1c, hemoglobina glikowana; IWQOL-Lite-CT, Impact of Weight on Quality of Life-lite; OAD, doustny lek przeciwcukrzycowy; OW, raz w tygodniu; </a:t>
            </a:r>
            <a:r>
              <a:rPr lang="en-GB" sz="700" err="1"/>
              <a:t>PwO, </a:t>
            </a:r>
            <a:r>
              <a:rPr lang="en-GB" sz="700"/>
              <a:t>pacjenci żyjący z otyłością; sema, semaglutyd; SF-36, short form 36-item health survey; T2D, cukrzyca typu 2. Davies i wsp. Lancet 2021;397:971-84.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FEB1EC-9CFB-4B79-A1B7-42100331B08B}"/>
              </a:ext>
            </a:extLst>
          </p:cNvPr>
          <p:cNvSpPr txBox="1">
            <a:spLocks/>
          </p:cNvSpPr>
          <p:nvPr/>
        </p:nvSpPr>
        <p:spPr>
          <a:xfrm>
            <a:off x="8136553" y="259327"/>
            <a:ext cx="389266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Ocena skuteczności i bezpieczeństwa stosowania raz w tygodniu podskórnego semaglutydu 2,4 mg w porównaniu z semaglutydem 1,0 mg i placebo w celu kontroli masy ciała u dorosłych z nadwagą lub otyłością i cukrzycą typu 2 przez 68 tygodni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50D3B2B-1915-4A95-A9DA-D4AE4687F09D}"/>
              </a:ext>
            </a:extLst>
          </p:cNvPr>
          <p:cNvSpPr txBox="1"/>
          <p:nvPr/>
        </p:nvSpPr>
        <p:spPr>
          <a:xfrm>
            <a:off x="190500" y="3263900"/>
            <a:ext cx="323112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Obserwowane zmiany masy ciała w czasie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(średnia na poziomie wyjściowym: 99,8 kg)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21625FF-887B-4719-9065-4E770181FA75}"/>
              </a:ext>
            </a:extLst>
          </p:cNvPr>
          <p:cNvSpPr txBox="1"/>
          <p:nvPr/>
        </p:nvSpPr>
        <p:spPr>
          <a:xfrm>
            <a:off x="6986164" y="5403875"/>
            <a:ext cx="1175957" cy="240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Wniosek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BB9A4EB-9888-45D7-AC10-500C9CB49E53}"/>
              </a:ext>
            </a:extLst>
          </p:cNvPr>
          <p:cNvSpPr txBox="1"/>
          <p:nvPr/>
        </p:nvSpPr>
        <p:spPr>
          <a:xfrm>
            <a:off x="6977016" y="5801440"/>
            <a:ext cx="47473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mg, jako uzupełnienie diety i poradnictwa w zakresie ćwiczeń fizycznych, spowodował średnią utratę masy ciała o </a:t>
            </a: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10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,6% w ciągu 68 tygodni u uczestników z cukrzycą z otyłością lub nadwagą. Zaobserwowano również poprawę w zakresie kardiometabolicznych czynników ryzyka.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1BC88B3-901A-49EA-9366-E788F2D67DFA}"/>
              </a:ext>
            </a:extLst>
          </p:cNvPr>
          <p:cNvSpPr txBox="1"/>
          <p:nvPr/>
        </p:nvSpPr>
        <p:spPr>
          <a:xfrm>
            <a:off x="4307592" y="3338797"/>
            <a:ext cx="2371089" cy="84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Średnia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masy ciała podczas stosowania semaglutydu w dawce 2,4 mg przez 68 tygodni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wynosiła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10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,6% u uczestników z cukrzycą z otyłością lub nadwagą.</a:t>
            </a:r>
          </a:p>
        </p:txBody>
      </p:sp>
      <p:sp>
        <p:nvSpPr>
          <p:cNvPr id="211" name="Content Placeholder 12">
            <a:extLst>
              <a:ext uri="{FF2B5EF4-FFF2-40B4-BE49-F238E27FC236}">
                <a16:creationId xmlns:a16="http://schemas.microsoft.com/office/drawing/2014/main" id="{48439784-5459-4E7A-B36E-5C2C400F69CA}"/>
              </a:ext>
            </a:extLst>
          </p:cNvPr>
          <p:cNvSpPr txBox="1">
            <a:spLocks/>
          </p:cNvSpPr>
          <p:nvPr/>
        </p:nvSpPr>
        <p:spPr>
          <a:xfrm>
            <a:off x="88900" y="1663700"/>
            <a:ext cx="1223318" cy="133882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BMI ≥27 kg/m2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 ≥1 choroba współistniejąca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Sam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 dieta &amp; wysiłek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lub do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do 3 OAD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Obecność T2D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 HbA1c 7-10% 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E8C1269E-AE4A-46FD-90B2-61D8C90BA9D8}"/>
              </a:ext>
            </a:extLst>
          </p:cNvPr>
          <p:cNvSpPr txBox="1"/>
          <p:nvPr/>
        </p:nvSpPr>
        <p:spPr>
          <a:xfrm>
            <a:off x="165943" y="1247721"/>
            <a:ext cx="118462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kryteria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włączenia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D2E3AE1-2775-4C71-A7E0-3E35CC51F0C1}"/>
              </a:ext>
            </a:extLst>
          </p:cNvPr>
          <p:cNvSpPr/>
          <p:nvPr/>
        </p:nvSpPr>
        <p:spPr>
          <a:xfrm>
            <a:off x="5139433" y="517081"/>
            <a:ext cx="1272769" cy="267378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92E4138-9040-4E3C-93CD-90AFBB30F8A1}"/>
              </a:ext>
            </a:extLst>
          </p:cNvPr>
          <p:cNvSpPr txBox="1"/>
          <p:nvPr/>
        </p:nvSpPr>
        <p:spPr>
          <a:xfrm>
            <a:off x="5153873" y="536326"/>
            <a:ext cx="1413670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Projekt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badania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08C5DCC-E3A7-4A84-8242-F7CF01E999AD}"/>
              </a:ext>
            </a:extLst>
          </p:cNvPr>
          <p:cNvSpPr/>
          <p:nvPr/>
        </p:nvSpPr>
        <p:spPr>
          <a:xfrm>
            <a:off x="5132297" y="2942759"/>
            <a:ext cx="1493691" cy="267365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A81A915-C631-493D-B542-9D6FDF0B2400}"/>
              </a:ext>
            </a:extLst>
          </p:cNvPr>
          <p:cNvSpPr txBox="1"/>
          <p:nvPr/>
        </p:nvSpPr>
        <p:spPr>
          <a:xfrm>
            <a:off x="5301647" y="2953708"/>
            <a:ext cx="1587058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wyniki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34" name="Title 1">
            <a:extLst>
              <a:ext uri="{FF2B5EF4-FFF2-40B4-BE49-F238E27FC236}">
                <a16:creationId xmlns:a16="http://schemas.microsoft.com/office/drawing/2014/main" id="{390833C7-CF0E-42EC-9075-A0A22490526F}"/>
              </a:ext>
            </a:extLst>
          </p:cNvPr>
          <p:cNvSpPr txBox="1">
            <a:spLocks/>
          </p:cNvSpPr>
          <p:nvPr/>
        </p:nvSpPr>
        <p:spPr>
          <a:xfrm>
            <a:off x="190944" y="198754"/>
            <a:ext cx="4840131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STEP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2</a:t>
            </a: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- podsumowanie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j-ea"/>
              <a:cs typeface="+mj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DD02E47-A452-44C3-B78C-AF77D7A21C4C}"/>
              </a:ext>
            </a:extLst>
          </p:cNvPr>
          <p:cNvSpPr txBox="1"/>
          <p:nvPr/>
        </p:nvSpPr>
        <p:spPr>
          <a:xfrm>
            <a:off x="4084051" y="2662865"/>
            <a:ext cx="4969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 dawki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eskalacji</a:t>
            </a:r>
            <a:endParaRPr kumimoji="0" lang="en-GB" sz="7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2" name="Arrow: Pentagon 111">
            <a:extLst>
              <a:ext uri="{FF2B5EF4-FFF2-40B4-BE49-F238E27FC236}">
                <a16:creationId xmlns:a16="http://schemas.microsoft.com/office/drawing/2014/main" id="{D32CF4F0-F00B-45F0-AE33-DFB28020381B}"/>
              </a:ext>
            </a:extLst>
          </p:cNvPr>
          <p:cNvSpPr/>
          <p:nvPr/>
        </p:nvSpPr>
        <p:spPr>
          <a:xfrm>
            <a:off x="2769158" y="2328643"/>
            <a:ext cx="2484614" cy="138398"/>
          </a:xfrm>
          <a:prstGeom prst="homePlate">
            <a:avLst>
              <a:gd name="adj" fmla="val 27206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1B6FE27-0D61-4848-AAA2-9F5130F5F682}"/>
              </a:ext>
            </a:extLst>
          </p:cNvPr>
          <p:cNvCxnSpPr>
            <a:cxnSpLocks/>
          </p:cNvCxnSpPr>
          <p:nvPr/>
        </p:nvCxnSpPr>
        <p:spPr>
          <a:xfrm>
            <a:off x="2708620" y="2522871"/>
            <a:ext cx="3443042" cy="0"/>
          </a:xfrm>
          <a:prstGeom prst="line">
            <a:avLst/>
          </a:prstGeom>
          <a:ln w="12700">
            <a:solidFill>
              <a:srgbClr val="001965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501B8DA-0D06-4F42-8401-91675A4F4BD8}"/>
              </a:ext>
            </a:extLst>
          </p:cNvPr>
          <p:cNvCxnSpPr/>
          <p:nvPr/>
        </p:nvCxnSpPr>
        <p:spPr>
          <a:xfrm>
            <a:off x="2773643" y="2490068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538A56-D8AB-4096-99E2-9E8694885F97}"/>
              </a:ext>
            </a:extLst>
          </p:cNvPr>
          <p:cNvCxnSpPr>
            <a:cxnSpLocks/>
          </p:cNvCxnSpPr>
          <p:nvPr/>
        </p:nvCxnSpPr>
        <p:spPr>
          <a:xfrm>
            <a:off x="3138354" y="2490068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C6E57075-B6DB-4A24-9E4A-5B5939538C50}"/>
              </a:ext>
            </a:extLst>
          </p:cNvPr>
          <p:cNvCxnSpPr>
            <a:cxnSpLocks/>
          </p:cNvCxnSpPr>
          <p:nvPr/>
        </p:nvCxnSpPr>
        <p:spPr>
          <a:xfrm>
            <a:off x="3538567" y="2490068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E42182A-DAD5-4227-84E9-C4823FA8E8FC}"/>
              </a:ext>
            </a:extLst>
          </p:cNvPr>
          <p:cNvCxnSpPr/>
          <p:nvPr/>
        </p:nvCxnSpPr>
        <p:spPr>
          <a:xfrm>
            <a:off x="3934481" y="2490068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994D6E8-F203-494B-B422-241145C46083}"/>
              </a:ext>
            </a:extLst>
          </p:cNvPr>
          <p:cNvCxnSpPr/>
          <p:nvPr/>
        </p:nvCxnSpPr>
        <p:spPr>
          <a:xfrm>
            <a:off x="4329873" y="2490068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6E03C5C-DA91-4FEF-AEBF-CAC99E1F1632}"/>
              </a:ext>
            </a:extLst>
          </p:cNvPr>
          <p:cNvCxnSpPr/>
          <p:nvPr/>
        </p:nvCxnSpPr>
        <p:spPr>
          <a:xfrm>
            <a:off x="5216763" y="2490068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D650822-90B9-4B89-9A78-8F83B83098D2}"/>
              </a:ext>
            </a:extLst>
          </p:cNvPr>
          <p:cNvCxnSpPr/>
          <p:nvPr/>
        </p:nvCxnSpPr>
        <p:spPr>
          <a:xfrm>
            <a:off x="6149196" y="2490068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4AD480C-39F2-4B7C-9401-68EBFB401D11}"/>
              </a:ext>
            </a:extLst>
          </p:cNvPr>
          <p:cNvSpPr txBox="1"/>
          <p:nvPr/>
        </p:nvSpPr>
        <p:spPr>
          <a:xfrm>
            <a:off x="2538459" y="2563275"/>
            <a:ext cx="273101" cy="106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Tydzień 0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985E7EA-C70A-43EA-AC41-210C0D76EA95}"/>
              </a:ext>
            </a:extLst>
          </p:cNvPr>
          <p:cNvSpPr txBox="1"/>
          <p:nvPr/>
        </p:nvSpPr>
        <p:spPr>
          <a:xfrm>
            <a:off x="3110637" y="2565180"/>
            <a:ext cx="45281" cy="106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4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CE3FDC5-BBC4-4764-8B7A-98B0B00538DA}"/>
              </a:ext>
            </a:extLst>
          </p:cNvPr>
          <p:cNvSpPr txBox="1"/>
          <p:nvPr/>
        </p:nvSpPr>
        <p:spPr>
          <a:xfrm>
            <a:off x="3509449" y="2565180"/>
            <a:ext cx="45281" cy="106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8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79CC482-213E-4CA6-91C4-35FD701476A6}"/>
              </a:ext>
            </a:extLst>
          </p:cNvPr>
          <p:cNvSpPr txBox="1"/>
          <p:nvPr/>
        </p:nvSpPr>
        <p:spPr>
          <a:xfrm>
            <a:off x="3887048" y="2565180"/>
            <a:ext cx="90562" cy="106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12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419104D-F0B8-4293-BA19-DE6BECF40E4F}"/>
              </a:ext>
            </a:extLst>
          </p:cNvPr>
          <p:cNvSpPr txBox="1"/>
          <p:nvPr/>
        </p:nvSpPr>
        <p:spPr>
          <a:xfrm>
            <a:off x="4285307" y="2565180"/>
            <a:ext cx="90562" cy="106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16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2DCEA7B-F77C-4C21-AA52-30BF5F2FF33D}"/>
              </a:ext>
            </a:extLst>
          </p:cNvPr>
          <p:cNvSpPr txBox="1"/>
          <p:nvPr/>
        </p:nvSpPr>
        <p:spPr>
          <a:xfrm>
            <a:off x="5171564" y="2565180"/>
            <a:ext cx="90562" cy="106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68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A5E5E41-1F42-4BED-8DB3-F04CD742AE9A}"/>
              </a:ext>
            </a:extLst>
          </p:cNvPr>
          <p:cNvSpPr txBox="1"/>
          <p:nvPr/>
        </p:nvSpPr>
        <p:spPr>
          <a:xfrm>
            <a:off x="6065038" y="2565180"/>
            <a:ext cx="90562" cy="106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75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CF732D7-2485-4B7F-8388-47170C366059}"/>
              </a:ext>
            </a:extLst>
          </p:cNvPr>
          <p:cNvSpPr txBox="1"/>
          <p:nvPr/>
        </p:nvSpPr>
        <p:spPr>
          <a:xfrm>
            <a:off x="5037687" y="2661322"/>
            <a:ext cx="3638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Zakończenie </a:t>
            </a:r>
            <a:b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leczenie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6D46267-166C-4459-B92F-57E1C1EA46C1}"/>
              </a:ext>
            </a:extLst>
          </p:cNvPr>
          <p:cNvSpPr txBox="1"/>
          <p:nvPr/>
        </p:nvSpPr>
        <p:spPr>
          <a:xfrm>
            <a:off x="5901127" y="2644177"/>
            <a:ext cx="418384" cy="1029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 badania</a:t>
            </a:r>
            <a:r>
              <a:rPr kumimoji="0" lang="en-US" sz="600" b="0" i="0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§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0" name="Arrow: Chevron 129">
            <a:extLst>
              <a:ext uri="{FF2B5EF4-FFF2-40B4-BE49-F238E27FC236}">
                <a16:creationId xmlns:a16="http://schemas.microsoft.com/office/drawing/2014/main" id="{C3FF1CDC-B46B-4A27-8EF7-586B5EE5E51A}"/>
              </a:ext>
            </a:extLst>
          </p:cNvPr>
          <p:cNvSpPr/>
          <p:nvPr/>
        </p:nvSpPr>
        <p:spPr>
          <a:xfrm>
            <a:off x="3570193" y="1217726"/>
            <a:ext cx="1670879" cy="151465"/>
          </a:xfrm>
          <a:prstGeom prst="chevron">
            <a:avLst>
              <a:gd name="adj" fmla="val 28117"/>
            </a:avLst>
          </a:prstGeom>
          <a:solidFill>
            <a:srgbClr val="005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36EC228-AED3-42D8-A9EE-62D815B23C0A}"/>
              </a:ext>
            </a:extLst>
          </p:cNvPr>
          <p:cNvSpPr txBox="1"/>
          <p:nvPr/>
        </p:nvSpPr>
        <p:spPr>
          <a:xfrm>
            <a:off x="1745095" y="1279932"/>
            <a:ext cx="89127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Grupa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1:</a:t>
            </a:r>
            <a:b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1,0 mg</a:t>
            </a:r>
            <a:r>
              <a:rPr kumimoji="0" lang="en-US" sz="700" b="1" i="0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#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504699A-7649-4F52-927A-AAE18A7719AF}"/>
              </a:ext>
            </a:extLst>
          </p:cNvPr>
          <p:cNvSpPr txBox="1"/>
          <p:nvPr/>
        </p:nvSpPr>
        <p:spPr>
          <a:xfrm>
            <a:off x="1745095" y="1642605"/>
            <a:ext cx="9073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Grupa</a:t>
            </a:r>
            <a:r>
              <a:rPr kumimoji="0" lang="pl-PL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2:</a:t>
            </a:r>
            <a:b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</a:t>
            </a:r>
            <a:r>
              <a:rPr kumimoji="0" lang="en-US" sz="700" b="1" i="0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# 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3" name="Arrow: Pentagon 132">
            <a:extLst>
              <a:ext uri="{FF2B5EF4-FFF2-40B4-BE49-F238E27FC236}">
                <a16:creationId xmlns:a16="http://schemas.microsoft.com/office/drawing/2014/main" id="{86076EF6-6F74-4654-9A39-3C8266BB0718}"/>
              </a:ext>
            </a:extLst>
          </p:cNvPr>
          <p:cNvSpPr/>
          <p:nvPr/>
        </p:nvSpPr>
        <p:spPr>
          <a:xfrm>
            <a:off x="2771068" y="1591679"/>
            <a:ext cx="411480" cy="151465"/>
          </a:xfrm>
          <a:prstGeom prst="homePlate">
            <a:avLst>
              <a:gd name="adj" fmla="val 27206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D080B57-6240-4B66-B160-D171E4A8BBB7}"/>
              </a:ext>
            </a:extLst>
          </p:cNvPr>
          <p:cNvSpPr txBox="1"/>
          <p:nvPr/>
        </p:nvSpPr>
        <p:spPr>
          <a:xfrm>
            <a:off x="2811173" y="1619866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35" name="Arrow: Chevron 134">
            <a:extLst>
              <a:ext uri="{FF2B5EF4-FFF2-40B4-BE49-F238E27FC236}">
                <a16:creationId xmlns:a16="http://schemas.microsoft.com/office/drawing/2014/main" id="{51C75CBA-B7D5-4760-97CD-A04D9F41A4A4}"/>
              </a:ext>
            </a:extLst>
          </p:cNvPr>
          <p:cNvSpPr/>
          <p:nvPr/>
        </p:nvSpPr>
        <p:spPr>
          <a:xfrm>
            <a:off x="3165214" y="1591679"/>
            <a:ext cx="411480" cy="151465"/>
          </a:xfrm>
          <a:prstGeom prst="chevron">
            <a:avLst>
              <a:gd name="adj" fmla="val 28117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F809589-02AE-41B1-B484-0C92B6EC6D1C}"/>
              </a:ext>
            </a:extLst>
          </p:cNvPr>
          <p:cNvSpPr txBox="1"/>
          <p:nvPr/>
        </p:nvSpPr>
        <p:spPr>
          <a:xfrm>
            <a:off x="3232036" y="1619866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0,50 mg</a:t>
            </a:r>
          </a:p>
        </p:txBody>
      </p:sp>
      <p:sp>
        <p:nvSpPr>
          <p:cNvPr id="137" name="Arrow: Chevron 136">
            <a:extLst>
              <a:ext uri="{FF2B5EF4-FFF2-40B4-BE49-F238E27FC236}">
                <a16:creationId xmlns:a16="http://schemas.microsoft.com/office/drawing/2014/main" id="{6E1EBC13-1465-4CE8-BC52-B5D060C5BD5E}"/>
              </a:ext>
            </a:extLst>
          </p:cNvPr>
          <p:cNvSpPr/>
          <p:nvPr/>
        </p:nvSpPr>
        <p:spPr>
          <a:xfrm>
            <a:off x="3563672" y="1591679"/>
            <a:ext cx="411480" cy="151465"/>
          </a:xfrm>
          <a:prstGeom prst="chevron">
            <a:avLst>
              <a:gd name="adj" fmla="val 28117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32DC4C2-18A4-4431-9415-3EFFFC0C33DC}"/>
              </a:ext>
            </a:extLst>
          </p:cNvPr>
          <p:cNvSpPr txBox="1"/>
          <p:nvPr/>
        </p:nvSpPr>
        <p:spPr>
          <a:xfrm>
            <a:off x="3666469" y="1619866"/>
            <a:ext cx="260366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ECED81E5-D3C7-4AAD-94F6-2B3CFF2CBD81}"/>
              </a:ext>
            </a:extLst>
          </p:cNvPr>
          <p:cNvSpPr/>
          <p:nvPr/>
        </p:nvSpPr>
        <p:spPr>
          <a:xfrm>
            <a:off x="3965198" y="1591679"/>
            <a:ext cx="411480" cy="151465"/>
          </a:xfrm>
          <a:prstGeom prst="chevron">
            <a:avLst>
              <a:gd name="adj" fmla="val 28117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91C3205-96DC-401A-9EF5-693E63293FE7}"/>
              </a:ext>
            </a:extLst>
          </p:cNvPr>
          <p:cNvSpPr/>
          <p:nvPr/>
        </p:nvSpPr>
        <p:spPr>
          <a:xfrm>
            <a:off x="5275266" y="1591679"/>
            <a:ext cx="819975" cy="151465"/>
          </a:xfrm>
          <a:prstGeom prst="rect">
            <a:avLst/>
          </a:prstGeom>
          <a:solidFill>
            <a:schemeClr val="bg1"/>
          </a:solidFill>
          <a:ln w="6350">
            <a:solidFill>
              <a:srgbClr val="00196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Poza leczeniem FU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A2A5ECD-5BE6-4B37-89CF-C64A719A2B75}"/>
              </a:ext>
            </a:extLst>
          </p:cNvPr>
          <p:cNvSpPr txBox="1"/>
          <p:nvPr/>
        </p:nvSpPr>
        <p:spPr>
          <a:xfrm>
            <a:off x="4067995" y="1619866"/>
            <a:ext cx="260366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7C0431D0-A4CD-45B7-802A-3E9C8B62BA70}"/>
              </a:ext>
            </a:extLst>
          </p:cNvPr>
          <p:cNvSpPr/>
          <p:nvPr/>
        </p:nvSpPr>
        <p:spPr>
          <a:xfrm>
            <a:off x="4365310" y="1591679"/>
            <a:ext cx="875762" cy="151465"/>
          </a:xfrm>
          <a:prstGeom prst="chevron">
            <a:avLst>
              <a:gd name="adj" fmla="val 28117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ED2DEBB-AC86-49BA-9F5D-40F682078430}"/>
              </a:ext>
            </a:extLst>
          </p:cNvPr>
          <p:cNvSpPr txBox="1"/>
          <p:nvPr/>
        </p:nvSpPr>
        <p:spPr>
          <a:xfrm>
            <a:off x="4448297" y="1619866"/>
            <a:ext cx="757041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</a:t>
            </a:r>
          </a:p>
        </p:txBody>
      </p:sp>
      <p:sp>
        <p:nvSpPr>
          <p:cNvPr id="144" name="Arrow: Pentagon 143">
            <a:extLst>
              <a:ext uri="{FF2B5EF4-FFF2-40B4-BE49-F238E27FC236}">
                <a16:creationId xmlns:a16="http://schemas.microsoft.com/office/drawing/2014/main" id="{E1AB83BE-263C-4C11-94B1-CF144B139758}"/>
              </a:ext>
            </a:extLst>
          </p:cNvPr>
          <p:cNvSpPr/>
          <p:nvPr/>
        </p:nvSpPr>
        <p:spPr>
          <a:xfrm>
            <a:off x="2771068" y="1764478"/>
            <a:ext cx="411480" cy="151465"/>
          </a:xfrm>
          <a:prstGeom prst="homePlate">
            <a:avLst>
              <a:gd name="adj" fmla="val 27206"/>
            </a:avLst>
          </a:pr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267970E-E293-4FDD-8641-3A1DD9BD219B}"/>
              </a:ext>
            </a:extLst>
          </p:cNvPr>
          <p:cNvSpPr txBox="1"/>
          <p:nvPr/>
        </p:nvSpPr>
        <p:spPr>
          <a:xfrm>
            <a:off x="2811173" y="1792665"/>
            <a:ext cx="305647" cy="95090"/>
          </a:xfrm>
          <a:prstGeom prst="rect">
            <a:avLst/>
          </a:prstGeom>
          <a:solidFill>
            <a:srgbClr val="CCC5BD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46" name="Arrow: Chevron 145">
            <a:extLst>
              <a:ext uri="{FF2B5EF4-FFF2-40B4-BE49-F238E27FC236}">
                <a16:creationId xmlns:a16="http://schemas.microsoft.com/office/drawing/2014/main" id="{FDBF0A61-ABCD-4C1E-BE76-FBBBB5FB0AFA}"/>
              </a:ext>
            </a:extLst>
          </p:cNvPr>
          <p:cNvSpPr/>
          <p:nvPr/>
        </p:nvSpPr>
        <p:spPr>
          <a:xfrm>
            <a:off x="3165214" y="1764478"/>
            <a:ext cx="411480" cy="151465"/>
          </a:xfrm>
          <a:prstGeom prst="chevron">
            <a:avLst>
              <a:gd name="adj" fmla="val 28117"/>
            </a:avLst>
          </a:pr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B66ADB9-A9BA-470A-A133-0CD70EB10ED9}"/>
              </a:ext>
            </a:extLst>
          </p:cNvPr>
          <p:cNvSpPr txBox="1"/>
          <p:nvPr/>
        </p:nvSpPr>
        <p:spPr>
          <a:xfrm>
            <a:off x="3232036" y="1792665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0,50 mg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64F08C9-483A-4A90-B93F-903BEB9C1E4D}"/>
              </a:ext>
            </a:extLst>
          </p:cNvPr>
          <p:cNvSpPr/>
          <p:nvPr/>
        </p:nvSpPr>
        <p:spPr>
          <a:xfrm>
            <a:off x="5275266" y="1764478"/>
            <a:ext cx="819975" cy="151465"/>
          </a:xfrm>
          <a:prstGeom prst="rect">
            <a:avLst/>
          </a:prstGeom>
          <a:solidFill>
            <a:srgbClr val="CCC5BD"/>
          </a:solidFill>
          <a:ln w="6350">
            <a:solidFill>
              <a:srgbClr val="939AA7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Poza leczeniem FU</a:t>
            </a:r>
          </a:p>
        </p:txBody>
      </p:sp>
      <p:sp>
        <p:nvSpPr>
          <p:cNvPr id="149" name="Arrow: Chevron 148">
            <a:extLst>
              <a:ext uri="{FF2B5EF4-FFF2-40B4-BE49-F238E27FC236}">
                <a16:creationId xmlns:a16="http://schemas.microsoft.com/office/drawing/2014/main" id="{B06C8C78-3B56-4C9C-9707-547353A68B7A}"/>
              </a:ext>
            </a:extLst>
          </p:cNvPr>
          <p:cNvSpPr/>
          <p:nvPr/>
        </p:nvSpPr>
        <p:spPr>
          <a:xfrm>
            <a:off x="3563671" y="1764478"/>
            <a:ext cx="1679941" cy="151465"/>
          </a:xfrm>
          <a:prstGeom prst="chevron">
            <a:avLst>
              <a:gd name="adj" fmla="val 28117"/>
            </a:avLst>
          </a:pr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B5CB289-ABB8-44B3-85F0-55657902C0A5}"/>
              </a:ext>
            </a:extLst>
          </p:cNvPr>
          <p:cNvSpPr txBox="1"/>
          <p:nvPr/>
        </p:nvSpPr>
        <p:spPr>
          <a:xfrm>
            <a:off x="3667079" y="1792665"/>
            <a:ext cx="329702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Placebo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7CE078D-235B-44B6-96F8-4569CC0204C3}"/>
              </a:ext>
            </a:extLst>
          </p:cNvPr>
          <p:cNvSpPr txBox="1"/>
          <p:nvPr/>
        </p:nvSpPr>
        <p:spPr>
          <a:xfrm>
            <a:off x="1745095" y="2014582"/>
            <a:ext cx="4007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Grupa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3:</a:t>
            </a:r>
            <a:b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Placebo</a:t>
            </a:r>
            <a:r>
              <a:rPr kumimoji="0" lang="en-US" sz="700" b="1" i="0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#</a:t>
            </a:r>
            <a:endParaRPr kumimoji="0" lang="en-US" sz="7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2" name="Arrow: Pentagon 151">
            <a:extLst>
              <a:ext uri="{FF2B5EF4-FFF2-40B4-BE49-F238E27FC236}">
                <a16:creationId xmlns:a16="http://schemas.microsoft.com/office/drawing/2014/main" id="{31A9B182-595B-44FD-B5F6-09DD53F64782}"/>
              </a:ext>
            </a:extLst>
          </p:cNvPr>
          <p:cNvSpPr/>
          <p:nvPr/>
        </p:nvSpPr>
        <p:spPr>
          <a:xfrm>
            <a:off x="2771068" y="1963657"/>
            <a:ext cx="411480" cy="151465"/>
          </a:xfrm>
          <a:prstGeom prst="homePlate">
            <a:avLst>
              <a:gd name="adj" fmla="val 27206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3A2CC84-3124-42C1-806A-56046E139D44}"/>
              </a:ext>
            </a:extLst>
          </p:cNvPr>
          <p:cNvSpPr txBox="1"/>
          <p:nvPr/>
        </p:nvSpPr>
        <p:spPr>
          <a:xfrm>
            <a:off x="2811173" y="1991844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54" name="Arrow: Chevron 153">
            <a:extLst>
              <a:ext uri="{FF2B5EF4-FFF2-40B4-BE49-F238E27FC236}">
                <a16:creationId xmlns:a16="http://schemas.microsoft.com/office/drawing/2014/main" id="{6B3B6C07-6C14-4B3C-8233-EC5C355A9774}"/>
              </a:ext>
            </a:extLst>
          </p:cNvPr>
          <p:cNvSpPr/>
          <p:nvPr/>
        </p:nvSpPr>
        <p:spPr>
          <a:xfrm>
            <a:off x="3165214" y="1963657"/>
            <a:ext cx="411480" cy="151465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ABF168A-673E-4DD2-A13F-279AC50224D7}"/>
              </a:ext>
            </a:extLst>
          </p:cNvPr>
          <p:cNvSpPr txBox="1"/>
          <p:nvPr/>
        </p:nvSpPr>
        <p:spPr>
          <a:xfrm>
            <a:off x="3232036" y="1991844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0,50 mg</a:t>
            </a:r>
          </a:p>
        </p:txBody>
      </p:sp>
      <p:sp>
        <p:nvSpPr>
          <p:cNvPr id="156" name="Arrow: Chevron 155">
            <a:extLst>
              <a:ext uri="{FF2B5EF4-FFF2-40B4-BE49-F238E27FC236}">
                <a16:creationId xmlns:a16="http://schemas.microsoft.com/office/drawing/2014/main" id="{9CED2B93-3D3E-4F69-A741-3B3BA98482FB}"/>
              </a:ext>
            </a:extLst>
          </p:cNvPr>
          <p:cNvSpPr/>
          <p:nvPr/>
        </p:nvSpPr>
        <p:spPr>
          <a:xfrm>
            <a:off x="3563672" y="1963657"/>
            <a:ext cx="411480" cy="151465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D5C23D9-3F62-4A2B-8073-85D141AB1007}"/>
              </a:ext>
            </a:extLst>
          </p:cNvPr>
          <p:cNvSpPr txBox="1"/>
          <p:nvPr/>
        </p:nvSpPr>
        <p:spPr>
          <a:xfrm>
            <a:off x="3666469" y="1991844"/>
            <a:ext cx="260366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159" name="Arrow: Chevron 158">
            <a:extLst>
              <a:ext uri="{FF2B5EF4-FFF2-40B4-BE49-F238E27FC236}">
                <a16:creationId xmlns:a16="http://schemas.microsoft.com/office/drawing/2014/main" id="{342A292A-D9C8-43D7-AA30-6E9F827353D8}"/>
              </a:ext>
            </a:extLst>
          </p:cNvPr>
          <p:cNvSpPr/>
          <p:nvPr/>
        </p:nvSpPr>
        <p:spPr>
          <a:xfrm>
            <a:off x="3965198" y="1963657"/>
            <a:ext cx="411480" cy="151465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6254FC9C-F1E7-447A-921C-F98582484D7A}"/>
              </a:ext>
            </a:extLst>
          </p:cNvPr>
          <p:cNvSpPr/>
          <p:nvPr/>
        </p:nvSpPr>
        <p:spPr>
          <a:xfrm>
            <a:off x="5270199" y="1963657"/>
            <a:ext cx="825042" cy="151465"/>
          </a:xfrm>
          <a:prstGeom prst="rect">
            <a:avLst/>
          </a:prstGeom>
          <a:solidFill>
            <a:schemeClr val="bg1"/>
          </a:solidFill>
          <a:ln w="6350">
            <a:solidFill>
              <a:srgbClr val="939A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Poza leczeniem FU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A9D1EC1-B0C8-413D-8A46-13E446B3E88F}"/>
              </a:ext>
            </a:extLst>
          </p:cNvPr>
          <p:cNvSpPr txBox="1"/>
          <p:nvPr/>
        </p:nvSpPr>
        <p:spPr>
          <a:xfrm>
            <a:off x="4067995" y="1991844"/>
            <a:ext cx="260366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sp>
        <p:nvSpPr>
          <p:cNvPr id="163" name="Arrow: Chevron 162">
            <a:extLst>
              <a:ext uri="{FF2B5EF4-FFF2-40B4-BE49-F238E27FC236}">
                <a16:creationId xmlns:a16="http://schemas.microsoft.com/office/drawing/2014/main" id="{17F5D4AD-32A0-41C0-A6C3-864AD378C566}"/>
              </a:ext>
            </a:extLst>
          </p:cNvPr>
          <p:cNvSpPr/>
          <p:nvPr/>
        </p:nvSpPr>
        <p:spPr>
          <a:xfrm>
            <a:off x="4365310" y="1963657"/>
            <a:ext cx="878302" cy="151465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F7AFFA1-A927-4830-A94B-D0C9336FB17F}"/>
              </a:ext>
            </a:extLst>
          </p:cNvPr>
          <p:cNvSpPr txBox="1"/>
          <p:nvPr/>
        </p:nvSpPr>
        <p:spPr>
          <a:xfrm>
            <a:off x="4448297" y="1991844"/>
            <a:ext cx="30847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Placebo</a:t>
            </a:r>
          </a:p>
        </p:txBody>
      </p:sp>
      <p:sp>
        <p:nvSpPr>
          <p:cNvPr id="165" name="Arrow: Pentagon 164">
            <a:extLst>
              <a:ext uri="{FF2B5EF4-FFF2-40B4-BE49-F238E27FC236}">
                <a16:creationId xmlns:a16="http://schemas.microsoft.com/office/drawing/2014/main" id="{06A076C3-FD9E-4A74-A139-CAC2993741A1}"/>
              </a:ext>
            </a:extLst>
          </p:cNvPr>
          <p:cNvSpPr/>
          <p:nvPr/>
        </p:nvSpPr>
        <p:spPr>
          <a:xfrm>
            <a:off x="2771068" y="2136455"/>
            <a:ext cx="411480" cy="151465"/>
          </a:xfrm>
          <a:prstGeom prst="homePlate">
            <a:avLst>
              <a:gd name="adj" fmla="val 27206"/>
            </a:avLst>
          </a:pr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3F8A306-3194-4BF4-A06B-0DCBB49B09A0}"/>
              </a:ext>
            </a:extLst>
          </p:cNvPr>
          <p:cNvSpPr txBox="1"/>
          <p:nvPr/>
        </p:nvSpPr>
        <p:spPr>
          <a:xfrm>
            <a:off x="2811173" y="2164643"/>
            <a:ext cx="305647" cy="95090"/>
          </a:xfrm>
          <a:prstGeom prst="rect">
            <a:avLst/>
          </a:prstGeom>
          <a:solidFill>
            <a:srgbClr val="CCC5BD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67" name="Arrow: Chevron 166">
            <a:extLst>
              <a:ext uri="{FF2B5EF4-FFF2-40B4-BE49-F238E27FC236}">
                <a16:creationId xmlns:a16="http://schemas.microsoft.com/office/drawing/2014/main" id="{EA601244-F2C8-4F58-9CD3-4F586C3ACAE5}"/>
              </a:ext>
            </a:extLst>
          </p:cNvPr>
          <p:cNvSpPr/>
          <p:nvPr/>
        </p:nvSpPr>
        <p:spPr>
          <a:xfrm>
            <a:off x="3165214" y="2136455"/>
            <a:ext cx="411480" cy="151465"/>
          </a:xfrm>
          <a:prstGeom prst="chevron">
            <a:avLst>
              <a:gd name="adj" fmla="val 28117"/>
            </a:avLst>
          </a:pr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C0C86C7-34DC-4EC5-B519-6E9DAF148E43}"/>
              </a:ext>
            </a:extLst>
          </p:cNvPr>
          <p:cNvSpPr txBox="1"/>
          <p:nvPr/>
        </p:nvSpPr>
        <p:spPr>
          <a:xfrm>
            <a:off x="3232036" y="2164643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0,50 mg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8BF16A7-87FE-40EA-A1FC-11A35C12E9DE}"/>
              </a:ext>
            </a:extLst>
          </p:cNvPr>
          <p:cNvSpPr/>
          <p:nvPr/>
        </p:nvSpPr>
        <p:spPr>
          <a:xfrm>
            <a:off x="5270199" y="2136455"/>
            <a:ext cx="825042" cy="151465"/>
          </a:xfrm>
          <a:prstGeom prst="rect">
            <a:avLst/>
          </a:prstGeom>
          <a:solidFill>
            <a:srgbClr val="CCC5BD"/>
          </a:solidFill>
          <a:ln w="6350">
            <a:solidFill>
              <a:srgbClr val="939AA7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Poza leczeniem FU</a:t>
            </a:r>
          </a:p>
        </p:txBody>
      </p:sp>
      <p:sp>
        <p:nvSpPr>
          <p:cNvPr id="170" name="Arrow: Chevron 169">
            <a:extLst>
              <a:ext uri="{FF2B5EF4-FFF2-40B4-BE49-F238E27FC236}">
                <a16:creationId xmlns:a16="http://schemas.microsoft.com/office/drawing/2014/main" id="{84A09EA4-457C-4655-9CC2-3C4A85C78270}"/>
              </a:ext>
            </a:extLst>
          </p:cNvPr>
          <p:cNvSpPr/>
          <p:nvPr/>
        </p:nvSpPr>
        <p:spPr>
          <a:xfrm>
            <a:off x="3563671" y="2136455"/>
            <a:ext cx="1687561" cy="151465"/>
          </a:xfrm>
          <a:prstGeom prst="chevron">
            <a:avLst>
              <a:gd name="adj" fmla="val 28117"/>
            </a:avLst>
          </a:pr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DC05ED8-FD22-4125-A73C-27D0116891B1}"/>
              </a:ext>
            </a:extLst>
          </p:cNvPr>
          <p:cNvSpPr txBox="1"/>
          <p:nvPr/>
        </p:nvSpPr>
        <p:spPr>
          <a:xfrm>
            <a:off x="3667079" y="2164643"/>
            <a:ext cx="329702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Placebo 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F51186A-E859-454E-BEE5-D374CD4803AE}"/>
              </a:ext>
            </a:extLst>
          </p:cNvPr>
          <p:cNvSpPr txBox="1"/>
          <p:nvPr/>
        </p:nvSpPr>
        <p:spPr>
          <a:xfrm>
            <a:off x="3437451" y="2355148"/>
            <a:ext cx="854678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Interwencja w zakresie stylu życia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2879E24-BEA2-486C-B71A-487322DCBA63}"/>
              </a:ext>
            </a:extLst>
          </p:cNvPr>
          <p:cNvSpPr/>
          <p:nvPr/>
        </p:nvSpPr>
        <p:spPr>
          <a:xfrm>
            <a:off x="1668262" y="1207752"/>
            <a:ext cx="4475780" cy="350361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7EE969E-1D5E-4E61-90CC-6943C5CD0AB1}"/>
              </a:ext>
            </a:extLst>
          </p:cNvPr>
          <p:cNvSpPr/>
          <p:nvPr/>
        </p:nvSpPr>
        <p:spPr>
          <a:xfrm>
            <a:off x="1668262" y="1581358"/>
            <a:ext cx="4475780" cy="34708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DE649CE-CBD6-4A4F-B901-EB4E6AB16424}"/>
              </a:ext>
            </a:extLst>
          </p:cNvPr>
          <p:cNvSpPr/>
          <p:nvPr/>
        </p:nvSpPr>
        <p:spPr>
          <a:xfrm>
            <a:off x="1668262" y="1951690"/>
            <a:ext cx="4475780" cy="347761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6" name="Arrow: Pentagon 175">
            <a:extLst>
              <a:ext uri="{FF2B5EF4-FFF2-40B4-BE49-F238E27FC236}">
                <a16:creationId xmlns:a16="http://schemas.microsoft.com/office/drawing/2014/main" id="{0030EFDF-152E-4E85-BC21-6BE403A1FB64}"/>
              </a:ext>
            </a:extLst>
          </p:cNvPr>
          <p:cNvSpPr/>
          <p:nvPr/>
        </p:nvSpPr>
        <p:spPr>
          <a:xfrm>
            <a:off x="2775885" y="1394731"/>
            <a:ext cx="411480" cy="151465"/>
          </a:xfrm>
          <a:prstGeom prst="homePlate">
            <a:avLst>
              <a:gd name="adj" fmla="val 27206"/>
            </a:avLst>
          </a:pr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C976AA12-377D-4437-8FC0-EC7FA31D23EC}"/>
              </a:ext>
            </a:extLst>
          </p:cNvPr>
          <p:cNvSpPr txBox="1"/>
          <p:nvPr/>
        </p:nvSpPr>
        <p:spPr>
          <a:xfrm>
            <a:off x="2815991" y="1422919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78" name="Arrow: Chevron 177">
            <a:extLst>
              <a:ext uri="{FF2B5EF4-FFF2-40B4-BE49-F238E27FC236}">
                <a16:creationId xmlns:a16="http://schemas.microsoft.com/office/drawing/2014/main" id="{38B796FA-DEBB-47A9-AB59-E5D29483A6A6}"/>
              </a:ext>
            </a:extLst>
          </p:cNvPr>
          <p:cNvSpPr/>
          <p:nvPr/>
        </p:nvSpPr>
        <p:spPr>
          <a:xfrm>
            <a:off x="3170031" y="1394731"/>
            <a:ext cx="411480" cy="151465"/>
          </a:xfrm>
          <a:prstGeom prst="chevron">
            <a:avLst>
              <a:gd name="adj" fmla="val 28117"/>
            </a:avLst>
          </a:pr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BBD245F-3BF7-4E87-953A-A95E3EA10651}"/>
              </a:ext>
            </a:extLst>
          </p:cNvPr>
          <p:cNvSpPr txBox="1"/>
          <p:nvPr/>
        </p:nvSpPr>
        <p:spPr>
          <a:xfrm>
            <a:off x="3236853" y="1422919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0,50 mg</a:t>
            </a:r>
          </a:p>
        </p:txBody>
      </p:sp>
      <p:sp>
        <p:nvSpPr>
          <p:cNvPr id="181" name="Arrow: Chevron 180">
            <a:extLst>
              <a:ext uri="{FF2B5EF4-FFF2-40B4-BE49-F238E27FC236}">
                <a16:creationId xmlns:a16="http://schemas.microsoft.com/office/drawing/2014/main" id="{871D1AC0-823B-4ECC-BEE2-A3766038FA31}"/>
              </a:ext>
            </a:extLst>
          </p:cNvPr>
          <p:cNvSpPr/>
          <p:nvPr/>
        </p:nvSpPr>
        <p:spPr>
          <a:xfrm>
            <a:off x="3568489" y="1394731"/>
            <a:ext cx="411480" cy="151465"/>
          </a:xfrm>
          <a:prstGeom prst="chevron">
            <a:avLst>
              <a:gd name="adj" fmla="val 28117"/>
            </a:avLst>
          </a:pr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4611AD3-A2E3-469A-B667-9F6BCCD8BCFC}"/>
              </a:ext>
            </a:extLst>
          </p:cNvPr>
          <p:cNvSpPr txBox="1"/>
          <p:nvPr/>
        </p:nvSpPr>
        <p:spPr>
          <a:xfrm>
            <a:off x="3671287" y="1422919"/>
            <a:ext cx="260366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183" name="Arrow: Chevron 182">
            <a:extLst>
              <a:ext uri="{FF2B5EF4-FFF2-40B4-BE49-F238E27FC236}">
                <a16:creationId xmlns:a16="http://schemas.microsoft.com/office/drawing/2014/main" id="{374F6FF2-DC7C-44BA-9575-6A03F4ADD1E9}"/>
              </a:ext>
            </a:extLst>
          </p:cNvPr>
          <p:cNvSpPr/>
          <p:nvPr/>
        </p:nvSpPr>
        <p:spPr>
          <a:xfrm>
            <a:off x="3970015" y="1394731"/>
            <a:ext cx="411480" cy="151465"/>
          </a:xfrm>
          <a:prstGeom prst="chevron">
            <a:avLst>
              <a:gd name="adj" fmla="val 28117"/>
            </a:avLst>
          </a:pr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AA9058D-6659-45B3-8540-BA5FAB30B8FC}"/>
              </a:ext>
            </a:extLst>
          </p:cNvPr>
          <p:cNvSpPr/>
          <p:nvPr/>
        </p:nvSpPr>
        <p:spPr>
          <a:xfrm>
            <a:off x="5275878" y="1401641"/>
            <a:ext cx="823943" cy="151464"/>
          </a:xfrm>
          <a:prstGeom prst="rect">
            <a:avLst/>
          </a:prstGeom>
          <a:solidFill>
            <a:srgbClr val="CCC5BD"/>
          </a:solidFill>
          <a:ln w="6350">
            <a:solidFill>
              <a:srgbClr val="939AA7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Poza leczeniem FU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A0AEF1B-951D-489B-AF29-D1D834FD42F5}"/>
              </a:ext>
            </a:extLst>
          </p:cNvPr>
          <p:cNvSpPr txBox="1"/>
          <p:nvPr/>
        </p:nvSpPr>
        <p:spPr>
          <a:xfrm>
            <a:off x="4072812" y="1422918"/>
            <a:ext cx="260366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sp>
        <p:nvSpPr>
          <p:cNvPr id="187" name="Arrow: Chevron 186">
            <a:extLst>
              <a:ext uri="{FF2B5EF4-FFF2-40B4-BE49-F238E27FC236}">
                <a16:creationId xmlns:a16="http://schemas.microsoft.com/office/drawing/2014/main" id="{885EF2CE-5677-4568-BD75-4EC48993DA2C}"/>
              </a:ext>
            </a:extLst>
          </p:cNvPr>
          <p:cNvSpPr/>
          <p:nvPr/>
        </p:nvSpPr>
        <p:spPr>
          <a:xfrm>
            <a:off x="4370129" y="1394727"/>
            <a:ext cx="870943" cy="151464"/>
          </a:xfrm>
          <a:prstGeom prst="chevron">
            <a:avLst>
              <a:gd name="adj" fmla="val 28117"/>
            </a:avLst>
          </a:prstGeom>
          <a:solidFill>
            <a:srgbClr val="CC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13CFF5F-56BA-4CA4-9147-AC6E65D1F520}"/>
              </a:ext>
            </a:extLst>
          </p:cNvPr>
          <p:cNvSpPr txBox="1"/>
          <p:nvPr/>
        </p:nvSpPr>
        <p:spPr>
          <a:xfrm>
            <a:off x="4453115" y="1422914"/>
            <a:ext cx="30847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Placebo</a:t>
            </a:r>
          </a:p>
        </p:txBody>
      </p:sp>
      <p:sp>
        <p:nvSpPr>
          <p:cNvPr id="189" name="Arrow: Pentagon 188">
            <a:extLst>
              <a:ext uri="{FF2B5EF4-FFF2-40B4-BE49-F238E27FC236}">
                <a16:creationId xmlns:a16="http://schemas.microsoft.com/office/drawing/2014/main" id="{4441A99B-5AB2-4B97-8736-A4B34498A176}"/>
              </a:ext>
            </a:extLst>
          </p:cNvPr>
          <p:cNvSpPr/>
          <p:nvPr/>
        </p:nvSpPr>
        <p:spPr>
          <a:xfrm>
            <a:off x="2775885" y="1220400"/>
            <a:ext cx="411480" cy="151464"/>
          </a:xfrm>
          <a:prstGeom prst="homePlate">
            <a:avLst>
              <a:gd name="adj" fmla="val 27206"/>
            </a:avLst>
          </a:prstGeom>
          <a:solidFill>
            <a:srgbClr val="005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9AE73A2-AF69-4A7F-AC42-8D71074B0DD8}"/>
              </a:ext>
            </a:extLst>
          </p:cNvPr>
          <p:cNvSpPr txBox="1"/>
          <p:nvPr/>
        </p:nvSpPr>
        <p:spPr>
          <a:xfrm>
            <a:off x="2815991" y="1248586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91" name="Arrow: Chevron 190">
            <a:extLst>
              <a:ext uri="{FF2B5EF4-FFF2-40B4-BE49-F238E27FC236}">
                <a16:creationId xmlns:a16="http://schemas.microsoft.com/office/drawing/2014/main" id="{E84D4860-2676-46A2-A5D6-B1C01DDDA4FE}"/>
              </a:ext>
            </a:extLst>
          </p:cNvPr>
          <p:cNvSpPr/>
          <p:nvPr/>
        </p:nvSpPr>
        <p:spPr>
          <a:xfrm>
            <a:off x="3170031" y="1220400"/>
            <a:ext cx="411480" cy="151464"/>
          </a:xfrm>
          <a:prstGeom prst="chevron">
            <a:avLst>
              <a:gd name="adj" fmla="val 28117"/>
            </a:avLst>
          </a:prstGeom>
          <a:solidFill>
            <a:srgbClr val="005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4361B8A-8850-43CC-ACCD-09691FAB4BBA}"/>
              </a:ext>
            </a:extLst>
          </p:cNvPr>
          <p:cNvSpPr txBox="1"/>
          <p:nvPr/>
        </p:nvSpPr>
        <p:spPr>
          <a:xfrm>
            <a:off x="3236853" y="1248586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0,50 mg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F34A792-887C-4B89-A4D9-76E6863443B7}"/>
              </a:ext>
            </a:extLst>
          </p:cNvPr>
          <p:cNvSpPr/>
          <p:nvPr/>
        </p:nvSpPr>
        <p:spPr>
          <a:xfrm>
            <a:off x="5278333" y="1220400"/>
            <a:ext cx="823827" cy="151464"/>
          </a:xfrm>
          <a:prstGeom prst="rect">
            <a:avLst/>
          </a:prstGeom>
          <a:solidFill>
            <a:schemeClr val="bg1"/>
          </a:solidFill>
          <a:ln w="6350">
            <a:solidFill>
              <a:srgbClr val="005A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Poza leczeniem FU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245BF00B-5E53-4DA7-8267-6E2FE47F7328}"/>
              </a:ext>
            </a:extLst>
          </p:cNvPr>
          <p:cNvSpPr txBox="1"/>
          <p:nvPr/>
        </p:nvSpPr>
        <p:spPr>
          <a:xfrm>
            <a:off x="3672583" y="1245473"/>
            <a:ext cx="77826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1,0 mg</a:t>
            </a:r>
          </a:p>
        </p:txBody>
      </p:sp>
      <p:sp>
        <p:nvSpPr>
          <p:cNvPr id="195" name="Content Placeholder 12">
            <a:extLst>
              <a:ext uri="{FF2B5EF4-FFF2-40B4-BE49-F238E27FC236}">
                <a16:creationId xmlns:a16="http://schemas.microsoft.com/office/drawing/2014/main" id="{B5996A3F-A8F1-49D0-ACC7-CE8E7B813D5F}"/>
              </a:ext>
            </a:extLst>
          </p:cNvPr>
          <p:cNvSpPr txBox="1">
            <a:spLocks/>
          </p:cNvSpPr>
          <p:nvPr/>
        </p:nvSpPr>
        <p:spPr>
          <a:xfrm>
            <a:off x="1931905" y="2375904"/>
            <a:ext cx="670725" cy="21734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Randomizacja 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1:1:1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80E04E88-9E4B-4455-B8D2-2022354809A8}"/>
              </a:ext>
            </a:extLst>
          </p:cNvPr>
          <p:cNvSpPr txBox="1"/>
          <p:nvPr/>
        </p:nvSpPr>
        <p:spPr>
          <a:xfrm>
            <a:off x="3605112" y="4239111"/>
            <a:ext cx="338234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-3.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822D4425-22AA-45D3-AB3E-CF38273A9A3E}"/>
              </a:ext>
            </a:extLst>
          </p:cNvPr>
          <p:cNvSpPr txBox="1"/>
          <p:nvPr/>
        </p:nvSpPr>
        <p:spPr>
          <a:xfrm>
            <a:off x="3604965" y="5210014"/>
            <a:ext cx="440027" cy="1715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10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.6%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D4B37A5-AC35-4613-9935-AF9E16BCF721}"/>
              </a:ext>
            </a:extLst>
          </p:cNvPr>
          <p:cNvSpPr txBox="1"/>
          <p:nvPr/>
        </p:nvSpPr>
        <p:spPr>
          <a:xfrm flipV="1">
            <a:off x="228600" y="3937000"/>
            <a:ext cx="153888" cy="1540486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Zmiana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masy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ciała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(%)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+mn-ea"/>
              <a:cs typeface="+mn-cs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174CC65-AB4E-4EA5-9814-7BF283CA7E2F}"/>
              </a:ext>
            </a:extLst>
          </p:cNvPr>
          <p:cNvSpPr txBox="1"/>
          <p:nvPr/>
        </p:nvSpPr>
        <p:spPr>
          <a:xfrm>
            <a:off x="3605679" y="4809879"/>
            <a:ext cx="338234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-7.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5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5AD2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4A77E1A-3D3F-4EE0-86E2-D6736011F398}"/>
              </a:ext>
            </a:extLst>
          </p:cNvPr>
          <p:cNvSpPr/>
          <p:nvPr/>
        </p:nvSpPr>
        <p:spPr>
          <a:xfrm>
            <a:off x="6883400" y="3850694"/>
            <a:ext cx="4965700" cy="594360"/>
          </a:xfrm>
          <a:prstGeom prst="rect">
            <a:avLst/>
          </a:prstGeom>
          <a:solidFill>
            <a:srgbClr val="005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691C273-BE51-4B1F-9E64-F6A2EC72E4BD}"/>
              </a:ext>
            </a:extLst>
          </p:cNvPr>
          <p:cNvSpPr/>
          <p:nvPr/>
        </p:nvSpPr>
        <p:spPr>
          <a:xfrm>
            <a:off x="6879807" y="4478091"/>
            <a:ext cx="4955707" cy="851047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11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01C44F7-0C65-4B3D-B24B-463067E991DD}"/>
              </a:ext>
            </a:extLst>
          </p:cNvPr>
          <p:cNvSpPr/>
          <p:nvPr/>
        </p:nvSpPr>
        <p:spPr>
          <a:xfrm>
            <a:off x="6883400" y="3223296"/>
            <a:ext cx="4965700" cy="594360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C1D316BF-F88C-4DC4-8D47-8EDAE7C14A09}"/>
              </a:ext>
            </a:extLst>
          </p:cNvPr>
          <p:cNvSpPr/>
          <p:nvPr/>
        </p:nvSpPr>
        <p:spPr>
          <a:xfrm>
            <a:off x="6883400" y="1968500"/>
            <a:ext cx="4965700" cy="59436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1C634F8-BEB9-4D14-B6F4-6D685E76FE41}"/>
              </a:ext>
            </a:extLst>
          </p:cNvPr>
          <p:cNvSpPr/>
          <p:nvPr/>
        </p:nvSpPr>
        <p:spPr>
          <a:xfrm>
            <a:off x="6879807" y="2595898"/>
            <a:ext cx="4965700" cy="594360"/>
          </a:xfrm>
          <a:prstGeom prst="rect">
            <a:avLst/>
          </a:prstGeom>
          <a:solidFill>
            <a:srgbClr val="B1D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11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A9862FBA-D5F2-4DA7-83D1-3600B6755592}"/>
              </a:ext>
            </a:extLst>
          </p:cNvPr>
          <p:cNvSpPr txBox="1"/>
          <p:nvPr/>
        </p:nvSpPr>
        <p:spPr>
          <a:xfrm>
            <a:off x="6966599" y="1128470"/>
            <a:ext cx="2115543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Główne drugorzędne punkty końcowe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†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556871AD-23C0-4DD9-B2B9-DF10A40E2290}"/>
              </a:ext>
            </a:extLst>
          </p:cNvPr>
          <p:cNvSpPr txBox="1"/>
          <p:nvPr/>
        </p:nvSpPr>
        <p:spPr>
          <a:xfrm>
            <a:off x="8754386" y="2194903"/>
            <a:ext cx="15853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-9,4 cm vs -6,7 cm vs -4,5 cm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20F3927C-68B3-4421-8D54-C738304FD19B}"/>
              </a:ext>
            </a:extLst>
          </p:cNvPr>
          <p:cNvSpPr txBox="1"/>
          <p:nvPr/>
        </p:nvSpPr>
        <p:spPr>
          <a:xfrm>
            <a:off x="8817704" y="2754579"/>
            <a:ext cx="14587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-3,9 mmHg vs -2,9 mmHg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-0,5 mmHg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6292C3A-5FE6-4B98-965E-0AEB848125CA}"/>
              </a:ext>
            </a:extLst>
          </p:cNvPr>
          <p:cNvSpPr txBox="1"/>
          <p:nvPr/>
        </p:nvSpPr>
        <p:spPr>
          <a:xfrm>
            <a:off x="8933923" y="3444040"/>
            <a:ext cx="1226297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-49% vs -42% vs -17%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F006847-01F0-4259-BAC5-F88C7C0FBC58}"/>
              </a:ext>
            </a:extLst>
          </p:cNvPr>
          <p:cNvSpPr txBox="1"/>
          <p:nvPr/>
        </p:nvSpPr>
        <p:spPr>
          <a:xfrm>
            <a:off x="8638870" y="4530316"/>
            <a:ext cx="3127459" cy="7540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Częstość występowania GI </a:t>
            </a:r>
            <a:r>
              <a:rPr kumimoji="0" lang="fr-FR" sz="9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AEs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: </a:t>
            </a: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63,5% vs 57,5% vs 34,3% </a:t>
            </a:r>
            <a:b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 vs semaglutyd 1,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mg vs placebo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Większość działań niepożądanych ze strony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przewodu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pokarmowego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była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łagodna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lub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umiarkowane i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przemijając</a:t>
            </a:r>
            <a:r>
              <a:rPr kumimoji="0" lang="pl-P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6182C53-2FAC-4410-8D07-175194835F89}"/>
              </a:ext>
            </a:extLst>
          </p:cNvPr>
          <p:cNvSpPr txBox="1"/>
          <p:nvPr/>
        </p:nvSpPr>
        <p:spPr>
          <a:xfrm>
            <a:off x="8900279" y="4078625"/>
            <a:ext cx="128721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-1,6% vs -1,5% vs -0,4%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0F7A8334-55AA-45E8-922C-CE2544E530B3}"/>
              </a:ext>
            </a:extLst>
          </p:cNvPr>
          <p:cNvSpPr txBox="1"/>
          <p:nvPr/>
        </p:nvSpPr>
        <p:spPr>
          <a:xfrm>
            <a:off x="7042251" y="2754579"/>
            <a:ext cx="10355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Krew skurczowa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ciśnienie (mmHg)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67A8755D-0D32-4251-93A4-D5C92F7D8CF5}"/>
              </a:ext>
            </a:extLst>
          </p:cNvPr>
          <p:cNvSpPr txBox="1"/>
          <p:nvPr/>
        </p:nvSpPr>
        <p:spPr>
          <a:xfrm>
            <a:off x="7025420" y="3451227"/>
            <a:ext cx="106920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białko C-reaktywne 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509C25BF-6E6F-44E8-BCE0-097D02890CD9}"/>
              </a:ext>
            </a:extLst>
          </p:cNvPr>
          <p:cNvSpPr txBox="1"/>
          <p:nvPr/>
        </p:nvSpPr>
        <p:spPr>
          <a:xfrm>
            <a:off x="7375676" y="4078625"/>
            <a:ext cx="36869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HbA1c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5F0E7C9-56F3-47FE-8549-F68C473F8FEE}"/>
              </a:ext>
            </a:extLst>
          </p:cNvPr>
          <p:cNvSpPr txBox="1"/>
          <p:nvPr/>
        </p:nvSpPr>
        <p:spPr>
          <a:xfrm>
            <a:off x="7378881" y="4768843"/>
            <a:ext cx="36227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Bezpieczeństwo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0D0DD9EF-3B01-4D1B-8FDA-857B571BD511}"/>
              </a:ext>
            </a:extLst>
          </p:cNvPr>
          <p:cNvSpPr txBox="1"/>
          <p:nvPr/>
        </p:nvSpPr>
        <p:spPr>
          <a:xfrm>
            <a:off x="10842403" y="2094676"/>
            <a:ext cx="67980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-4,9 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[-6,0 do -3. 8].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p&lt;0.001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275" name="Graphic 274">
            <a:extLst>
              <a:ext uri="{FF2B5EF4-FFF2-40B4-BE49-F238E27FC236}">
                <a16:creationId xmlns:a16="http://schemas.microsoft.com/office/drawing/2014/main" id="{032B99D5-7002-46D5-8177-6FC128AFB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6026" y="2767226"/>
            <a:ext cx="251704" cy="251704"/>
          </a:xfrm>
          <a:prstGeom prst="rect">
            <a:avLst/>
          </a:prstGeom>
        </p:spPr>
      </p:pic>
      <p:pic>
        <p:nvPicPr>
          <p:cNvPr id="276" name="Graphic 275">
            <a:extLst>
              <a:ext uri="{FF2B5EF4-FFF2-40B4-BE49-F238E27FC236}">
                <a16:creationId xmlns:a16="http://schemas.microsoft.com/office/drawing/2014/main" id="{DB11ADD4-43EB-41A9-90FF-3A59BEAE1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0869" y="3396843"/>
            <a:ext cx="303292" cy="248794"/>
          </a:xfrm>
          <a:prstGeom prst="rect">
            <a:avLst/>
          </a:prstGeom>
        </p:spPr>
      </p:pic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3E8BEB53-2EFC-4DE6-B5A6-D5D100110D24}"/>
              </a:ext>
            </a:extLst>
          </p:cNvPr>
          <p:cNvCxnSpPr>
            <a:cxnSpLocks/>
          </p:cNvCxnSpPr>
          <p:nvPr/>
        </p:nvCxnSpPr>
        <p:spPr>
          <a:xfrm>
            <a:off x="8594369" y="1965960"/>
            <a:ext cx="44501" cy="339383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>
            <a:extLst>
              <a:ext uri="{FF2B5EF4-FFF2-40B4-BE49-F238E27FC236}">
                <a16:creationId xmlns:a16="http://schemas.microsoft.com/office/drawing/2014/main" id="{4CC50C8E-56AA-4318-A65E-09582A48ABE3}"/>
              </a:ext>
            </a:extLst>
          </p:cNvPr>
          <p:cNvSpPr txBox="1"/>
          <p:nvPr/>
        </p:nvSpPr>
        <p:spPr>
          <a:xfrm>
            <a:off x="10890615" y="2754579"/>
            <a:ext cx="621965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-3,4 mmHg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[-5,6 do -1,3].</a:t>
            </a:r>
            <a:br>
              <a:rPr kumimoji="0" lang="da-DK" sz="800" b="0" i="0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p=0.0016 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1E7BABF4-126E-4133-B1CC-8A5184D7037D}"/>
              </a:ext>
            </a:extLst>
          </p:cNvPr>
          <p:cNvSpPr txBox="1"/>
          <p:nvPr/>
        </p:nvSpPr>
        <p:spPr>
          <a:xfrm>
            <a:off x="10995742" y="3382741"/>
            <a:ext cx="6235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-39%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[-46 do -30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] 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F9CC0605-8285-4943-9C36-62C71FB87721}"/>
              </a:ext>
            </a:extLst>
          </p:cNvPr>
          <p:cNvGrpSpPr/>
          <p:nvPr/>
        </p:nvGrpSpPr>
        <p:grpSpPr>
          <a:xfrm>
            <a:off x="8178798" y="4016904"/>
            <a:ext cx="290572" cy="261940"/>
            <a:chOff x="5017646" y="3178006"/>
            <a:chExt cx="738056" cy="665334"/>
          </a:xfrm>
          <a:noFill/>
        </p:grpSpPr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1C8F2EDA-96D3-4515-91AE-22BCDD87C2AA}"/>
                </a:ext>
              </a:extLst>
            </p:cNvPr>
            <p:cNvSpPr/>
            <p:nvPr/>
          </p:nvSpPr>
          <p:spPr>
            <a:xfrm>
              <a:off x="5523753" y="3488722"/>
              <a:ext cx="231949" cy="348950"/>
            </a:xfrm>
            <a:custGeom>
              <a:avLst/>
              <a:gdLst>
                <a:gd name="connsiteX0" fmla="*/ 116141 w 231948"/>
                <a:gd name="connsiteY0" fmla="*/ 0 h 348949"/>
                <a:gd name="connsiteX1" fmla="*/ 149188 w 231948"/>
                <a:gd name="connsiteY1" fmla="*/ 51727 h 348949"/>
                <a:gd name="connsiteX2" fmla="*/ 219183 w 231948"/>
                <a:gd name="connsiteY2" fmla="*/ 182891 h 348949"/>
                <a:gd name="connsiteX3" fmla="*/ 230883 w 231948"/>
                <a:gd name="connsiteY3" fmla="*/ 222507 h 348949"/>
                <a:gd name="connsiteX4" fmla="*/ 157604 w 231948"/>
                <a:gd name="connsiteY4" fmla="*/ 342587 h 348949"/>
                <a:gd name="connsiteX5" fmla="*/ 2835 w 231948"/>
                <a:gd name="connsiteY5" fmla="*/ 260891 h 348949"/>
                <a:gd name="connsiteX6" fmla="*/ 10224 w 231948"/>
                <a:gd name="connsiteY6" fmla="*/ 188843 h 348949"/>
                <a:gd name="connsiteX7" fmla="*/ 76525 w 231948"/>
                <a:gd name="connsiteY7" fmla="*/ 62195 h 348949"/>
                <a:gd name="connsiteX8" fmla="*/ 116141 w 231948"/>
                <a:gd name="connsiteY8" fmla="*/ 0 h 348949"/>
                <a:gd name="connsiteX9" fmla="*/ 116346 w 231948"/>
                <a:gd name="connsiteY9" fmla="*/ 35100 h 348949"/>
                <a:gd name="connsiteX10" fmla="*/ 114088 w 231948"/>
                <a:gd name="connsiteY10" fmla="*/ 38179 h 348949"/>
                <a:gd name="connsiteX11" fmla="*/ 33624 w 231948"/>
                <a:gd name="connsiteY11" fmla="*/ 182070 h 348949"/>
                <a:gd name="connsiteX12" fmla="*/ 19666 w 231948"/>
                <a:gd name="connsiteY12" fmla="*/ 228254 h 348949"/>
                <a:gd name="connsiteX13" fmla="*/ 89456 w 231948"/>
                <a:gd name="connsiteY13" fmla="*/ 327397 h 348949"/>
                <a:gd name="connsiteX14" fmla="*/ 202557 w 231948"/>
                <a:gd name="connsiteY14" fmla="*/ 278339 h 348949"/>
                <a:gd name="connsiteX15" fmla="*/ 203378 w 231948"/>
                <a:gd name="connsiteY15" fmla="*/ 194180 h 348949"/>
                <a:gd name="connsiteX16" fmla="*/ 135846 w 231948"/>
                <a:gd name="connsiteY16" fmla="*/ 66300 h 348949"/>
                <a:gd name="connsiteX17" fmla="*/ 116346 w 231948"/>
                <a:gd name="connsiteY17" fmla="*/ 35100 h 34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1948" h="348949">
                  <a:moveTo>
                    <a:pt x="116141" y="0"/>
                  </a:moveTo>
                  <a:cubicBezTo>
                    <a:pt x="127841" y="18269"/>
                    <a:pt x="138720" y="34895"/>
                    <a:pt x="149188" y="51727"/>
                  </a:cubicBezTo>
                  <a:cubicBezTo>
                    <a:pt x="175462" y="94011"/>
                    <a:pt x="200915" y="136501"/>
                    <a:pt x="219183" y="182891"/>
                  </a:cubicBezTo>
                  <a:cubicBezTo>
                    <a:pt x="224315" y="195617"/>
                    <a:pt x="228625" y="208959"/>
                    <a:pt x="230883" y="222507"/>
                  </a:cubicBezTo>
                  <a:cubicBezTo>
                    <a:pt x="239094" y="270128"/>
                    <a:pt x="207894" y="323702"/>
                    <a:pt x="157604" y="342587"/>
                  </a:cubicBezTo>
                  <a:cubicBezTo>
                    <a:pt x="91304" y="367424"/>
                    <a:pt x="19872" y="329450"/>
                    <a:pt x="2835" y="260891"/>
                  </a:cubicBezTo>
                  <a:cubicBezTo>
                    <a:pt x="-3323" y="235849"/>
                    <a:pt x="1192" y="212244"/>
                    <a:pt x="10224" y="188843"/>
                  </a:cubicBezTo>
                  <a:cubicBezTo>
                    <a:pt x="27672" y="144096"/>
                    <a:pt x="51482" y="102838"/>
                    <a:pt x="76525" y="62195"/>
                  </a:cubicBezTo>
                  <a:cubicBezTo>
                    <a:pt x="89251" y="41669"/>
                    <a:pt x="102183" y="21758"/>
                    <a:pt x="116141" y="0"/>
                  </a:cubicBezTo>
                  <a:close/>
                  <a:moveTo>
                    <a:pt x="116346" y="35100"/>
                  </a:moveTo>
                  <a:cubicBezTo>
                    <a:pt x="114909" y="37153"/>
                    <a:pt x="114498" y="37563"/>
                    <a:pt x="114088" y="38179"/>
                  </a:cubicBezTo>
                  <a:cubicBezTo>
                    <a:pt x="84119" y="84364"/>
                    <a:pt x="55588" y="131575"/>
                    <a:pt x="33624" y="182070"/>
                  </a:cubicBezTo>
                  <a:cubicBezTo>
                    <a:pt x="27261" y="196849"/>
                    <a:pt x="21103" y="212449"/>
                    <a:pt x="19666" y="228254"/>
                  </a:cubicBezTo>
                  <a:cubicBezTo>
                    <a:pt x="15356" y="273207"/>
                    <a:pt x="46351" y="315697"/>
                    <a:pt x="89456" y="327397"/>
                  </a:cubicBezTo>
                  <a:cubicBezTo>
                    <a:pt x="134614" y="339713"/>
                    <a:pt x="181620" y="319186"/>
                    <a:pt x="202557" y="278339"/>
                  </a:cubicBezTo>
                  <a:cubicBezTo>
                    <a:pt x="216925" y="250218"/>
                    <a:pt x="215078" y="222712"/>
                    <a:pt x="203378" y="194180"/>
                  </a:cubicBezTo>
                  <a:cubicBezTo>
                    <a:pt x="185109" y="149227"/>
                    <a:pt x="161093" y="107559"/>
                    <a:pt x="135846" y="66300"/>
                  </a:cubicBezTo>
                  <a:cubicBezTo>
                    <a:pt x="129893" y="56243"/>
                    <a:pt x="123530" y="46185"/>
                    <a:pt x="116346" y="3510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Arial" charset="0"/>
              </a:endParaRPr>
            </a:p>
          </p:txBody>
        </p: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D42C3EF-841E-4286-B530-854E1B846D26}"/>
                </a:ext>
              </a:extLst>
            </p:cNvPr>
            <p:cNvGrpSpPr/>
            <p:nvPr/>
          </p:nvGrpSpPr>
          <p:grpSpPr>
            <a:xfrm>
              <a:off x="5017646" y="3178006"/>
              <a:ext cx="733687" cy="665334"/>
              <a:chOff x="5017646" y="3178006"/>
              <a:chExt cx="733687" cy="665334"/>
            </a:xfrm>
            <a:grpFill/>
          </p:grpSpPr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24EA9A6-6578-42F4-BBB2-EFE3C6A36587}"/>
                  </a:ext>
                </a:extLst>
              </p:cNvPr>
              <p:cNvSpPr/>
              <p:nvPr/>
            </p:nvSpPr>
            <p:spPr>
              <a:xfrm>
                <a:off x="5017646" y="3178006"/>
                <a:ext cx="677373" cy="580899"/>
              </a:xfrm>
              <a:custGeom>
                <a:avLst/>
                <a:gdLst>
                  <a:gd name="connsiteX0" fmla="*/ 428889 w 677372"/>
                  <a:gd name="connsiteY0" fmla="*/ 481290 h 580898"/>
                  <a:gd name="connsiteX1" fmla="*/ 442641 w 677372"/>
                  <a:gd name="connsiteY1" fmla="*/ 506948 h 580898"/>
                  <a:gd name="connsiteX2" fmla="*/ 402820 w 677372"/>
                  <a:gd name="connsiteY2" fmla="*/ 580023 h 580898"/>
                  <a:gd name="connsiteX3" fmla="*/ 379215 w 677372"/>
                  <a:gd name="connsiteY3" fmla="*/ 582691 h 580898"/>
                  <a:gd name="connsiteX4" fmla="*/ 119760 w 677372"/>
                  <a:gd name="connsiteY4" fmla="*/ 582691 h 580898"/>
                  <a:gd name="connsiteX5" fmla="*/ 49765 w 677372"/>
                  <a:gd name="connsiteY5" fmla="*/ 561343 h 580898"/>
                  <a:gd name="connsiteX6" fmla="*/ 1528 w 677372"/>
                  <a:gd name="connsiteY6" fmla="*/ 478622 h 580898"/>
                  <a:gd name="connsiteX7" fmla="*/ 91 w 677372"/>
                  <a:gd name="connsiteY7" fmla="*/ 429564 h 580898"/>
                  <a:gd name="connsiteX8" fmla="*/ 91 w 677372"/>
                  <a:gd name="connsiteY8" fmla="*/ 315642 h 580898"/>
                  <a:gd name="connsiteX9" fmla="*/ 43402 w 677372"/>
                  <a:gd name="connsiteY9" fmla="*/ 210341 h 580898"/>
                  <a:gd name="connsiteX10" fmla="*/ 232861 w 677372"/>
                  <a:gd name="connsiteY10" fmla="*/ 20882 h 580898"/>
                  <a:gd name="connsiteX11" fmla="*/ 344525 w 677372"/>
                  <a:gd name="connsiteY11" fmla="*/ 45308 h 580898"/>
                  <a:gd name="connsiteX12" fmla="*/ 329746 w 677372"/>
                  <a:gd name="connsiteY12" fmla="*/ 113046 h 580898"/>
                  <a:gd name="connsiteX13" fmla="*/ 275761 w 677372"/>
                  <a:gd name="connsiteY13" fmla="*/ 167441 h 580898"/>
                  <a:gd name="connsiteX14" fmla="*/ 268782 w 677372"/>
                  <a:gd name="connsiteY14" fmla="*/ 174830 h 580898"/>
                  <a:gd name="connsiteX15" fmla="*/ 280893 w 677372"/>
                  <a:gd name="connsiteY15" fmla="*/ 175651 h 580898"/>
                  <a:gd name="connsiteX16" fmla="*/ 618964 w 677372"/>
                  <a:gd name="connsiteY16" fmla="*/ 175651 h 580898"/>
                  <a:gd name="connsiteX17" fmla="*/ 670895 w 677372"/>
                  <a:gd name="connsiteY17" fmla="*/ 203157 h 580898"/>
                  <a:gd name="connsiteX18" fmla="*/ 631279 w 677372"/>
                  <a:gd name="connsiteY18" fmla="*/ 288752 h 580898"/>
                  <a:gd name="connsiteX19" fmla="*/ 613832 w 677372"/>
                  <a:gd name="connsiteY19" fmla="*/ 289984 h 580898"/>
                  <a:gd name="connsiteX20" fmla="*/ 459884 w 677372"/>
                  <a:gd name="connsiteY20" fmla="*/ 289984 h 580898"/>
                  <a:gd name="connsiteX21" fmla="*/ 450441 w 677372"/>
                  <a:gd name="connsiteY21" fmla="*/ 289984 h 580898"/>
                  <a:gd name="connsiteX22" fmla="*/ 439152 w 677372"/>
                  <a:gd name="connsiteY22" fmla="*/ 379069 h 580898"/>
                  <a:gd name="connsiteX23" fmla="*/ 464399 w 677372"/>
                  <a:gd name="connsiteY23" fmla="*/ 433874 h 580898"/>
                  <a:gd name="connsiteX24" fmla="*/ 428889 w 677372"/>
                  <a:gd name="connsiteY24" fmla="*/ 481290 h 580898"/>
                  <a:gd name="connsiteX25" fmla="*/ 226293 w 677372"/>
                  <a:gd name="connsiteY25" fmla="*/ 192894 h 580898"/>
                  <a:gd name="connsiteX26" fmla="*/ 232451 w 677372"/>
                  <a:gd name="connsiteY26" fmla="*/ 186530 h 580898"/>
                  <a:gd name="connsiteX27" fmla="*/ 314556 w 677372"/>
                  <a:gd name="connsiteY27" fmla="*/ 104424 h 580898"/>
                  <a:gd name="connsiteX28" fmla="*/ 331388 w 677372"/>
                  <a:gd name="connsiteY28" fmla="*/ 65629 h 580898"/>
                  <a:gd name="connsiteX29" fmla="*/ 299777 w 677372"/>
                  <a:gd name="connsiteY29" fmla="*/ 20677 h 580898"/>
                  <a:gd name="connsiteX30" fmla="*/ 245588 w 677372"/>
                  <a:gd name="connsiteY30" fmla="*/ 32787 h 580898"/>
                  <a:gd name="connsiteX31" fmla="*/ 202277 w 677372"/>
                  <a:gd name="connsiteY31" fmla="*/ 76098 h 580898"/>
                  <a:gd name="connsiteX32" fmla="*/ 47507 w 677372"/>
                  <a:gd name="connsiteY32" fmla="*/ 231689 h 580898"/>
                  <a:gd name="connsiteX33" fmla="*/ 17539 w 677372"/>
                  <a:gd name="connsiteY33" fmla="*/ 305584 h 580898"/>
                  <a:gd name="connsiteX34" fmla="*/ 17539 w 677372"/>
                  <a:gd name="connsiteY34" fmla="*/ 468769 h 580898"/>
                  <a:gd name="connsiteX35" fmla="*/ 54692 w 677372"/>
                  <a:gd name="connsiteY35" fmla="*/ 543691 h 580898"/>
                  <a:gd name="connsiteX36" fmla="*/ 119966 w 677372"/>
                  <a:gd name="connsiteY36" fmla="*/ 565449 h 580898"/>
                  <a:gd name="connsiteX37" fmla="*/ 325230 w 677372"/>
                  <a:gd name="connsiteY37" fmla="*/ 565449 h 580898"/>
                  <a:gd name="connsiteX38" fmla="*/ 387015 w 677372"/>
                  <a:gd name="connsiteY38" fmla="*/ 565449 h 580898"/>
                  <a:gd name="connsiteX39" fmla="*/ 427041 w 677372"/>
                  <a:gd name="connsiteY39" fmla="*/ 515159 h 580898"/>
                  <a:gd name="connsiteX40" fmla="*/ 396252 w 677372"/>
                  <a:gd name="connsiteY40" fmla="*/ 485806 h 580898"/>
                  <a:gd name="connsiteX41" fmla="*/ 389273 w 677372"/>
                  <a:gd name="connsiteY41" fmla="*/ 472053 h 580898"/>
                  <a:gd name="connsiteX42" fmla="*/ 397278 w 677372"/>
                  <a:gd name="connsiteY42" fmla="*/ 467332 h 580898"/>
                  <a:gd name="connsiteX43" fmla="*/ 418215 w 677372"/>
                  <a:gd name="connsiteY43" fmla="*/ 466101 h 580898"/>
                  <a:gd name="connsiteX44" fmla="*/ 448389 w 677372"/>
                  <a:gd name="connsiteY44" fmla="*/ 427511 h 580898"/>
                  <a:gd name="connsiteX45" fmla="*/ 417189 w 677372"/>
                  <a:gd name="connsiteY45" fmla="*/ 388921 h 580898"/>
                  <a:gd name="connsiteX46" fmla="*/ 395636 w 677372"/>
                  <a:gd name="connsiteY46" fmla="*/ 387484 h 580898"/>
                  <a:gd name="connsiteX47" fmla="*/ 389478 w 677372"/>
                  <a:gd name="connsiteY47" fmla="*/ 381532 h 580898"/>
                  <a:gd name="connsiteX48" fmla="*/ 389478 w 677372"/>
                  <a:gd name="connsiteY48" fmla="*/ 375990 h 580898"/>
                  <a:gd name="connsiteX49" fmla="*/ 395225 w 677372"/>
                  <a:gd name="connsiteY49" fmla="*/ 370242 h 580898"/>
                  <a:gd name="connsiteX50" fmla="*/ 410004 w 677372"/>
                  <a:gd name="connsiteY50" fmla="*/ 370242 h 580898"/>
                  <a:gd name="connsiteX51" fmla="*/ 448184 w 677372"/>
                  <a:gd name="connsiteY51" fmla="*/ 335963 h 580898"/>
                  <a:gd name="connsiteX52" fmla="*/ 424783 w 677372"/>
                  <a:gd name="connsiteY52" fmla="*/ 294500 h 580898"/>
                  <a:gd name="connsiteX53" fmla="*/ 396046 w 677372"/>
                  <a:gd name="connsiteY53" fmla="*/ 290394 h 580898"/>
                  <a:gd name="connsiteX54" fmla="*/ 390094 w 677372"/>
                  <a:gd name="connsiteY54" fmla="*/ 287521 h 580898"/>
                  <a:gd name="connsiteX55" fmla="*/ 400152 w 677372"/>
                  <a:gd name="connsiteY55" fmla="*/ 273357 h 580898"/>
                  <a:gd name="connsiteX56" fmla="*/ 620195 w 677372"/>
                  <a:gd name="connsiteY56" fmla="*/ 273357 h 580898"/>
                  <a:gd name="connsiteX57" fmla="*/ 655501 w 677372"/>
                  <a:gd name="connsiteY57" fmla="*/ 255499 h 580898"/>
                  <a:gd name="connsiteX58" fmla="*/ 657964 w 677372"/>
                  <a:gd name="connsiteY58" fmla="*/ 215473 h 580898"/>
                  <a:gd name="connsiteX59" fmla="*/ 622248 w 677372"/>
                  <a:gd name="connsiteY59" fmla="*/ 192894 h 580898"/>
                  <a:gd name="connsiteX60" fmla="*/ 236351 w 677372"/>
                  <a:gd name="connsiteY60" fmla="*/ 192894 h 580898"/>
                  <a:gd name="connsiteX61" fmla="*/ 226293 w 677372"/>
                  <a:gd name="connsiteY61" fmla="*/ 192894 h 58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677372" h="580898">
                    <a:moveTo>
                      <a:pt x="428889" y="481290"/>
                    </a:moveTo>
                    <a:cubicBezTo>
                      <a:pt x="434020" y="490527"/>
                      <a:pt x="439562" y="498327"/>
                      <a:pt x="442641" y="506948"/>
                    </a:cubicBezTo>
                    <a:cubicBezTo>
                      <a:pt x="453931" y="538764"/>
                      <a:pt x="434226" y="573249"/>
                      <a:pt x="402820" y="580023"/>
                    </a:cubicBezTo>
                    <a:cubicBezTo>
                      <a:pt x="395225" y="581665"/>
                      <a:pt x="387220" y="582691"/>
                      <a:pt x="379215" y="582691"/>
                    </a:cubicBezTo>
                    <a:cubicBezTo>
                      <a:pt x="292798" y="582896"/>
                      <a:pt x="206382" y="583102"/>
                      <a:pt x="119760" y="582691"/>
                    </a:cubicBezTo>
                    <a:cubicBezTo>
                      <a:pt x="94513" y="582691"/>
                      <a:pt x="70497" y="576738"/>
                      <a:pt x="49765" y="561343"/>
                    </a:cubicBezTo>
                    <a:cubicBezTo>
                      <a:pt x="21849" y="540817"/>
                      <a:pt x="4402" y="513722"/>
                      <a:pt x="1528" y="478622"/>
                    </a:cubicBezTo>
                    <a:cubicBezTo>
                      <a:pt x="91" y="462406"/>
                      <a:pt x="91" y="445780"/>
                      <a:pt x="91" y="429564"/>
                    </a:cubicBezTo>
                    <a:cubicBezTo>
                      <a:pt x="-114" y="391590"/>
                      <a:pt x="91" y="353616"/>
                      <a:pt x="91" y="315642"/>
                    </a:cubicBezTo>
                    <a:cubicBezTo>
                      <a:pt x="-114" y="274384"/>
                      <a:pt x="14049" y="239489"/>
                      <a:pt x="43402" y="210341"/>
                    </a:cubicBezTo>
                    <a:cubicBezTo>
                      <a:pt x="106623" y="147325"/>
                      <a:pt x="169640" y="83898"/>
                      <a:pt x="232861" y="20882"/>
                    </a:cubicBezTo>
                    <a:cubicBezTo>
                      <a:pt x="269193" y="-15450"/>
                      <a:pt x="328309" y="-2518"/>
                      <a:pt x="344525" y="45308"/>
                    </a:cubicBezTo>
                    <a:cubicBezTo>
                      <a:pt x="353146" y="70556"/>
                      <a:pt x="347809" y="93545"/>
                      <a:pt x="329746" y="113046"/>
                    </a:cubicBezTo>
                    <a:cubicBezTo>
                      <a:pt x="312298" y="131725"/>
                      <a:pt x="293825" y="149377"/>
                      <a:pt x="275761" y="167441"/>
                    </a:cubicBezTo>
                    <a:cubicBezTo>
                      <a:pt x="273914" y="169288"/>
                      <a:pt x="272067" y="171341"/>
                      <a:pt x="268782" y="174830"/>
                    </a:cubicBezTo>
                    <a:cubicBezTo>
                      <a:pt x="274119" y="175241"/>
                      <a:pt x="277609" y="175651"/>
                      <a:pt x="280893" y="175651"/>
                    </a:cubicBezTo>
                    <a:cubicBezTo>
                      <a:pt x="393583" y="175651"/>
                      <a:pt x="506273" y="175857"/>
                      <a:pt x="618964" y="175651"/>
                    </a:cubicBezTo>
                    <a:cubicBezTo>
                      <a:pt x="641337" y="175651"/>
                      <a:pt x="658785" y="183862"/>
                      <a:pt x="670895" y="203157"/>
                    </a:cubicBezTo>
                    <a:cubicBezTo>
                      <a:pt x="692038" y="237231"/>
                      <a:pt x="671101" y="283005"/>
                      <a:pt x="631279" y="288752"/>
                    </a:cubicBezTo>
                    <a:cubicBezTo>
                      <a:pt x="625532" y="289573"/>
                      <a:pt x="619579" y="289984"/>
                      <a:pt x="613832" y="289984"/>
                    </a:cubicBezTo>
                    <a:cubicBezTo>
                      <a:pt x="562516" y="289984"/>
                      <a:pt x="511200" y="289984"/>
                      <a:pt x="459884" y="289984"/>
                    </a:cubicBezTo>
                    <a:cubicBezTo>
                      <a:pt x="457215" y="289984"/>
                      <a:pt x="454547" y="289984"/>
                      <a:pt x="450441" y="289984"/>
                    </a:cubicBezTo>
                    <a:cubicBezTo>
                      <a:pt x="473226" y="323647"/>
                      <a:pt x="469531" y="353000"/>
                      <a:pt x="439152" y="379069"/>
                    </a:cubicBezTo>
                    <a:cubicBezTo>
                      <a:pt x="457420" y="393027"/>
                      <a:pt x="466863" y="411090"/>
                      <a:pt x="464399" y="433874"/>
                    </a:cubicBezTo>
                    <a:cubicBezTo>
                      <a:pt x="462142" y="457069"/>
                      <a:pt x="448389" y="472053"/>
                      <a:pt x="428889" y="481290"/>
                    </a:cubicBezTo>
                    <a:close/>
                    <a:moveTo>
                      <a:pt x="226293" y="192894"/>
                    </a:moveTo>
                    <a:cubicBezTo>
                      <a:pt x="229166" y="189815"/>
                      <a:pt x="230808" y="188172"/>
                      <a:pt x="232451" y="186530"/>
                    </a:cubicBezTo>
                    <a:cubicBezTo>
                      <a:pt x="259751" y="159230"/>
                      <a:pt x="287051" y="131725"/>
                      <a:pt x="314556" y="104424"/>
                    </a:cubicBezTo>
                    <a:cubicBezTo>
                      <a:pt x="325230" y="93751"/>
                      <a:pt x="332414" y="81024"/>
                      <a:pt x="331388" y="65629"/>
                    </a:cubicBezTo>
                    <a:cubicBezTo>
                      <a:pt x="330156" y="44487"/>
                      <a:pt x="319688" y="28271"/>
                      <a:pt x="299777" y="20677"/>
                    </a:cubicBezTo>
                    <a:cubicBezTo>
                      <a:pt x="279661" y="12876"/>
                      <a:pt x="261188" y="17187"/>
                      <a:pt x="245588" y="32787"/>
                    </a:cubicBezTo>
                    <a:cubicBezTo>
                      <a:pt x="231219" y="47361"/>
                      <a:pt x="216850" y="61729"/>
                      <a:pt x="202277" y="76098"/>
                    </a:cubicBezTo>
                    <a:cubicBezTo>
                      <a:pt x="150550" y="127825"/>
                      <a:pt x="98618" y="179346"/>
                      <a:pt x="47507" y="231689"/>
                    </a:cubicBezTo>
                    <a:cubicBezTo>
                      <a:pt x="27802" y="251804"/>
                      <a:pt x="17949" y="277463"/>
                      <a:pt x="17539" y="305584"/>
                    </a:cubicBezTo>
                    <a:cubicBezTo>
                      <a:pt x="16718" y="359979"/>
                      <a:pt x="16718" y="414374"/>
                      <a:pt x="17539" y="468769"/>
                    </a:cubicBezTo>
                    <a:cubicBezTo>
                      <a:pt x="17949" y="499148"/>
                      <a:pt x="31086" y="524396"/>
                      <a:pt x="54692" y="543691"/>
                    </a:cubicBezTo>
                    <a:cubicBezTo>
                      <a:pt x="73781" y="559291"/>
                      <a:pt x="95744" y="565449"/>
                      <a:pt x="119966" y="565449"/>
                    </a:cubicBezTo>
                    <a:cubicBezTo>
                      <a:pt x="188319" y="565449"/>
                      <a:pt x="256877" y="565449"/>
                      <a:pt x="325230" y="565449"/>
                    </a:cubicBezTo>
                    <a:cubicBezTo>
                      <a:pt x="345757" y="565449"/>
                      <a:pt x="366488" y="565654"/>
                      <a:pt x="387015" y="565449"/>
                    </a:cubicBezTo>
                    <a:cubicBezTo>
                      <a:pt x="414931" y="565038"/>
                      <a:pt x="433610" y="541433"/>
                      <a:pt x="427041" y="515159"/>
                    </a:cubicBezTo>
                    <a:cubicBezTo>
                      <a:pt x="422936" y="499148"/>
                      <a:pt x="412057" y="489501"/>
                      <a:pt x="396252" y="485806"/>
                    </a:cubicBezTo>
                    <a:cubicBezTo>
                      <a:pt x="389067" y="484164"/>
                      <a:pt x="388657" y="483343"/>
                      <a:pt x="389273" y="472053"/>
                    </a:cubicBezTo>
                    <a:cubicBezTo>
                      <a:pt x="389683" y="465690"/>
                      <a:pt x="393788" y="467538"/>
                      <a:pt x="397278" y="467332"/>
                    </a:cubicBezTo>
                    <a:cubicBezTo>
                      <a:pt x="404257" y="466922"/>
                      <a:pt x="411646" y="467948"/>
                      <a:pt x="418215" y="466101"/>
                    </a:cubicBezTo>
                    <a:cubicBezTo>
                      <a:pt x="436483" y="461174"/>
                      <a:pt x="448594" y="444753"/>
                      <a:pt x="448389" y="427511"/>
                    </a:cubicBezTo>
                    <a:cubicBezTo>
                      <a:pt x="447978" y="409242"/>
                      <a:pt x="435868" y="393437"/>
                      <a:pt x="417189" y="388921"/>
                    </a:cubicBezTo>
                    <a:cubicBezTo>
                      <a:pt x="410210" y="387279"/>
                      <a:pt x="402820" y="387484"/>
                      <a:pt x="395636" y="387484"/>
                    </a:cubicBezTo>
                    <a:cubicBezTo>
                      <a:pt x="391325" y="387484"/>
                      <a:pt x="388862" y="386253"/>
                      <a:pt x="389478" y="381532"/>
                    </a:cubicBezTo>
                    <a:cubicBezTo>
                      <a:pt x="389683" y="379684"/>
                      <a:pt x="389683" y="377837"/>
                      <a:pt x="389478" y="375990"/>
                    </a:cubicBezTo>
                    <a:cubicBezTo>
                      <a:pt x="389067" y="371679"/>
                      <a:pt x="390915" y="370037"/>
                      <a:pt x="395225" y="370242"/>
                    </a:cubicBezTo>
                    <a:cubicBezTo>
                      <a:pt x="400152" y="370447"/>
                      <a:pt x="405078" y="370447"/>
                      <a:pt x="410004" y="370242"/>
                    </a:cubicBezTo>
                    <a:cubicBezTo>
                      <a:pt x="428683" y="369832"/>
                      <a:pt x="444489" y="355668"/>
                      <a:pt x="448184" y="335963"/>
                    </a:cubicBezTo>
                    <a:cubicBezTo>
                      <a:pt x="451262" y="319952"/>
                      <a:pt x="440794" y="300247"/>
                      <a:pt x="424783" y="294500"/>
                    </a:cubicBezTo>
                    <a:cubicBezTo>
                      <a:pt x="415752" y="291421"/>
                      <a:pt x="405694" y="291831"/>
                      <a:pt x="396046" y="290394"/>
                    </a:cubicBezTo>
                    <a:cubicBezTo>
                      <a:pt x="393788" y="289984"/>
                      <a:pt x="390504" y="288957"/>
                      <a:pt x="390094" y="287521"/>
                    </a:cubicBezTo>
                    <a:cubicBezTo>
                      <a:pt x="386809" y="277873"/>
                      <a:pt x="390094" y="273357"/>
                      <a:pt x="400152" y="273357"/>
                    </a:cubicBezTo>
                    <a:cubicBezTo>
                      <a:pt x="473431" y="273357"/>
                      <a:pt x="546916" y="273357"/>
                      <a:pt x="620195" y="273357"/>
                    </a:cubicBezTo>
                    <a:cubicBezTo>
                      <a:pt x="634974" y="273357"/>
                      <a:pt x="647290" y="268020"/>
                      <a:pt x="655501" y="255499"/>
                    </a:cubicBezTo>
                    <a:cubicBezTo>
                      <a:pt x="663916" y="242773"/>
                      <a:pt x="665148" y="229020"/>
                      <a:pt x="657964" y="215473"/>
                    </a:cubicBezTo>
                    <a:cubicBezTo>
                      <a:pt x="650574" y="200694"/>
                      <a:pt x="638874" y="192894"/>
                      <a:pt x="622248" y="192894"/>
                    </a:cubicBezTo>
                    <a:cubicBezTo>
                      <a:pt x="493547" y="192894"/>
                      <a:pt x="364846" y="192894"/>
                      <a:pt x="236351" y="192894"/>
                    </a:cubicBezTo>
                    <a:cubicBezTo>
                      <a:pt x="233477" y="192894"/>
                      <a:pt x="230808" y="192894"/>
                      <a:pt x="226293" y="192894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Arial" charset="0"/>
                </a:endParaRPr>
              </a:p>
            </p:txBody>
          </p:sp>
          <p:pic>
            <p:nvPicPr>
              <p:cNvPr id="301" name="Graphic 300">
                <a:extLst>
                  <a:ext uri="{FF2B5EF4-FFF2-40B4-BE49-F238E27FC236}">
                    <a16:creationId xmlns:a16="http://schemas.microsoft.com/office/drawing/2014/main" id="{36CEE49C-E4E0-42D7-9E05-496C3D970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531031" y="3509964"/>
                <a:ext cx="220302" cy="333376"/>
              </a:xfrm>
              <a:prstGeom prst="rect">
                <a:avLst/>
              </a:prstGeom>
            </p:spPr>
          </p:pic>
        </p:grpSp>
      </p:grpSp>
      <p:sp>
        <p:nvSpPr>
          <p:cNvPr id="306" name="TextBox 305">
            <a:extLst>
              <a:ext uri="{FF2B5EF4-FFF2-40B4-BE49-F238E27FC236}">
                <a16:creationId xmlns:a16="http://schemas.microsoft.com/office/drawing/2014/main" id="{EC3D7EE7-417A-4506-88DA-8A77EA32D616}"/>
              </a:ext>
            </a:extLst>
          </p:cNvPr>
          <p:cNvSpPr txBox="1"/>
          <p:nvPr/>
        </p:nvSpPr>
        <p:spPr>
          <a:xfrm>
            <a:off x="10897344" y="4009375"/>
            <a:ext cx="6764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-1.2%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[-1.42;-1.05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] 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309" name="Graphic 308">
            <a:extLst>
              <a:ext uri="{FF2B5EF4-FFF2-40B4-BE49-F238E27FC236}">
                <a16:creationId xmlns:a16="http://schemas.microsoft.com/office/drawing/2014/main" id="{9BEC4C08-447A-467A-A787-15D63B0A1E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8879" y="4668880"/>
            <a:ext cx="351440" cy="338424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99D59436-B4F4-4323-8C86-704E140A1BBF}"/>
              </a:ext>
            </a:extLst>
          </p:cNvPr>
          <p:cNvSpPr txBox="1"/>
          <p:nvPr/>
        </p:nvSpPr>
        <p:spPr>
          <a:xfrm rot="5400000" flipV="1">
            <a:off x="1943100" y="4889500"/>
            <a:ext cx="153888" cy="2181687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Czas od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randomizacji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(tygodnie)</a:t>
            </a:r>
          </a:p>
        </p:txBody>
      </p:sp>
      <p:sp>
        <p:nvSpPr>
          <p:cNvPr id="226" name="Line 34">
            <a:extLst>
              <a:ext uri="{FF2B5EF4-FFF2-40B4-BE49-F238E27FC236}">
                <a16:creationId xmlns:a16="http://schemas.microsoft.com/office/drawing/2014/main" id="{A6CBDAA7-3E24-4B90-9237-C9AF63A8A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1594" y="6193076"/>
            <a:ext cx="182880" cy="0"/>
          </a:xfrm>
          <a:prstGeom prst="line">
            <a:avLst/>
          </a:prstGeom>
          <a:noFill/>
          <a:ln w="38100" cap="flat">
            <a:solidFill>
              <a:srgbClr val="939AA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FB0EC2D-F587-4A05-8D56-09BD05FDB36E}"/>
              </a:ext>
            </a:extLst>
          </p:cNvPr>
          <p:cNvSpPr txBox="1"/>
          <p:nvPr/>
        </p:nvSpPr>
        <p:spPr>
          <a:xfrm>
            <a:off x="3777661" y="6107284"/>
            <a:ext cx="485026" cy="1715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Placebo</a:t>
            </a:r>
          </a:p>
        </p:txBody>
      </p:sp>
      <p:sp>
        <p:nvSpPr>
          <p:cNvPr id="228" name="Line 107">
            <a:extLst>
              <a:ext uri="{FF2B5EF4-FFF2-40B4-BE49-F238E27FC236}">
                <a16:creationId xmlns:a16="http://schemas.microsoft.com/office/drawing/2014/main" id="{8B70CB35-BD55-4B68-8023-4F5AD6739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9259" y="6193076"/>
            <a:ext cx="182880" cy="0"/>
          </a:xfrm>
          <a:prstGeom prst="line">
            <a:avLst/>
          </a:prstGeom>
          <a:ln w="381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F5DE08E3-9154-480F-827C-14B69833C1BB}"/>
              </a:ext>
            </a:extLst>
          </p:cNvPr>
          <p:cNvSpPr txBox="1"/>
          <p:nvPr/>
        </p:nvSpPr>
        <p:spPr>
          <a:xfrm>
            <a:off x="2212782" y="6107284"/>
            <a:ext cx="1245127" cy="1715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Semaglutyd 1,7 mg</a:t>
            </a:r>
          </a:p>
        </p:txBody>
      </p:sp>
      <p:sp>
        <p:nvSpPr>
          <p:cNvPr id="230" name="Line 124">
            <a:extLst>
              <a:ext uri="{FF2B5EF4-FFF2-40B4-BE49-F238E27FC236}">
                <a16:creationId xmlns:a16="http://schemas.microsoft.com/office/drawing/2014/main" id="{040F57BD-DFAC-427F-953A-5E4797E94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678" y="6193076"/>
            <a:ext cx="182880" cy="0"/>
          </a:xfrm>
          <a:prstGeom prst="line">
            <a:avLst/>
          </a:prstGeom>
          <a:noFill/>
          <a:ln w="381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F5C87ABA-915B-4339-88CE-7CE5F1DDCAB2}"/>
              </a:ext>
            </a:extLst>
          </p:cNvPr>
          <p:cNvSpPr txBox="1"/>
          <p:nvPr/>
        </p:nvSpPr>
        <p:spPr>
          <a:xfrm>
            <a:off x="627547" y="6107284"/>
            <a:ext cx="1297890" cy="1715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Semaglutyd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2,4 mg</a:t>
            </a:r>
          </a:p>
        </p:txBody>
      </p:sp>
      <p:graphicFrame>
        <p:nvGraphicFramePr>
          <p:cNvPr id="233" name="Chart 232">
            <a:extLst>
              <a:ext uri="{FF2B5EF4-FFF2-40B4-BE49-F238E27FC236}">
                <a16:creationId xmlns:a16="http://schemas.microsoft.com/office/drawing/2014/main" id="{F8EF0DAE-9DD8-45AE-82F5-97EF3838F073}"/>
              </a:ext>
            </a:extLst>
          </p:cNvPr>
          <p:cNvGraphicFramePr>
            <a:graphicFrameLocks/>
          </p:cNvGraphicFramePr>
          <p:nvPr/>
        </p:nvGraphicFramePr>
        <p:xfrm>
          <a:off x="418964" y="3743764"/>
          <a:ext cx="3149526" cy="213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03" name="Rectangle 202">
            <a:extLst>
              <a:ext uri="{FF2B5EF4-FFF2-40B4-BE49-F238E27FC236}">
                <a16:creationId xmlns:a16="http://schemas.microsoft.com/office/drawing/2014/main" id="{19051C5E-720E-4126-8797-8CFCFD7E6BAD}"/>
              </a:ext>
            </a:extLst>
          </p:cNvPr>
          <p:cNvSpPr/>
          <p:nvPr/>
        </p:nvSpPr>
        <p:spPr>
          <a:xfrm>
            <a:off x="8587740" y="1303020"/>
            <a:ext cx="3253740" cy="6248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26C3612-73D6-47FB-9C29-57FA7E86AFAB}"/>
              </a:ext>
            </a:extLst>
          </p:cNvPr>
          <p:cNvSpPr txBox="1"/>
          <p:nvPr/>
        </p:nvSpPr>
        <p:spPr>
          <a:xfrm>
            <a:off x="8978910" y="1338441"/>
            <a:ext cx="129522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 vs.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1,7 mg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placebo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(68 tygodni)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3E0B0FEE-3BD1-437C-9DEB-D3AE383FC3BA}"/>
              </a:ext>
            </a:extLst>
          </p:cNvPr>
          <p:cNvSpPr txBox="1"/>
          <p:nvPr/>
        </p:nvSpPr>
        <p:spPr>
          <a:xfrm>
            <a:off x="10622020" y="1338441"/>
            <a:ext cx="11413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ETD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2,4mg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placebo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(68 tygodni)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5236E4C5-7FA7-4FA9-A0C3-4F70AFE821B5}"/>
              </a:ext>
            </a:extLst>
          </p:cNvPr>
          <p:cNvCxnSpPr>
            <a:cxnSpLocks/>
          </p:cNvCxnSpPr>
          <p:nvPr/>
        </p:nvCxnSpPr>
        <p:spPr>
          <a:xfrm>
            <a:off x="10530254" y="1264920"/>
            <a:ext cx="0" cy="320802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1C723A95-D764-4D28-AFBD-3041A6D1CAFE}"/>
              </a:ext>
            </a:extLst>
          </p:cNvPr>
          <p:cNvSpPr txBox="1"/>
          <p:nvPr/>
        </p:nvSpPr>
        <p:spPr>
          <a:xfrm>
            <a:off x="7002176" y="2132881"/>
            <a:ext cx="1115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Talia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obwód (cm)</a:t>
            </a:r>
          </a:p>
        </p:txBody>
      </p:sp>
      <p:pic>
        <p:nvPicPr>
          <p:cNvPr id="219" name="Graphic 218">
            <a:extLst>
              <a:ext uri="{FF2B5EF4-FFF2-40B4-BE49-F238E27FC236}">
                <a16:creationId xmlns:a16="http://schemas.microsoft.com/office/drawing/2014/main" id="{0EE9D4CC-33F3-46B4-9A19-0999A6A929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02820" y="2179442"/>
            <a:ext cx="323213" cy="183876"/>
          </a:xfrm>
          <a:prstGeom prst="rect">
            <a:avLst/>
          </a:prstGeom>
        </p:spPr>
      </p:pic>
      <p:sp>
        <p:nvSpPr>
          <p:cNvPr id="220" name="TextBox 219">
            <a:extLst>
              <a:ext uri="{FF2B5EF4-FFF2-40B4-BE49-F238E27FC236}">
                <a16:creationId xmlns:a16="http://schemas.microsoft.com/office/drawing/2014/main" id="{EDB44300-34F0-4081-B78F-91BA97C6AFAA}"/>
              </a:ext>
            </a:extLst>
          </p:cNvPr>
          <p:cNvSpPr txBox="1"/>
          <p:nvPr/>
        </p:nvSpPr>
        <p:spPr>
          <a:xfrm>
            <a:off x="6958381" y="989732"/>
            <a:ext cx="162752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Główne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drugorzęd</a:t>
            </a: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owe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punkty</a:t>
            </a: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końcowe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†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248D800-8052-4F72-9977-35E918E1EDFF}"/>
              </a:ext>
            </a:extLst>
          </p:cNvPr>
          <p:cNvSpPr/>
          <p:nvPr/>
        </p:nvSpPr>
        <p:spPr>
          <a:xfrm>
            <a:off x="7926717" y="-1372"/>
            <a:ext cx="101478" cy="303134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20D5494-870B-4025-996C-6762148B9015}"/>
              </a:ext>
            </a:extLst>
          </p:cNvPr>
          <p:cNvSpPr/>
          <p:nvPr/>
        </p:nvSpPr>
        <p:spPr>
          <a:xfrm>
            <a:off x="6872839" y="1008184"/>
            <a:ext cx="56123" cy="690227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56C65A13-1CA6-4CC7-802A-DFE3A0D5D972}"/>
              </a:ext>
            </a:extLst>
          </p:cNvPr>
          <p:cNvCxnSpPr>
            <a:cxnSpLocks/>
          </p:cNvCxnSpPr>
          <p:nvPr/>
        </p:nvCxnSpPr>
        <p:spPr>
          <a:xfrm>
            <a:off x="8017921" y="-1400"/>
            <a:ext cx="0" cy="78585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>
            <a:extLst>
              <a:ext uri="{FF2B5EF4-FFF2-40B4-BE49-F238E27FC236}">
                <a16:creationId xmlns:a16="http://schemas.microsoft.com/office/drawing/2014/main" id="{DFDC73E9-22A8-4998-910E-4F4B0D9BD761}"/>
              </a:ext>
            </a:extLst>
          </p:cNvPr>
          <p:cNvSpPr/>
          <p:nvPr/>
        </p:nvSpPr>
        <p:spPr>
          <a:xfrm>
            <a:off x="4292129" y="4619101"/>
            <a:ext cx="2141662" cy="1503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DE9A6D6-E947-45A1-BFEC-C662004F9D62}"/>
              </a:ext>
            </a:extLst>
          </p:cNvPr>
          <p:cNvSpPr/>
          <p:nvPr/>
        </p:nvSpPr>
        <p:spPr>
          <a:xfrm>
            <a:off x="5417249" y="5124184"/>
            <a:ext cx="847324" cy="760234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HbA1c ≤7,0%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C5BA3B6C-1FE9-462D-88F0-8CB263FBB0BF}"/>
              </a:ext>
            </a:extLst>
          </p:cNvPr>
          <p:cNvSpPr/>
          <p:nvPr/>
        </p:nvSpPr>
        <p:spPr>
          <a:xfrm>
            <a:off x="4422359" y="5114760"/>
            <a:ext cx="846000" cy="760234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HbA1c ≤6,5%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B1B5874D-234F-406D-BB31-07350A367BB6}"/>
              </a:ext>
            </a:extLst>
          </p:cNvPr>
          <p:cNvSpPr txBox="1"/>
          <p:nvPr/>
        </p:nvSpPr>
        <p:spPr>
          <a:xfrm>
            <a:off x="4454323" y="5464408"/>
            <a:ext cx="847324" cy="274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68%</a:t>
            </a:r>
            <a:endParaRPr kumimoji="0" lang="en-GB" sz="16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E078E056-9995-4E85-89BF-3387E9875C49}"/>
              </a:ext>
            </a:extLst>
          </p:cNvPr>
          <p:cNvSpPr txBox="1"/>
          <p:nvPr/>
        </p:nvSpPr>
        <p:spPr>
          <a:xfrm>
            <a:off x="5446692" y="5464408"/>
            <a:ext cx="847323" cy="274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79%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47C264A1-DAB6-4B21-AE3E-DCEEB7ECA8E7}"/>
              </a:ext>
            </a:extLst>
          </p:cNvPr>
          <p:cNvSpPr/>
          <p:nvPr/>
        </p:nvSpPr>
        <p:spPr>
          <a:xfrm>
            <a:off x="4282537" y="4292334"/>
            <a:ext cx="2141662" cy="767782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Odsetek uczestników osiągających docelowe wartości ADA HbA1c w ramionach semaglutydu 2,4 mg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19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72BB0929-0264-4E09-80EF-F12909B7A98E}"/>
              </a:ext>
            </a:extLst>
          </p:cNvPr>
          <p:cNvSpPr/>
          <p:nvPr/>
        </p:nvSpPr>
        <p:spPr>
          <a:xfrm>
            <a:off x="3534047" y="3851007"/>
            <a:ext cx="449417" cy="16672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3B06B91-72DF-4034-9927-FBC61D9CA3DA}"/>
              </a:ext>
            </a:extLst>
          </p:cNvPr>
          <p:cNvSpPr txBox="1"/>
          <p:nvPr/>
        </p:nvSpPr>
        <p:spPr>
          <a:xfrm>
            <a:off x="3481367" y="3576095"/>
            <a:ext cx="5461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Okres leczenia</a:t>
            </a:r>
            <a:endParaRPr kumimoji="0" lang="en-GB" sz="800" b="0" i="0" u="none" strike="noStrike" kern="1200" cap="none" spc="0" normalizeH="0" baseline="0" noProof="0" err="1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F24A742-7D4A-4ECE-AABD-4166447DE789}"/>
              </a:ext>
            </a:extLst>
          </p:cNvPr>
          <p:cNvSpPr/>
          <p:nvPr/>
        </p:nvSpPr>
        <p:spPr>
          <a:xfrm>
            <a:off x="11209851" y="195220"/>
            <a:ext cx="725888" cy="30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8E40C2-8753-4F95-9B81-0B1318D4AB7E}"/>
              </a:ext>
            </a:extLst>
          </p:cNvPr>
          <p:cNvSpPr/>
          <p:nvPr/>
        </p:nvSpPr>
        <p:spPr>
          <a:xfrm>
            <a:off x="0" y="1208674"/>
            <a:ext cx="1516161" cy="1517483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6A464E0-EAB2-4E5E-8E72-D14F091EABBD}"/>
              </a:ext>
            </a:extLst>
          </p:cNvPr>
          <p:cNvCxnSpPr>
            <a:cxnSpLocks/>
          </p:cNvCxnSpPr>
          <p:nvPr/>
        </p:nvCxnSpPr>
        <p:spPr>
          <a:xfrm>
            <a:off x="0" y="3184077"/>
            <a:ext cx="585024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531C7E42-4C8F-4D99-804B-C273E8DF1E15}"/>
              </a:ext>
            </a:extLst>
          </p:cNvPr>
          <p:cNvCxnSpPr>
            <a:cxnSpLocks/>
          </p:cNvCxnSpPr>
          <p:nvPr/>
        </p:nvCxnSpPr>
        <p:spPr>
          <a:xfrm>
            <a:off x="0" y="774871"/>
            <a:ext cx="576795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B5CCA7F-77A9-4AC8-AA8D-E6A8353642CC}"/>
              </a:ext>
            </a:extLst>
          </p:cNvPr>
          <p:cNvSpPr/>
          <p:nvPr/>
        </p:nvSpPr>
        <p:spPr>
          <a:xfrm>
            <a:off x="6872839" y="5561413"/>
            <a:ext cx="5062900" cy="786673"/>
          </a:xfrm>
          <a:prstGeom prst="rect">
            <a:avLst/>
          </a:prstGeom>
          <a:solidFill>
            <a:schemeClr val="bg1"/>
          </a:solidFill>
          <a:ln>
            <a:solidFill>
              <a:srgbClr val="3B9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2" name="Arrow: Pentagon 241">
            <a:extLst>
              <a:ext uri="{FF2B5EF4-FFF2-40B4-BE49-F238E27FC236}">
                <a16:creationId xmlns:a16="http://schemas.microsoft.com/office/drawing/2014/main" id="{5915D81C-EE57-4DBC-AD4B-F8A6FD42F3E0}"/>
              </a:ext>
            </a:extLst>
          </p:cNvPr>
          <p:cNvSpPr/>
          <p:nvPr/>
        </p:nvSpPr>
        <p:spPr>
          <a:xfrm>
            <a:off x="6882693" y="5253022"/>
            <a:ext cx="1560695" cy="305043"/>
          </a:xfrm>
          <a:prstGeom prst="homePlate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9E8F9-1426-4877-9DE6-71ED6CCE8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6415453"/>
            <a:ext cx="11460647" cy="325115"/>
          </a:xfrm>
        </p:spPr>
        <p:txBody>
          <a:bodyPr/>
          <a:lstStyle/>
          <a:p>
            <a:r>
              <a:rPr lang="en-GB" sz="700"/>
              <a:t>#podskórnie i raz w tygodniu; *w trakcie badania; </a:t>
            </a:r>
            <a:r>
              <a:rPr lang="en-US" sz="700"/>
              <a:t>§ koniec badania dla fazy głównej; ‡ </a:t>
            </a:r>
            <a:r>
              <a:rPr lang="en-GB" sz="700"/>
              <a:t>95% CI; słupki błędów to +/- błąd standardowy średniej; AEs, zdarzenia niepożądane; BMI, wskaźnik masy ciała; BW, masa ciała; CI, przedział ufności; ETD, szacowana różnica w leczeniu (dla polityki leczenia Estimand); FU, follow-up; GI, gastrointestinal; IBT, intensywna terapia behawioralna; </a:t>
            </a:r>
            <a:r>
              <a:rPr lang="en-US" sz="700"/>
              <a:t>LCD, dieta niskokaloryczna (zamiana posiłków 1000-1200 kcal); </a:t>
            </a:r>
            <a:r>
              <a:rPr lang="en-GB" sz="700" err="1"/>
              <a:t>PwO, </a:t>
            </a:r>
            <a:r>
              <a:rPr lang="en-GB" sz="700"/>
              <a:t>osoby żyjące z otyłością; T2D, cukrzyca typu 2; WL, utrata masy ciała</a:t>
            </a:r>
            <a:br>
              <a:rPr lang="en-GB" sz="700"/>
            </a:br>
            <a:r>
              <a:rPr lang="en-GB" sz="700" err="1"/>
              <a:t>Wadden </a:t>
            </a:r>
            <a:r>
              <a:rPr lang="en-GB" sz="700"/>
              <a:t>i wsp. JAMA 2021;325:1403-13.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FEB1EC-9CFB-4B79-A1B7-42100331B08B}"/>
              </a:ext>
            </a:extLst>
          </p:cNvPr>
          <p:cNvSpPr txBox="1">
            <a:spLocks/>
          </p:cNvSpPr>
          <p:nvPr/>
        </p:nvSpPr>
        <p:spPr>
          <a:xfrm>
            <a:off x="8140700" y="254000"/>
            <a:ext cx="3655567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Ocena skuteczności i bezpieczeństwa podawanego raz w tygodniu podskórnie semaglutydu w dawce 2,4 mg w porównaniu z placebo jako uzupełnienie IBT w zakresie masy ciała, czynników ryzyka sercowo-naczyniowego, COA i metabolizmu glukozy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50D3B2B-1915-4A95-A9DA-D4AE4687F09D}"/>
              </a:ext>
            </a:extLst>
          </p:cNvPr>
          <p:cNvSpPr txBox="1"/>
          <p:nvPr/>
        </p:nvSpPr>
        <p:spPr>
          <a:xfrm>
            <a:off x="190500" y="3263900"/>
            <a:ext cx="3231129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Obserwowane zmiany masy ciała w czasie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(średnia na poziomie wyjściowym: 105,8 kg)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2640E1-85D9-439E-B843-247BCB00A45A}"/>
              </a:ext>
            </a:extLst>
          </p:cNvPr>
          <p:cNvSpPr txBox="1"/>
          <p:nvPr/>
        </p:nvSpPr>
        <p:spPr>
          <a:xfrm>
            <a:off x="3594622" y="3961596"/>
            <a:ext cx="338234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-2.4%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B1C1CD1-6AA2-4B4E-83D5-6729106A56D6}"/>
              </a:ext>
            </a:extLst>
          </p:cNvPr>
          <p:cNvSpPr txBox="1"/>
          <p:nvPr/>
        </p:nvSpPr>
        <p:spPr>
          <a:xfrm>
            <a:off x="3548442" y="5120082"/>
            <a:ext cx="411972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7,6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8DF9C9E-4C45-4637-88A3-B1AF1A942799}"/>
              </a:ext>
            </a:extLst>
          </p:cNvPr>
          <p:cNvSpPr txBox="1"/>
          <p:nvPr/>
        </p:nvSpPr>
        <p:spPr>
          <a:xfrm flipV="1">
            <a:off x="228600" y="3937000"/>
            <a:ext cx="153888" cy="1540486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Zmiana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masy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ciała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(%)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21625FF-887B-4719-9065-4E770181FA75}"/>
              </a:ext>
            </a:extLst>
          </p:cNvPr>
          <p:cNvSpPr txBox="1"/>
          <p:nvPr/>
        </p:nvSpPr>
        <p:spPr>
          <a:xfrm>
            <a:off x="7003501" y="5278023"/>
            <a:ext cx="1175957" cy="240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Wniosek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BB9A4EB-9888-45D7-AC10-500C9CB49E53}"/>
              </a:ext>
            </a:extLst>
          </p:cNvPr>
          <p:cNvSpPr txBox="1"/>
          <p:nvPr/>
        </p:nvSpPr>
        <p:spPr>
          <a:xfrm>
            <a:off x="6949051" y="5596563"/>
            <a:ext cx="495571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 badaniu STEP 3 wykazano, że uczestnicy leczeni semaglutydem 2,4 mg z powodu otyłości lub nadwagi, oprócz intensywnej terapii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behawioralnej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uzyskali redukcję masy ciała o 1</a:t>
            </a: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7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</a:t>
            </a: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%. Wykazano również inne poprawy parametrów kardiometabolicznych, przy profilu bezpieczeństwa AE zgodnym z klasą GLP-1 RA.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1BC88B3-901A-49EA-9366-E788F2D67DFA}"/>
              </a:ext>
            </a:extLst>
          </p:cNvPr>
          <p:cNvSpPr txBox="1"/>
          <p:nvPr/>
        </p:nvSpPr>
        <p:spPr>
          <a:xfrm>
            <a:off x="4238880" y="3356878"/>
            <a:ext cx="241960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Średnia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masy ciała przy zastosowaniu semaglutydu w dawce 2,4 mg jako dodatku do IBT przez 68 tygodni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wynosiła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1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7,6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 u uczestników bez cukrzycy z otyłością lub nadwagą. </a:t>
            </a:r>
          </a:p>
        </p:txBody>
      </p:sp>
      <p:sp>
        <p:nvSpPr>
          <p:cNvPr id="211" name="Content Placeholder 12">
            <a:extLst>
              <a:ext uri="{FF2B5EF4-FFF2-40B4-BE49-F238E27FC236}">
                <a16:creationId xmlns:a16="http://schemas.microsoft.com/office/drawing/2014/main" id="{48439784-5459-4E7A-B36E-5C2C400F69CA}"/>
              </a:ext>
            </a:extLst>
          </p:cNvPr>
          <p:cNvSpPr txBox="1">
            <a:spLocks/>
          </p:cNvSpPr>
          <p:nvPr/>
        </p:nvSpPr>
        <p:spPr>
          <a:xfrm>
            <a:off x="88900" y="1663700"/>
            <a:ext cx="1055432" cy="89255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BMI ≥30kg/m2 lub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≥27 kg/m2 i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≥1 choroba współistniejąca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Stabilna masa ciała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≥90 dni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HbA1c ≤6,5%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D2E3AE1-2775-4C71-A7E0-3E35CC51F0C1}"/>
              </a:ext>
            </a:extLst>
          </p:cNvPr>
          <p:cNvSpPr/>
          <p:nvPr/>
        </p:nvSpPr>
        <p:spPr>
          <a:xfrm>
            <a:off x="5139433" y="517081"/>
            <a:ext cx="1272769" cy="267378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92E4138-9040-4E3C-93CD-90AFBB30F8A1}"/>
              </a:ext>
            </a:extLst>
          </p:cNvPr>
          <p:cNvSpPr txBox="1"/>
          <p:nvPr/>
        </p:nvSpPr>
        <p:spPr>
          <a:xfrm>
            <a:off x="5171239" y="536618"/>
            <a:ext cx="1279903" cy="213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Projekt badania 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08C5DCC-E3A7-4A84-8242-F7CF01E999AD}"/>
              </a:ext>
            </a:extLst>
          </p:cNvPr>
          <p:cNvSpPr/>
          <p:nvPr/>
        </p:nvSpPr>
        <p:spPr>
          <a:xfrm>
            <a:off x="5132298" y="2942760"/>
            <a:ext cx="1279904" cy="249936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A81A915-C631-493D-B542-9D6FDF0B2400}"/>
              </a:ext>
            </a:extLst>
          </p:cNvPr>
          <p:cNvSpPr txBox="1"/>
          <p:nvPr/>
        </p:nvSpPr>
        <p:spPr>
          <a:xfrm>
            <a:off x="5301647" y="2953708"/>
            <a:ext cx="1019088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 ustalenia</a:t>
            </a:r>
          </a:p>
        </p:txBody>
      </p:sp>
      <p:sp>
        <p:nvSpPr>
          <p:cNvPr id="234" name="Title 1">
            <a:extLst>
              <a:ext uri="{FF2B5EF4-FFF2-40B4-BE49-F238E27FC236}">
                <a16:creationId xmlns:a16="http://schemas.microsoft.com/office/drawing/2014/main" id="{390833C7-CF0E-42EC-9075-A0A22490526F}"/>
              </a:ext>
            </a:extLst>
          </p:cNvPr>
          <p:cNvSpPr txBox="1">
            <a:spLocks/>
          </p:cNvSpPr>
          <p:nvPr/>
        </p:nvSpPr>
        <p:spPr>
          <a:xfrm>
            <a:off x="190944" y="198754"/>
            <a:ext cx="6770723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STEP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3</a:t>
            </a: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- podsumowanie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j-ea"/>
              <a:cs typeface="+mj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90CD974-D37C-4BEB-ACC1-D520C3EB417D}"/>
              </a:ext>
            </a:extLst>
          </p:cNvPr>
          <p:cNvSpPr/>
          <p:nvPr/>
        </p:nvSpPr>
        <p:spPr>
          <a:xfrm>
            <a:off x="3639011" y="1157422"/>
            <a:ext cx="1343447" cy="211509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E2FB0BE-E9CA-4A06-BFB0-C6F3E87AE24E}"/>
              </a:ext>
            </a:extLst>
          </p:cNvPr>
          <p:cNvSpPr txBox="1"/>
          <p:nvPr/>
        </p:nvSpPr>
        <p:spPr>
          <a:xfrm>
            <a:off x="3672557" y="1203128"/>
            <a:ext cx="939360" cy="1200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</a:t>
            </a:r>
            <a:r>
              <a:rPr kumimoji="0" lang="en-GB" sz="7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#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5F1F531-1DF6-4A04-8D0F-CC4B5ED0ACFD}"/>
              </a:ext>
            </a:extLst>
          </p:cNvPr>
          <p:cNvSpPr/>
          <p:nvPr/>
        </p:nvSpPr>
        <p:spPr>
          <a:xfrm>
            <a:off x="3638862" y="1496142"/>
            <a:ext cx="1348471" cy="211509"/>
          </a:xfrm>
          <a:prstGeom prst="rect">
            <a:avLst/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F00C9F5-1914-4BD9-8ED9-BF517DF1581A}"/>
              </a:ext>
            </a:extLst>
          </p:cNvPr>
          <p:cNvSpPr txBox="1"/>
          <p:nvPr/>
        </p:nvSpPr>
        <p:spPr>
          <a:xfrm>
            <a:off x="3672557" y="1548035"/>
            <a:ext cx="38792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68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Placebo</a:t>
            </a:r>
            <a:r>
              <a:rPr kumimoji="0" lang="en-GB" sz="7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#</a:t>
            </a:r>
            <a:endParaRPr kumimoji="0" lang="en-GB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02" name="Content Placeholder 12">
            <a:extLst>
              <a:ext uri="{FF2B5EF4-FFF2-40B4-BE49-F238E27FC236}">
                <a16:creationId xmlns:a16="http://schemas.microsoft.com/office/drawing/2014/main" id="{EA0F0FFC-C251-4EF6-95A0-80DEE2853D71}"/>
              </a:ext>
            </a:extLst>
          </p:cNvPr>
          <p:cNvSpPr txBox="1">
            <a:spLocks/>
          </p:cNvSpPr>
          <p:nvPr/>
        </p:nvSpPr>
        <p:spPr>
          <a:xfrm>
            <a:off x="1514971" y="1774130"/>
            <a:ext cx="759824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Randomizacja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2:1</a:t>
            </a:r>
          </a:p>
        </p:txBody>
      </p:sp>
      <p:sp>
        <p:nvSpPr>
          <p:cNvPr id="103" name="Content Placeholder 12">
            <a:extLst>
              <a:ext uri="{FF2B5EF4-FFF2-40B4-BE49-F238E27FC236}">
                <a16:creationId xmlns:a16="http://schemas.microsoft.com/office/drawing/2014/main" id="{248CBD10-58E3-4326-91C4-54BCEE7CF6D4}"/>
              </a:ext>
            </a:extLst>
          </p:cNvPr>
          <p:cNvSpPr txBox="1">
            <a:spLocks/>
          </p:cNvSpPr>
          <p:nvPr/>
        </p:nvSpPr>
        <p:spPr>
          <a:xfrm>
            <a:off x="1709737" y="1574450"/>
            <a:ext cx="37029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 = 611</a:t>
            </a:r>
          </a:p>
        </p:txBody>
      </p:sp>
      <p:cxnSp>
        <p:nvCxnSpPr>
          <p:cNvPr id="104" name="Elbow Connector 84">
            <a:extLst>
              <a:ext uri="{FF2B5EF4-FFF2-40B4-BE49-F238E27FC236}">
                <a16:creationId xmlns:a16="http://schemas.microsoft.com/office/drawing/2014/main" id="{BE0A83CE-5D21-4071-A75D-1A7A31A57C03}"/>
              </a:ext>
            </a:extLst>
          </p:cNvPr>
          <p:cNvCxnSpPr>
            <a:cxnSpLocks/>
          </p:cNvCxnSpPr>
          <p:nvPr/>
        </p:nvCxnSpPr>
        <p:spPr>
          <a:xfrm flipV="1">
            <a:off x="2610510" y="1440220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85">
            <a:extLst>
              <a:ext uri="{FF2B5EF4-FFF2-40B4-BE49-F238E27FC236}">
                <a16:creationId xmlns:a16="http://schemas.microsoft.com/office/drawing/2014/main" id="{24D009BB-7133-4680-9653-BBC6948F35C7}"/>
              </a:ext>
            </a:extLst>
          </p:cNvPr>
          <p:cNvCxnSpPr>
            <a:cxnSpLocks/>
          </p:cNvCxnSpPr>
          <p:nvPr/>
        </p:nvCxnSpPr>
        <p:spPr>
          <a:xfrm flipV="1">
            <a:off x="2963143" y="1339758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86">
            <a:extLst>
              <a:ext uri="{FF2B5EF4-FFF2-40B4-BE49-F238E27FC236}">
                <a16:creationId xmlns:a16="http://schemas.microsoft.com/office/drawing/2014/main" id="{F2BB7214-9A40-497B-AB17-46777CC8FDB4}"/>
              </a:ext>
            </a:extLst>
          </p:cNvPr>
          <p:cNvCxnSpPr>
            <a:cxnSpLocks/>
          </p:cNvCxnSpPr>
          <p:nvPr/>
        </p:nvCxnSpPr>
        <p:spPr>
          <a:xfrm flipV="1">
            <a:off x="3321047" y="1241201"/>
            <a:ext cx="32004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84">
            <a:extLst>
              <a:ext uri="{FF2B5EF4-FFF2-40B4-BE49-F238E27FC236}">
                <a16:creationId xmlns:a16="http://schemas.microsoft.com/office/drawing/2014/main" id="{F3FC5AD4-69CC-444A-8CF0-7FE827F5520F}"/>
              </a:ext>
            </a:extLst>
          </p:cNvPr>
          <p:cNvCxnSpPr>
            <a:cxnSpLocks/>
          </p:cNvCxnSpPr>
          <p:nvPr/>
        </p:nvCxnSpPr>
        <p:spPr>
          <a:xfrm flipV="1">
            <a:off x="2610510" y="1805642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85">
            <a:extLst>
              <a:ext uri="{FF2B5EF4-FFF2-40B4-BE49-F238E27FC236}">
                <a16:creationId xmlns:a16="http://schemas.microsoft.com/office/drawing/2014/main" id="{FCF2BB42-B0E6-4011-8D1B-706B4AF83CF0}"/>
              </a:ext>
            </a:extLst>
          </p:cNvPr>
          <p:cNvCxnSpPr>
            <a:cxnSpLocks/>
          </p:cNvCxnSpPr>
          <p:nvPr/>
        </p:nvCxnSpPr>
        <p:spPr>
          <a:xfrm flipV="1">
            <a:off x="2963143" y="1707086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86">
            <a:extLst>
              <a:ext uri="{FF2B5EF4-FFF2-40B4-BE49-F238E27FC236}">
                <a16:creationId xmlns:a16="http://schemas.microsoft.com/office/drawing/2014/main" id="{55A232F7-9B16-4200-A665-D950BB4049B2}"/>
              </a:ext>
            </a:extLst>
          </p:cNvPr>
          <p:cNvCxnSpPr>
            <a:cxnSpLocks/>
          </p:cNvCxnSpPr>
          <p:nvPr/>
        </p:nvCxnSpPr>
        <p:spPr>
          <a:xfrm flipV="1">
            <a:off x="3321047" y="1606624"/>
            <a:ext cx="32004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0A6DE68-4181-4B26-AEB9-0F4199F0C196}"/>
              </a:ext>
            </a:extLst>
          </p:cNvPr>
          <p:cNvCxnSpPr>
            <a:cxnSpLocks/>
          </p:cNvCxnSpPr>
          <p:nvPr/>
        </p:nvCxnSpPr>
        <p:spPr>
          <a:xfrm>
            <a:off x="2262061" y="1552459"/>
            <a:ext cx="365760" cy="0"/>
          </a:xfrm>
          <a:prstGeom prst="straightConnector1">
            <a:avLst/>
          </a:prstGeom>
          <a:ln w="28575">
            <a:solidFill>
              <a:srgbClr val="00196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FEF0917-E11E-4E4A-9013-40D349FFF4C3}"/>
              </a:ext>
            </a:extLst>
          </p:cNvPr>
          <p:cNvCxnSpPr>
            <a:cxnSpLocks/>
          </p:cNvCxnSpPr>
          <p:nvPr/>
        </p:nvCxnSpPr>
        <p:spPr>
          <a:xfrm>
            <a:off x="2262061" y="1902486"/>
            <a:ext cx="365760" cy="2577"/>
          </a:xfrm>
          <a:prstGeom prst="straightConnector1">
            <a:avLst/>
          </a:prstGeom>
          <a:ln w="28575">
            <a:solidFill>
              <a:srgbClr val="939AA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C3D5E6F-4E01-4588-B72B-CFE754C99875}"/>
              </a:ext>
            </a:extLst>
          </p:cNvPr>
          <p:cNvCxnSpPr/>
          <p:nvPr/>
        </p:nvCxnSpPr>
        <p:spPr>
          <a:xfrm>
            <a:off x="2276434" y="1542264"/>
            <a:ext cx="0" cy="182880"/>
          </a:xfrm>
          <a:prstGeom prst="line">
            <a:avLst/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28631A9-C2C3-4F9A-BAB4-68672F659579}"/>
              </a:ext>
            </a:extLst>
          </p:cNvPr>
          <p:cNvCxnSpPr/>
          <p:nvPr/>
        </p:nvCxnSpPr>
        <p:spPr>
          <a:xfrm>
            <a:off x="2276434" y="1727525"/>
            <a:ext cx="0" cy="182880"/>
          </a:xfrm>
          <a:prstGeom prst="line">
            <a:avLst/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ontent Placeholder 12">
            <a:extLst>
              <a:ext uri="{FF2B5EF4-FFF2-40B4-BE49-F238E27FC236}">
                <a16:creationId xmlns:a16="http://schemas.microsoft.com/office/drawing/2014/main" id="{C12D19ED-66D2-4C6E-A6FC-05B580951B5A}"/>
              </a:ext>
            </a:extLst>
          </p:cNvPr>
          <p:cNvSpPr txBox="1">
            <a:spLocks/>
          </p:cNvSpPr>
          <p:nvPr/>
        </p:nvSpPr>
        <p:spPr>
          <a:xfrm>
            <a:off x="2307130" y="1594480"/>
            <a:ext cx="339837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21" name="Content Placeholder 12">
            <a:extLst>
              <a:ext uri="{FF2B5EF4-FFF2-40B4-BE49-F238E27FC236}">
                <a16:creationId xmlns:a16="http://schemas.microsoft.com/office/drawing/2014/main" id="{23F810B1-6658-4C92-B4CF-81FAECB109B3}"/>
              </a:ext>
            </a:extLst>
          </p:cNvPr>
          <p:cNvSpPr txBox="1">
            <a:spLocks/>
          </p:cNvSpPr>
          <p:nvPr/>
        </p:nvSpPr>
        <p:spPr>
          <a:xfrm>
            <a:off x="2650055" y="1469873"/>
            <a:ext cx="288541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 mg</a:t>
            </a:r>
          </a:p>
        </p:txBody>
      </p:sp>
      <p:sp>
        <p:nvSpPr>
          <p:cNvPr id="122" name="Content Placeholder 12">
            <a:extLst>
              <a:ext uri="{FF2B5EF4-FFF2-40B4-BE49-F238E27FC236}">
                <a16:creationId xmlns:a16="http://schemas.microsoft.com/office/drawing/2014/main" id="{230BB4D3-12DB-4FD9-B4F7-28199C66BBF7}"/>
              </a:ext>
            </a:extLst>
          </p:cNvPr>
          <p:cNvSpPr txBox="1">
            <a:spLocks/>
          </p:cNvSpPr>
          <p:nvPr/>
        </p:nvSpPr>
        <p:spPr>
          <a:xfrm>
            <a:off x="2993222" y="1363198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123" name="Content Placeholder 12">
            <a:extLst>
              <a:ext uri="{FF2B5EF4-FFF2-40B4-BE49-F238E27FC236}">
                <a16:creationId xmlns:a16="http://schemas.microsoft.com/office/drawing/2014/main" id="{86658AB3-D835-48DE-B1C8-61A57E36B8EE}"/>
              </a:ext>
            </a:extLst>
          </p:cNvPr>
          <p:cNvSpPr txBox="1">
            <a:spLocks/>
          </p:cNvSpPr>
          <p:nvPr/>
        </p:nvSpPr>
        <p:spPr>
          <a:xfrm>
            <a:off x="3342045" y="1265136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sp>
        <p:nvSpPr>
          <p:cNvPr id="124" name="Content Placeholder 12">
            <a:extLst>
              <a:ext uri="{FF2B5EF4-FFF2-40B4-BE49-F238E27FC236}">
                <a16:creationId xmlns:a16="http://schemas.microsoft.com/office/drawing/2014/main" id="{FFD664AA-0D09-4499-9D6D-FAA9893AAD9F}"/>
              </a:ext>
            </a:extLst>
          </p:cNvPr>
          <p:cNvSpPr txBox="1">
            <a:spLocks/>
          </p:cNvSpPr>
          <p:nvPr/>
        </p:nvSpPr>
        <p:spPr>
          <a:xfrm>
            <a:off x="2307130" y="1937154"/>
            <a:ext cx="339837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25" name="Content Placeholder 12">
            <a:extLst>
              <a:ext uri="{FF2B5EF4-FFF2-40B4-BE49-F238E27FC236}">
                <a16:creationId xmlns:a16="http://schemas.microsoft.com/office/drawing/2014/main" id="{F5E16D57-4100-4307-8D94-E1631247EEB9}"/>
              </a:ext>
            </a:extLst>
          </p:cNvPr>
          <p:cNvSpPr txBox="1">
            <a:spLocks/>
          </p:cNvSpPr>
          <p:nvPr/>
        </p:nvSpPr>
        <p:spPr>
          <a:xfrm>
            <a:off x="2650055" y="1836840"/>
            <a:ext cx="288541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 mg</a:t>
            </a:r>
          </a:p>
        </p:txBody>
      </p:sp>
      <p:sp>
        <p:nvSpPr>
          <p:cNvPr id="126" name="Content Placeholder 12">
            <a:extLst>
              <a:ext uri="{FF2B5EF4-FFF2-40B4-BE49-F238E27FC236}">
                <a16:creationId xmlns:a16="http://schemas.microsoft.com/office/drawing/2014/main" id="{0B940258-1194-4766-84C9-50C91787B3FF}"/>
              </a:ext>
            </a:extLst>
          </p:cNvPr>
          <p:cNvSpPr txBox="1">
            <a:spLocks/>
          </p:cNvSpPr>
          <p:nvPr/>
        </p:nvSpPr>
        <p:spPr>
          <a:xfrm>
            <a:off x="2993222" y="1729118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127" name="Content Placeholder 12">
            <a:extLst>
              <a:ext uri="{FF2B5EF4-FFF2-40B4-BE49-F238E27FC236}">
                <a16:creationId xmlns:a16="http://schemas.microsoft.com/office/drawing/2014/main" id="{7F6166BA-623B-4447-B047-47CC9EF28C5D}"/>
              </a:ext>
            </a:extLst>
          </p:cNvPr>
          <p:cNvSpPr txBox="1">
            <a:spLocks/>
          </p:cNvSpPr>
          <p:nvPr/>
        </p:nvSpPr>
        <p:spPr>
          <a:xfrm>
            <a:off x="3342045" y="1633100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D537A8B-D9B7-410F-A643-A196C624718A}"/>
              </a:ext>
            </a:extLst>
          </p:cNvPr>
          <p:cNvCxnSpPr>
            <a:cxnSpLocks/>
          </p:cNvCxnSpPr>
          <p:nvPr/>
        </p:nvCxnSpPr>
        <p:spPr>
          <a:xfrm flipH="1">
            <a:off x="1510864" y="1725144"/>
            <a:ext cx="77982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Arrow: Pentagon 128">
            <a:extLst>
              <a:ext uri="{FF2B5EF4-FFF2-40B4-BE49-F238E27FC236}">
                <a16:creationId xmlns:a16="http://schemas.microsoft.com/office/drawing/2014/main" id="{85EBCCF0-4944-46FD-B2D9-005CF1BB6C9E}"/>
              </a:ext>
            </a:extLst>
          </p:cNvPr>
          <p:cNvSpPr/>
          <p:nvPr/>
        </p:nvSpPr>
        <p:spPr>
          <a:xfrm>
            <a:off x="2257674" y="2070472"/>
            <a:ext cx="728979" cy="178307"/>
          </a:xfrm>
          <a:prstGeom prst="homePlate">
            <a:avLst/>
          </a:prstGeom>
          <a:solidFill>
            <a:srgbClr val="2A9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38AAFDC-9B8C-4A3F-8C91-BECC41C77E8E}"/>
              </a:ext>
            </a:extLst>
          </p:cNvPr>
          <p:cNvSpPr txBox="1"/>
          <p:nvPr/>
        </p:nvSpPr>
        <p:spPr>
          <a:xfrm>
            <a:off x="2522777" y="2090349"/>
            <a:ext cx="198772" cy="1372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LCD</a:t>
            </a:r>
          </a:p>
        </p:txBody>
      </p:sp>
      <p:sp>
        <p:nvSpPr>
          <p:cNvPr id="131" name="Rounded Rectangle 17">
            <a:extLst>
              <a:ext uri="{FF2B5EF4-FFF2-40B4-BE49-F238E27FC236}">
                <a16:creationId xmlns:a16="http://schemas.microsoft.com/office/drawing/2014/main" id="{28025EF7-FF59-4930-A392-860BDCE8A703}"/>
              </a:ext>
            </a:extLst>
          </p:cNvPr>
          <p:cNvSpPr/>
          <p:nvPr/>
        </p:nvSpPr>
        <p:spPr>
          <a:xfrm>
            <a:off x="4950888" y="1154450"/>
            <a:ext cx="1161235" cy="213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45689" rIns="35969" bIns="45689" anchor="ctr">
            <a:noAutofit/>
          </a:bodyPr>
          <a:lstStyle/>
          <a:p>
            <a:pPr marL="0" marR="0" lvl="0" indent="0" algn="ctr" defTabSz="913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Poza leczeniem FU</a:t>
            </a:r>
          </a:p>
        </p:txBody>
      </p:sp>
      <p:sp>
        <p:nvSpPr>
          <p:cNvPr id="132" name="Rounded Rectangle 17">
            <a:extLst>
              <a:ext uri="{FF2B5EF4-FFF2-40B4-BE49-F238E27FC236}">
                <a16:creationId xmlns:a16="http://schemas.microsoft.com/office/drawing/2014/main" id="{23C2EB07-C104-45D7-85E0-2D370C494393}"/>
              </a:ext>
            </a:extLst>
          </p:cNvPr>
          <p:cNvSpPr/>
          <p:nvPr/>
        </p:nvSpPr>
        <p:spPr>
          <a:xfrm>
            <a:off x="4950888" y="1497350"/>
            <a:ext cx="1161235" cy="213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939AA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45689" rIns="35969" bIns="45689" anchor="ctr">
            <a:noAutofit/>
          </a:bodyPr>
          <a:lstStyle/>
          <a:p>
            <a:pPr marL="0" marR="0" lvl="0" indent="0" algn="ctr" defTabSz="913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Poza leczeniem FU</a:t>
            </a:r>
          </a:p>
        </p:txBody>
      </p:sp>
      <p:sp>
        <p:nvSpPr>
          <p:cNvPr id="133" name="Arrow: Pentagon 132">
            <a:extLst>
              <a:ext uri="{FF2B5EF4-FFF2-40B4-BE49-F238E27FC236}">
                <a16:creationId xmlns:a16="http://schemas.microsoft.com/office/drawing/2014/main" id="{871069DE-F80F-434C-9266-14DACFA6E46D}"/>
              </a:ext>
            </a:extLst>
          </p:cNvPr>
          <p:cNvSpPr/>
          <p:nvPr/>
        </p:nvSpPr>
        <p:spPr>
          <a:xfrm>
            <a:off x="2257674" y="2275909"/>
            <a:ext cx="2692399" cy="178307"/>
          </a:xfrm>
          <a:prstGeom prst="homePlate">
            <a:avLst>
              <a:gd name="adj" fmla="val 31481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762C704-5294-445A-95ED-DDE46B83010E}"/>
              </a:ext>
            </a:extLst>
          </p:cNvPr>
          <p:cNvSpPr txBox="1"/>
          <p:nvPr/>
        </p:nvSpPr>
        <p:spPr>
          <a:xfrm>
            <a:off x="2817341" y="2301309"/>
            <a:ext cx="1384995" cy="1200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Intensywna terapia behawioralna 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5805BB7-9FF3-48F5-8D80-3F2A745EF919}"/>
              </a:ext>
            </a:extLst>
          </p:cNvPr>
          <p:cNvCxnSpPr>
            <a:cxnSpLocks/>
          </p:cNvCxnSpPr>
          <p:nvPr/>
        </p:nvCxnSpPr>
        <p:spPr>
          <a:xfrm>
            <a:off x="2267809" y="2534809"/>
            <a:ext cx="3835424" cy="0"/>
          </a:xfrm>
          <a:prstGeom prst="line">
            <a:avLst/>
          </a:prstGeom>
          <a:ln w="15875">
            <a:solidFill>
              <a:srgbClr val="939AA7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F34EC0F-BCA5-4BF9-8EB1-1339D7C6E1C2}"/>
              </a:ext>
            </a:extLst>
          </p:cNvPr>
          <p:cNvCxnSpPr>
            <a:cxnSpLocks/>
          </p:cNvCxnSpPr>
          <p:nvPr/>
        </p:nvCxnSpPr>
        <p:spPr>
          <a:xfrm>
            <a:off x="2267809" y="2491969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D73B4A5-0612-4A67-B7E4-859E48012E0A}"/>
              </a:ext>
            </a:extLst>
          </p:cNvPr>
          <p:cNvCxnSpPr>
            <a:cxnSpLocks/>
          </p:cNvCxnSpPr>
          <p:nvPr/>
        </p:nvCxnSpPr>
        <p:spPr>
          <a:xfrm>
            <a:off x="3638862" y="2491969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5A9C64A7-D415-4677-BAE7-34FE2D6AB96E}"/>
              </a:ext>
            </a:extLst>
          </p:cNvPr>
          <p:cNvCxnSpPr>
            <a:cxnSpLocks/>
          </p:cNvCxnSpPr>
          <p:nvPr/>
        </p:nvCxnSpPr>
        <p:spPr>
          <a:xfrm>
            <a:off x="4940234" y="2491969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229512AC-D41C-40B9-854D-72F9F38C2F76}"/>
              </a:ext>
            </a:extLst>
          </p:cNvPr>
          <p:cNvCxnSpPr>
            <a:cxnSpLocks/>
          </p:cNvCxnSpPr>
          <p:nvPr/>
        </p:nvCxnSpPr>
        <p:spPr>
          <a:xfrm>
            <a:off x="6108497" y="2491969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Content Placeholder 12">
            <a:extLst>
              <a:ext uri="{FF2B5EF4-FFF2-40B4-BE49-F238E27FC236}">
                <a16:creationId xmlns:a16="http://schemas.microsoft.com/office/drawing/2014/main" id="{2AF66331-12C9-4BE4-9676-DAB4F98239E4}"/>
              </a:ext>
            </a:extLst>
          </p:cNvPr>
          <p:cNvSpPr txBox="1">
            <a:spLocks/>
          </p:cNvSpPr>
          <p:nvPr/>
        </p:nvSpPr>
        <p:spPr>
          <a:xfrm>
            <a:off x="1911190" y="2474739"/>
            <a:ext cx="266099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Tydzień</a:t>
            </a:r>
          </a:p>
        </p:txBody>
      </p:sp>
      <p:sp>
        <p:nvSpPr>
          <p:cNvPr id="141" name="Content Placeholder 12">
            <a:extLst>
              <a:ext uri="{FF2B5EF4-FFF2-40B4-BE49-F238E27FC236}">
                <a16:creationId xmlns:a16="http://schemas.microsoft.com/office/drawing/2014/main" id="{BAF8F7D6-745F-4D2B-9439-4FB743F6AC73}"/>
              </a:ext>
            </a:extLst>
          </p:cNvPr>
          <p:cNvSpPr txBox="1">
            <a:spLocks/>
          </p:cNvSpPr>
          <p:nvPr/>
        </p:nvSpPr>
        <p:spPr>
          <a:xfrm>
            <a:off x="2242160" y="2597095"/>
            <a:ext cx="51296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</a:t>
            </a:r>
          </a:p>
        </p:txBody>
      </p:sp>
      <p:sp>
        <p:nvSpPr>
          <p:cNvPr id="142" name="Content Placeholder 12">
            <a:extLst>
              <a:ext uri="{FF2B5EF4-FFF2-40B4-BE49-F238E27FC236}">
                <a16:creationId xmlns:a16="http://schemas.microsoft.com/office/drawing/2014/main" id="{AC23663E-6D3A-44CB-8381-66CC7E1BD353}"/>
              </a:ext>
            </a:extLst>
          </p:cNvPr>
          <p:cNvSpPr txBox="1">
            <a:spLocks/>
          </p:cNvSpPr>
          <p:nvPr/>
        </p:nvSpPr>
        <p:spPr>
          <a:xfrm>
            <a:off x="3582860" y="2597095"/>
            <a:ext cx="10259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16</a:t>
            </a:r>
          </a:p>
        </p:txBody>
      </p:sp>
      <p:sp>
        <p:nvSpPr>
          <p:cNvPr id="143" name="Content Placeholder 12">
            <a:extLst>
              <a:ext uri="{FF2B5EF4-FFF2-40B4-BE49-F238E27FC236}">
                <a16:creationId xmlns:a16="http://schemas.microsoft.com/office/drawing/2014/main" id="{0524B47C-2897-4054-9D68-EA67B8FE85FD}"/>
              </a:ext>
            </a:extLst>
          </p:cNvPr>
          <p:cNvSpPr txBox="1">
            <a:spLocks/>
          </p:cNvSpPr>
          <p:nvPr/>
        </p:nvSpPr>
        <p:spPr>
          <a:xfrm>
            <a:off x="4895272" y="2597095"/>
            <a:ext cx="10259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68</a:t>
            </a:r>
          </a:p>
        </p:txBody>
      </p:sp>
      <p:sp>
        <p:nvSpPr>
          <p:cNvPr id="144" name="Content Placeholder 12">
            <a:extLst>
              <a:ext uri="{FF2B5EF4-FFF2-40B4-BE49-F238E27FC236}">
                <a16:creationId xmlns:a16="http://schemas.microsoft.com/office/drawing/2014/main" id="{F5549650-5C38-4DCE-A318-DB69F6934172}"/>
              </a:ext>
            </a:extLst>
          </p:cNvPr>
          <p:cNvSpPr txBox="1">
            <a:spLocks/>
          </p:cNvSpPr>
          <p:nvPr/>
        </p:nvSpPr>
        <p:spPr>
          <a:xfrm>
            <a:off x="6014542" y="2597095"/>
            <a:ext cx="10259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75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1B3FE02-86E1-40A5-8926-EF3EDE4F8BC5}"/>
              </a:ext>
            </a:extLst>
          </p:cNvPr>
          <p:cNvSpPr txBox="1"/>
          <p:nvPr/>
        </p:nvSpPr>
        <p:spPr>
          <a:xfrm>
            <a:off x="3160635" y="2698990"/>
            <a:ext cx="945772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 eskalacji dawki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A78F307-726C-41A9-8FBC-3C4A688FFC21}"/>
              </a:ext>
            </a:extLst>
          </p:cNvPr>
          <p:cNvSpPr txBox="1"/>
          <p:nvPr/>
        </p:nvSpPr>
        <p:spPr>
          <a:xfrm>
            <a:off x="5832222" y="2698990"/>
            <a:ext cx="503344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 badania</a:t>
            </a: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§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B0E6029-9020-45EC-AB08-BEC8628B9617}"/>
              </a:ext>
            </a:extLst>
          </p:cNvPr>
          <p:cNvSpPr txBox="1"/>
          <p:nvPr/>
        </p:nvSpPr>
        <p:spPr>
          <a:xfrm>
            <a:off x="4588263" y="2698990"/>
            <a:ext cx="718145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Zakończenie leczenia</a:t>
            </a:r>
          </a:p>
        </p:txBody>
      </p:sp>
      <p:sp>
        <p:nvSpPr>
          <p:cNvPr id="148" name="Rectangle: Top Corners Rounded 147">
            <a:extLst>
              <a:ext uri="{FF2B5EF4-FFF2-40B4-BE49-F238E27FC236}">
                <a16:creationId xmlns:a16="http://schemas.microsoft.com/office/drawing/2014/main" id="{CF09C1C6-0D9B-4B4D-B97E-F999FA8F7A67}"/>
              </a:ext>
            </a:extLst>
          </p:cNvPr>
          <p:cNvSpPr/>
          <p:nvPr/>
        </p:nvSpPr>
        <p:spPr>
          <a:xfrm>
            <a:off x="2267832" y="1071269"/>
            <a:ext cx="1326275" cy="124121"/>
          </a:xfrm>
          <a:prstGeom prst="round2SameRect">
            <a:avLst/>
          </a:prstGeom>
          <a:noFill/>
          <a:ln w="28575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7FF545F-85B0-452A-A86D-22025ABAAB59}"/>
              </a:ext>
            </a:extLst>
          </p:cNvPr>
          <p:cNvSpPr txBox="1"/>
          <p:nvPr/>
        </p:nvSpPr>
        <p:spPr>
          <a:xfrm>
            <a:off x="2512028" y="944669"/>
            <a:ext cx="902230" cy="141577"/>
          </a:xfrm>
          <a:prstGeom prst="rect">
            <a:avLst/>
          </a:prstGeom>
          <a:solidFill>
            <a:srgbClr val="FFFFFF"/>
          </a:solidFill>
        </p:spPr>
        <p:txBody>
          <a:bodyPr wrap="square" lIns="9144" tIns="9144" rIns="9144" bIns="914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Zwiększanie dawki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94D6672-6DA2-4871-834E-691146F86C7D}"/>
              </a:ext>
            </a:extLst>
          </p:cNvPr>
          <p:cNvSpPr/>
          <p:nvPr/>
        </p:nvSpPr>
        <p:spPr>
          <a:xfrm>
            <a:off x="2235448" y="1166280"/>
            <a:ext cx="1404738" cy="5197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ED072C0-EAC1-4D9E-A639-8490D20B471F}"/>
              </a:ext>
            </a:extLst>
          </p:cNvPr>
          <p:cNvSpPr/>
          <p:nvPr/>
        </p:nvSpPr>
        <p:spPr>
          <a:xfrm>
            <a:off x="6883400" y="3742055"/>
            <a:ext cx="4965700" cy="688340"/>
          </a:xfrm>
          <a:prstGeom prst="rect">
            <a:avLst/>
          </a:prstGeom>
          <a:solidFill>
            <a:srgbClr val="005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701CFE5-8875-4BD9-A722-8D8CCA932AC0}"/>
              </a:ext>
            </a:extLst>
          </p:cNvPr>
          <p:cNvSpPr/>
          <p:nvPr/>
        </p:nvSpPr>
        <p:spPr>
          <a:xfrm>
            <a:off x="6879807" y="4462145"/>
            <a:ext cx="4965700" cy="645160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11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9032FAE-B2BC-48C7-8EBD-E803F893315A}"/>
              </a:ext>
            </a:extLst>
          </p:cNvPr>
          <p:cNvSpPr/>
          <p:nvPr/>
        </p:nvSpPr>
        <p:spPr>
          <a:xfrm>
            <a:off x="6883400" y="3115945"/>
            <a:ext cx="4965700" cy="594360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7D754FC-2BA1-4970-B348-D420C173BE62}"/>
              </a:ext>
            </a:extLst>
          </p:cNvPr>
          <p:cNvSpPr/>
          <p:nvPr/>
        </p:nvSpPr>
        <p:spPr>
          <a:xfrm>
            <a:off x="6883400" y="1863725"/>
            <a:ext cx="4965700" cy="59436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44E9191-0449-4371-BCB4-3D8B5C95CA09}"/>
              </a:ext>
            </a:extLst>
          </p:cNvPr>
          <p:cNvSpPr/>
          <p:nvPr/>
        </p:nvSpPr>
        <p:spPr>
          <a:xfrm>
            <a:off x="6883400" y="2489835"/>
            <a:ext cx="4965700" cy="594360"/>
          </a:xfrm>
          <a:prstGeom prst="rect">
            <a:avLst/>
          </a:prstGeom>
          <a:solidFill>
            <a:srgbClr val="B1D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11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07D434D-4DD1-4DE4-9033-FCC98E4AC396}"/>
              </a:ext>
            </a:extLst>
          </p:cNvPr>
          <p:cNvSpPr txBox="1"/>
          <p:nvPr/>
        </p:nvSpPr>
        <p:spPr>
          <a:xfrm>
            <a:off x="8987734" y="2091656"/>
            <a:ext cx="132593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-14,6 cm vs -6,3 cm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8B251CA-8520-40EE-8627-73A4B00E9BE0}"/>
              </a:ext>
            </a:extLst>
          </p:cNvPr>
          <p:cNvSpPr txBox="1"/>
          <p:nvPr/>
        </p:nvSpPr>
        <p:spPr>
          <a:xfrm>
            <a:off x="8906109" y="2710238"/>
            <a:ext cx="1489189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-5,6 mm Hg vs -1,6 mm Hg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84E54D5-4724-40E7-9FB8-BD5B8FDF2A94}"/>
              </a:ext>
            </a:extLst>
          </p:cNvPr>
          <p:cNvSpPr txBox="1"/>
          <p:nvPr/>
        </p:nvSpPr>
        <p:spPr>
          <a:xfrm>
            <a:off x="9185031" y="3336771"/>
            <a:ext cx="931344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-59,6% vs -22,9%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4C94363-6CAF-4747-9FC7-F46E328A4685}"/>
              </a:ext>
            </a:extLst>
          </p:cNvPr>
          <p:cNvSpPr txBox="1"/>
          <p:nvPr/>
        </p:nvSpPr>
        <p:spPr>
          <a:xfrm>
            <a:off x="8649250" y="3762627"/>
            <a:ext cx="3148298" cy="6232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Częstość występowania GI </a:t>
            </a:r>
            <a:r>
              <a:rPr kumimoji="0" lang="fr-FR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AEs:</a:t>
            </a: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74,2% vs 47,9%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2,4mg vs placebo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Większość działań niepożądanych ze strony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przewodu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pl-PL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pokarmowego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była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łagodna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lub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umiarkowan</a:t>
            </a:r>
            <a:r>
              <a:rPr kumimoji="0" lang="pl-PL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i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przemijając</a:t>
            </a:r>
            <a:r>
              <a:rPr kumimoji="0" lang="pl-PL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647388E-C0F2-48AE-8033-9EB74BA821F7}"/>
              </a:ext>
            </a:extLst>
          </p:cNvPr>
          <p:cNvSpPr txBox="1"/>
          <p:nvPr/>
        </p:nvSpPr>
        <p:spPr>
          <a:xfrm>
            <a:off x="7422186" y="4018246"/>
            <a:ext cx="36227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Bezpieczeństwo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8D3AA10-A2CE-405B-8191-BF95470A5135}"/>
              </a:ext>
            </a:extLst>
          </p:cNvPr>
          <p:cNvSpPr txBox="1"/>
          <p:nvPr/>
        </p:nvSpPr>
        <p:spPr>
          <a:xfrm>
            <a:off x="7295951" y="4715476"/>
            <a:ext cx="73417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Co to jest IBT? 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3BD4562-250D-459E-9C3E-0E846604BE71}"/>
              </a:ext>
            </a:extLst>
          </p:cNvPr>
          <p:cNvSpPr txBox="1"/>
          <p:nvPr/>
        </p:nvSpPr>
        <p:spPr>
          <a:xfrm>
            <a:off x="10808970" y="1953156"/>
            <a:ext cx="85584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-8,3 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[-10.1; -6.6]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05CE8B0-59CC-4514-87B8-00B2F74BD333}"/>
              </a:ext>
            </a:extLst>
          </p:cNvPr>
          <p:cNvSpPr txBox="1"/>
          <p:nvPr/>
        </p:nvSpPr>
        <p:spPr>
          <a:xfrm>
            <a:off x="10763250" y="2579689"/>
            <a:ext cx="102108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-3,9 mmHg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[-6.4;-1.5]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P=0.001 </a:t>
            </a:r>
            <a:endParaRPr kumimoji="0" lang="en-GB" sz="9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6B92A65-4155-48BC-8224-4C9D896616E0}"/>
              </a:ext>
            </a:extLst>
          </p:cNvPr>
          <p:cNvSpPr txBox="1"/>
          <p:nvPr/>
        </p:nvSpPr>
        <p:spPr>
          <a:xfrm>
            <a:off x="11010897" y="3206222"/>
            <a:ext cx="52578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-47.6%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[-55; -39]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 &lt;0.001</a:t>
            </a:r>
          </a:p>
        </p:txBody>
      </p:sp>
      <p:pic>
        <p:nvPicPr>
          <p:cNvPr id="199" name="Graphic 198">
            <a:extLst>
              <a:ext uri="{FF2B5EF4-FFF2-40B4-BE49-F238E27FC236}">
                <a16:creationId xmlns:a16="http://schemas.microsoft.com/office/drawing/2014/main" id="{A9395D38-4812-49EB-930D-2AAA84158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8879" y="3918283"/>
            <a:ext cx="351440" cy="338424"/>
          </a:xfrm>
          <a:prstGeom prst="rect">
            <a:avLst/>
          </a:prstGeom>
        </p:spPr>
      </p:pic>
      <p:sp>
        <p:nvSpPr>
          <p:cNvPr id="201" name="TextBox 200">
            <a:extLst>
              <a:ext uri="{FF2B5EF4-FFF2-40B4-BE49-F238E27FC236}">
                <a16:creationId xmlns:a16="http://schemas.microsoft.com/office/drawing/2014/main" id="{D7EEB82C-1C45-4633-99A4-4E3F18B733C1}"/>
              </a:ext>
            </a:extLst>
          </p:cNvPr>
          <p:cNvSpPr txBox="1"/>
          <p:nvPr/>
        </p:nvSpPr>
        <p:spPr>
          <a:xfrm>
            <a:off x="8272874" y="4507726"/>
            <a:ext cx="3515386" cy="5924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IBT to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Intensywna Terapia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Behawioralna,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która obejmuje m.in.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zwiększenie aktywności fizycznej i 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zmniejszenie ilości spożywanych kalorii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 30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sesjami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pl-PL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doradztwa behawioralnego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9D0E93D2-42FA-41BA-8928-A549449D86E6}"/>
              </a:ext>
            </a:extLst>
          </p:cNvPr>
          <p:cNvCxnSpPr>
            <a:cxnSpLocks/>
          </p:cNvCxnSpPr>
          <p:nvPr/>
        </p:nvCxnSpPr>
        <p:spPr>
          <a:xfrm>
            <a:off x="8594369" y="1292843"/>
            <a:ext cx="0" cy="314898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80E129E7-6F22-4739-8FDD-6EADD9F8C5FB}"/>
              </a:ext>
            </a:extLst>
          </p:cNvPr>
          <p:cNvSpPr txBox="1"/>
          <p:nvPr/>
        </p:nvSpPr>
        <p:spPr>
          <a:xfrm>
            <a:off x="7042251" y="2648939"/>
            <a:ext cx="10355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Krew skurczowa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ciśnienie (mmHg)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85AB27F-9238-4CAF-ABE9-B53DB751ADE7}"/>
              </a:ext>
            </a:extLst>
          </p:cNvPr>
          <p:cNvSpPr txBox="1"/>
          <p:nvPr/>
        </p:nvSpPr>
        <p:spPr>
          <a:xfrm>
            <a:off x="7025420" y="3344722"/>
            <a:ext cx="106920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białko C-reaktywne </a:t>
            </a:r>
          </a:p>
        </p:txBody>
      </p:sp>
      <p:pic>
        <p:nvPicPr>
          <p:cNvPr id="174" name="Graphic 173">
            <a:extLst>
              <a:ext uri="{FF2B5EF4-FFF2-40B4-BE49-F238E27FC236}">
                <a16:creationId xmlns:a16="http://schemas.microsoft.com/office/drawing/2014/main" id="{4DB74C18-2258-4B54-A02D-C764368C9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6026" y="2661586"/>
            <a:ext cx="251704" cy="251704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371172F6-D13B-444A-A3AF-B803A797C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20869" y="3289574"/>
            <a:ext cx="303292" cy="248794"/>
          </a:xfrm>
          <a:prstGeom prst="rect">
            <a:avLst/>
          </a:prstGeom>
        </p:spPr>
      </p:pic>
      <p:sp>
        <p:nvSpPr>
          <p:cNvPr id="193" name="Content Placeholder 2">
            <a:extLst>
              <a:ext uri="{FF2B5EF4-FFF2-40B4-BE49-F238E27FC236}">
                <a16:creationId xmlns:a16="http://schemas.microsoft.com/office/drawing/2014/main" id="{12C9DE0A-A28C-48A8-AE12-DD3BDC8BE70E}"/>
              </a:ext>
            </a:extLst>
          </p:cNvPr>
          <p:cNvSpPr txBox="1">
            <a:spLocks/>
          </p:cNvSpPr>
          <p:nvPr/>
        </p:nvSpPr>
        <p:spPr>
          <a:xfrm>
            <a:off x="8136553" y="44922"/>
            <a:ext cx="13391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Cel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badania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31EB45A-45F4-4FA9-BB78-CF515F88E01B}"/>
              </a:ext>
            </a:extLst>
          </p:cNvPr>
          <p:cNvSpPr txBox="1"/>
          <p:nvPr/>
        </p:nvSpPr>
        <p:spPr>
          <a:xfrm rot="5400000" flipV="1">
            <a:off x="1943100" y="4889500"/>
            <a:ext cx="153888" cy="2181687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Czas od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randomizacji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(tygodnie)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4D894A1A-0A52-4942-A83A-948F54B9A20D}"/>
              </a:ext>
            </a:extLst>
          </p:cNvPr>
          <p:cNvSpPr/>
          <p:nvPr/>
        </p:nvSpPr>
        <p:spPr>
          <a:xfrm>
            <a:off x="4253266" y="4590811"/>
            <a:ext cx="2166050" cy="1503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0F9149C-251E-4F2E-AA08-46419A065324}"/>
              </a:ext>
            </a:extLst>
          </p:cNvPr>
          <p:cNvSpPr/>
          <p:nvPr/>
        </p:nvSpPr>
        <p:spPr>
          <a:xfrm>
            <a:off x="5440024" y="4990239"/>
            <a:ext cx="789210" cy="966590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STEP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68 tygodni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4460D6C-404C-4825-9754-CE9027175F6B}"/>
              </a:ext>
            </a:extLst>
          </p:cNvPr>
          <p:cNvSpPr/>
          <p:nvPr/>
        </p:nvSpPr>
        <p:spPr>
          <a:xfrm>
            <a:off x="4481028" y="4989829"/>
            <a:ext cx="789210" cy="966590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STEP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68 tygodni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1B99B77-3D8F-4BE9-A233-4E4C4CEE7502}"/>
              </a:ext>
            </a:extLst>
          </p:cNvPr>
          <p:cNvSpPr txBox="1"/>
          <p:nvPr/>
        </p:nvSpPr>
        <p:spPr>
          <a:xfrm>
            <a:off x="4568868" y="5333302"/>
            <a:ext cx="660437" cy="2745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</a:t>
            </a: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.9%</a:t>
            </a:r>
            <a:endParaRPr kumimoji="0" lang="en-GB" sz="16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15F2D58-2013-451E-9EC2-3FA467CC0F9B}"/>
              </a:ext>
            </a:extLst>
          </p:cNvPr>
          <p:cNvSpPr txBox="1"/>
          <p:nvPr/>
        </p:nvSpPr>
        <p:spPr>
          <a:xfrm>
            <a:off x="5536519" y="5338589"/>
            <a:ext cx="660437" cy="2745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</a:t>
            </a: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7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</a:t>
            </a: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D9157FD-8E83-4537-B4CC-BC58CFFA1D5B}"/>
              </a:ext>
            </a:extLst>
          </p:cNvPr>
          <p:cNvSpPr/>
          <p:nvPr/>
        </p:nvSpPr>
        <p:spPr>
          <a:xfrm>
            <a:off x="8587740" y="1198245"/>
            <a:ext cx="3253740" cy="6248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FDD0D0D-63BB-487E-B482-BF939EF27EB5}"/>
              </a:ext>
            </a:extLst>
          </p:cNvPr>
          <p:cNvSpPr txBox="1"/>
          <p:nvPr/>
        </p:nvSpPr>
        <p:spPr>
          <a:xfrm>
            <a:off x="9071082" y="1302916"/>
            <a:ext cx="1110881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placebo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(68 tygodni)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80CFCCA3-276B-45A5-A9D6-DCC374A75F81}"/>
              </a:ext>
            </a:extLst>
          </p:cNvPr>
          <p:cNvSpPr txBox="1"/>
          <p:nvPr/>
        </p:nvSpPr>
        <p:spPr>
          <a:xfrm>
            <a:off x="10622020" y="1233666"/>
            <a:ext cx="11413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ETD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2,4mg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placebo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(68 tygodni)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446E93B-F92F-4ACA-BE0D-A8C206E04921}"/>
              </a:ext>
            </a:extLst>
          </p:cNvPr>
          <p:cNvCxnSpPr>
            <a:cxnSpLocks/>
          </p:cNvCxnSpPr>
          <p:nvPr/>
        </p:nvCxnSpPr>
        <p:spPr>
          <a:xfrm>
            <a:off x="10530254" y="1160145"/>
            <a:ext cx="0" cy="252984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4149E557-628A-4D19-B64D-35B11C1AE2FA}"/>
              </a:ext>
            </a:extLst>
          </p:cNvPr>
          <p:cNvSpPr txBox="1"/>
          <p:nvPr/>
        </p:nvSpPr>
        <p:spPr>
          <a:xfrm>
            <a:off x="7002176" y="2028106"/>
            <a:ext cx="1115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Talia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obwód (cm)</a:t>
            </a:r>
          </a:p>
        </p:txBody>
      </p:sp>
      <p:pic>
        <p:nvPicPr>
          <p:cNvPr id="198" name="Graphic 197">
            <a:extLst>
              <a:ext uri="{FF2B5EF4-FFF2-40B4-BE49-F238E27FC236}">
                <a16:creationId xmlns:a16="http://schemas.microsoft.com/office/drawing/2014/main" id="{ED35B2E6-04C5-4A10-ACE0-B62DC31111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02820" y="2074667"/>
            <a:ext cx="323213" cy="183876"/>
          </a:xfrm>
          <a:prstGeom prst="rect">
            <a:avLst/>
          </a:prstGeom>
        </p:spPr>
      </p:pic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794EE61C-6DDD-4CC8-9136-AB800C70AA64}"/>
              </a:ext>
            </a:extLst>
          </p:cNvPr>
          <p:cNvGraphicFramePr>
            <a:graphicFrameLocks/>
          </p:cNvGraphicFramePr>
          <p:nvPr/>
        </p:nvGraphicFramePr>
        <p:xfrm>
          <a:off x="498022" y="3609717"/>
          <a:ext cx="3050420" cy="230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3" name="TextBox 152">
            <a:extLst>
              <a:ext uri="{FF2B5EF4-FFF2-40B4-BE49-F238E27FC236}">
                <a16:creationId xmlns:a16="http://schemas.microsoft.com/office/drawing/2014/main" id="{DD428A8F-498B-49E6-9D5A-F4277153B068}"/>
              </a:ext>
            </a:extLst>
          </p:cNvPr>
          <p:cNvSpPr txBox="1"/>
          <p:nvPr/>
        </p:nvSpPr>
        <p:spPr>
          <a:xfrm>
            <a:off x="7007649" y="863955"/>
            <a:ext cx="16272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Główne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drugorzęd</a:t>
            </a: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owe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punkty końcowe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†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0C687D6-5781-4580-92F7-948ACF52BA56}"/>
              </a:ext>
            </a:extLst>
          </p:cNvPr>
          <p:cNvSpPr/>
          <p:nvPr/>
        </p:nvSpPr>
        <p:spPr>
          <a:xfrm>
            <a:off x="7926717" y="-1372"/>
            <a:ext cx="101478" cy="303134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CB77CED-BB8F-44B3-98F9-8A1C6581087C}"/>
              </a:ext>
            </a:extLst>
          </p:cNvPr>
          <p:cNvSpPr/>
          <p:nvPr/>
        </p:nvSpPr>
        <p:spPr>
          <a:xfrm>
            <a:off x="6872839" y="1008184"/>
            <a:ext cx="56123" cy="690227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26682638-DCC5-4B8B-A02C-F44438880D92}"/>
              </a:ext>
            </a:extLst>
          </p:cNvPr>
          <p:cNvCxnSpPr>
            <a:cxnSpLocks/>
          </p:cNvCxnSpPr>
          <p:nvPr/>
        </p:nvCxnSpPr>
        <p:spPr>
          <a:xfrm>
            <a:off x="8017921" y="-1400"/>
            <a:ext cx="0" cy="684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6E4B0E2-93F6-4026-8BA1-AA2A75A9D727}"/>
              </a:ext>
            </a:extLst>
          </p:cNvPr>
          <p:cNvSpPr/>
          <p:nvPr/>
        </p:nvSpPr>
        <p:spPr>
          <a:xfrm>
            <a:off x="4253265" y="4469600"/>
            <a:ext cx="2166050" cy="434793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Zmiana masy ciała (%) w ramionach z semaglutydem 2,4 mg</a:t>
            </a:r>
            <a:endParaRPr kumimoji="0" lang="en-GB" sz="105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661F279-8142-4614-A967-CC80A804B695}"/>
              </a:ext>
            </a:extLst>
          </p:cNvPr>
          <p:cNvSpPr txBox="1"/>
          <p:nvPr/>
        </p:nvSpPr>
        <p:spPr>
          <a:xfrm>
            <a:off x="176826" y="1257988"/>
            <a:ext cx="118462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kryteria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włączenia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3" name="Line 34">
            <a:extLst>
              <a:ext uri="{FF2B5EF4-FFF2-40B4-BE49-F238E27FC236}">
                <a16:creationId xmlns:a16="http://schemas.microsoft.com/office/drawing/2014/main" id="{55E814FF-763D-431D-9EA4-881F94A78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222" y="6193076"/>
            <a:ext cx="182880" cy="0"/>
          </a:xfrm>
          <a:prstGeom prst="line">
            <a:avLst/>
          </a:prstGeom>
          <a:noFill/>
          <a:ln w="38100" cap="flat">
            <a:solidFill>
              <a:srgbClr val="939AA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5383F78-F761-4A77-900A-61323CDA892B}"/>
              </a:ext>
            </a:extLst>
          </p:cNvPr>
          <p:cNvSpPr txBox="1"/>
          <p:nvPr/>
        </p:nvSpPr>
        <p:spPr>
          <a:xfrm>
            <a:off x="2794099" y="6107284"/>
            <a:ext cx="485026" cy="1715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Placebo</a:t>
            </a:r>
          </a:p>
        </p:txBody>
      </p:sp>
      <p:sp>
        <p:nvSpPr>
          <p:cNvPr id="183" name="Line 124">
            <a:extLst>
              <a:ext uri="{FF2B5EF4-FFF2-40B4-BE49-F238E27FC236}">
                <a16:creationId xmlns:a16="http://schemas.microsoft.com/office/drawing/2014/main" id="{7524D30F-1F5C-4AA1-B4BA-C96694BBA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081" y="6193076"/>
            <a:ext cx="182880" cy="0"/>
          </a:xfrm>
          <a:prstGeom prst="line">
            <a:avLst/>
          </a:prstGeom>
          <a:noFill/>
          <a:ln w="381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1B5BE15-B411-4D60-8B40-56FEF423AA33}"/>
              </a:ext>
            </a:extLst>
          </p:cNvPr>
          <p:cNvSpPr txBox="1"/>
          <p:nvPr/>
        </p:nvSpPr>
        <p:spPr>
          <a:xfrm>
            <a:off x="1183807" y="6107284"/>
            <a:ext cx="1297890" cy="1715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Semaglutyd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2,4 mg</a:t>
            </a:r>
          </a:p>
        </p:txBody>
      </p:sp>
    </p:spTree>
    <p:extLst>
      <p:ext uri="{BB962C8B-B14F-4D97-AF65-F5344CB8AC3E}">
        <p14:creationId xmlns:p14="http://schemas.microsoft.com/office/powerpoint/2010/main" val="27249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0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7F4619DB-2D03-476E-B134-CC78055F0022}"/>
              </a:ext>
            </a:extLst>
          </p:cNvPr>
          <p:cNvSpPr/>
          <p:nvPr/>
        </p:nvSpPr>
        <p:spPr>
          <a:xfrm>
            <a:off x="3687399" y="3859577"/>
            <a:ext cx="449417" cy="1774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0A81324-6F9F-41F7-BF5E-3B8FA3DE2C5A}"/>
              </a:ext>
            </a:extLst>
          </p:cNvPr>
          <p:cNvSpPr txBox="1"/>
          <p:nvPr/>
        </p:nvSpPr>
        <p:spPr>
          <a:xfrm>
            <a:off x="3613860" y="3581709"/>
            <a:ext cx="5561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Okres leczenia</a:t>
            </a:r>
            <a:endParaRPr kumimoji="0" lang="en-GB" sz="800" b="0" i="0" u="none" strike="noStrike" kern="1200" cap="none" spc="0" normalizeH="0" baseline="0" noProof="0" err="1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646DF73-F5E4-413C-B46B-9BCA2DC7BFE1}"/>
              </a:ext>
            </a:extLst>
          </p:cNvPr>
          <p:cNvSpPr/>
          <p:nvPr/>
        </p:nvSpPr>
        <p:spPr>
          <a:xfrm>
            <a:off x="11209851" y="195220"/>
            <a:ext cx="725888" cy="30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8EB3B98-C1C5-4CE8-889B-5554A29CEE15}"/>
              </a:ext>
            </a:extLst>
          </p:cNvPr>
          <p:cNvSpPr/>
          <p:nvPr/>
        </p:nvSpPr>
        <p:spPr>
          <a:xfrm>
            <a:off x="8587740" y="1207770"/>
            <a:ext cx="3253740" cy="6248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C6F7FB7-59E0-4482-99F5-51A76973F940}"/>
              </a:ext>
            </a:extLst>
          </p:cNvPr>
          <p:cNvGrpSpPr/>
          <p:nvPr/>
        </p:nvGrpSpPr>
        <p:grpSpPr>
          <a:xfrm>
            <a:off x="403860" y="3749040"/>
            <a:ext cx="3319222" cy="2198370"/>
            <a:chOff x="627492" y="2566236"/>
            <a:chExt cx="5653981" cy="3160050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EE07F504-2794-4D1E-935C-C1A361A67742}"/>
                </a:ext>
              </a:extLst>
            </p:cNvPr>
            <p:cNvGrpSpPr/>
            <p:nvPr/>
          </p:nvGrpSpPr>
          <p:grpSpPr>
            <a:xfrm>
              <a:off x="627492" y="2566236"/>
              <a:ext cx="5653981" cy="3160050"/>
              <a:chOff x="627492" y="2527981"/>
              <a:chExt cx="5653981" cy="3160050"/>
            </a:xfrm>
          </p:grpSpPr>
          <p:graphicFrame>
            <p:nvGraphicFramePr>
              <p:cNvPr id="225" name="Chart 224">
                <a:extLst>
                  <a:ext uri="{FF2B5EF4-FFF2-40B4-BE49-F238E27FC236}">
                    <a16:creationId xmlns:a16="http://schemas.microsoft.com/office/drawing/2014/main" id="{3661D074-0E26-4338-A4ED-C77C391631B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27492" y="2527981"/>
              <a:ext cx="5653981" cy="31600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8E577611-6455-4D9F-BEBC-19DB4C09F155}"/>
                  </a:ext>
                </a:extLst>
              </p:cNvPr>
              <p:cNvGrpSpPr/>
              <p:nvPr/>
            </p:nvGrpSpPr>
            <p:grpSpPr>
              <a:xfrm>
                <a:off x="1179120" y="4588171"/>
                <a:ext cx="1422735" cy="398984"/>
                <a:chOff x="1179120" y="4892971"/>
                <a:chExt cx="1422735" cy="398984"/>
              </a:xfrm>
            </p:grpSpPr>
            <p:sp>
              <p:nvSpPr>
                <p:cNvPr id="227" name="Arrow: Right 226">
                  <a:extLst>
                    <a:ext uri="{FF2B5EF4-FFF2-40B4-BE49-F238E27FC236}">
                      <a16:creationId xmlns:a16="http://schemas.microsoft.com/office/drawing/2014/main" id="{EFE75E05-A9E7-4576-BD8B-6FDD3D6451B9}"/>
                    </a:ext>
                  </a:extLst>
                </p:cNvPr>
                <p:cNvSpPr/>
                <p:nvPr/>
              </p:nvSpPr>
              <p:spPr>
                <a:xfrm>
                  <a:off x="1179120" y="4892971"/>
                  <a:ext cx="1422735" cy="398984"/>
                </a:xfrm>
                <a:prstGeom prst="rightArrow">
                  <a:avLst>
                    <a:gd name="adj1" fmla="val 50000"/>
                    <a:gd name="adj2" fmla="val 38239"/>
                  </a:avLst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" b="1" i="0" u="none" strike="noStrike" kern="1200" cap="none" spc="0" normalizeH="0" baseline="0" noProof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Okres</a:t>
                  </a:r>
                  <a:r>
                    <a:rPr kumimoji="0" lang="en-US" sz="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 </a:t>
                  </a:r>
                  <a:r>
                    <a:rPr kumimoji="0" lang="pl-PL" sz="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pis For Office" panose="020B0504010101010104" pitchFamily="34" charset="0"/>
                      <a:ea typeface="Apis For Office" panose="020B0504010101010104" pitchFamily="34" charset="0"/>
                      <a:cs typeface="Apis For Office" panose="020B0504010101010104" pitchFamily="34" charset="0"/>
                    </a:rPr>
                    <a:t>miareczkowania</a:t>
                  </a:r>
                  <a:endParaRPr kumimoji="0" lang="en-GB" sz="6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pis For Office" panose="020B0504010101010104" pitchFamily="34" charset="0"/>
                    <a:ea typeface="Apis For Office" panose="020B0504010101010104" pitchFamily="34" charset="0"/>
                    <a:cs typeface="Apis For Office" panose="020B0504010101010104" pitchFamily="34" charset="0"/>
                  </a:endParaRPr>
                </a:p>
              </p:txBody>
            </p: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9170AF44-A42C-4DFD-9ED9-D44974230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68523" y="4901004"/>
                  <a:ext cx="0" cy="382920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958E458-819E-4EB8-B341-D7FEE895B280}"/>
                </a:ext>
              </a:extLst>
            </p:cNvPr>
            <p:cNvCxnSpPr>
              <a:cxnSpLocks/>
            </p:cNvCxnSpPr>
            <p:nvPr/>
          </p:nvCxnSpPr>
          <p:spPr>
            <a:xfrm>
              <a:off x="6077822" y="3348996"/>
              <a:ext cx="0" cy="132488"/>
            </a:xfrm>
            <a:prstGeom prst="line">
              <a:avLst/>
            </a:prstGeom>
            <a:ln w="19050">
              <a:solidFill>
                <a:srgbClr val="939A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86606A5-D854-44E9-89C3-6851932C83D6}"/>
                </a:ext>
              </a:extLst>
            </p:cNvPr>
            <p:cNvCxnSpPr>
              <a:cxnSpLocks/>
            </p:cNvCxnSpPr>
            <p:nvPr/>
          </p:nvCxnSpPr>
          <p:spPr>
            <a:xfrm>
              <a:off x="5486733" y="3468334"/>
              <a:ext cx="0" cy="132488"/>
            </a:xfrm>
            <a:prstGeom prst="line">
              <a:avLst/>
            </a:prstGeom>
            <a:ln w="19050">
              <a:solidFill>
                <a:srgbClr val="939A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E644BDB-81B0-4439-B30A-127A970AB447}"/>
                </a:ext>
              </a:extLst>
            </p:cNvPr>
            <p:cNvCxnSpPr>
              <a:cxnSpLocks/>
            </p:cNvCxnSpPr>
            <p:nvPr/>
          </p:nvCxnSpPr>
          <p:spPr>
            <a:xfrm>
              <a:off x="4888337" y="3550426"/>
              <a:ext cx="0" cy="132488"/>
            </a:xfrm>
            <a:prstGeom prst="line">
              <a:avLst/>
            </a:prstGeom>
            <a:ln w="19050">
              <a:solidFill>
                <a:srgbClr val="939A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5286E009-1EEB-4371-AFED-81B79E2BC864}"/>
                </a:ext>
              </a:extLst>
            </p:cNvPr>
            <p:cNvCxnSpPr>
              <a:cxnSpLocks/>
            </p:cNvCxnSpPr>
            <p:nvPr/>
          </p:nvCxnSpPr>
          <p:spPr>
            <a:xfrm>
              <a:off x="4310013" y="3621256"/>
              <a:ext cx="0" cy="132488"/>
            </a:xfrm>
            <a:prstGeom prst="line">
              <a:avLst/>
            </a:prstGeom>
            <a:ln w="19050">
              <a:solidFill>
                <a:srgbClr val="939A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03BB03D-DDA4-4FDB-BFCF-F76C756D4BFE}"/>
                </a:ext>
              </a:extLst>
            </p:cNvPr>
            <p:cNvCxnSpPr>
              <a:cxnSpLocks/>
            </p:cNvCxnSpPr>
            <p:nvPr/>
          </p:nvCxnSpPr>
          <p:spPr>
            <a:xfrm>
              <a:off x="3784259" y="3754716"/>
              <a:ext cx="0" cy="132488"/>
            </a:xfrm>
            <a:prstGeom prst="line">
              <a:avLst/>
            </a:prstGeom>
            <a:ln w="19050">
              <a:solidFill>
                <a:srgbClr val="939A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82181C7-D161-4474-B087-4F0B1CB3937C}"/>
                </a:ext>
              </a:extLst>
            </p:cNvPr>
            <p:cNvCxnSpPr>
              <a:cxnSpLocks/>
            </p:cNvCxnSpPr>
            <p:nvPr/>
          </p:nvCxnSpPr>
          <p:spPr>
            <a:xfrm>
              <a:off x="3435736" y="3807277"/>
              <a:ext cx="0" cy="152406"/>
            </a:xfrm>
            <a:prstGeom prst="line">
              <a:avLst/>
            </a:prstGeom>
            <a:ln w="19050">
              <a:solidFill>
                <a:srgbClr val="939A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A7E570D-CE40-4A0A-9047-932BFB9EE00D}"/>
                </a:ext>
              </a:extLst>
            </p:cNvPr>
            <p:cNvCxnSpPr>
              <a:cxnSpLocks/>
            </p:cNvCxnSpPr>
            <p:nvPr/>
          </p:nvCxnSpPr>
          <p:spPr>
            <a:xfrm>
              <a:off x="6077610" y="4933352"/>
              <a:ext cx="0" cy="132488"/>
            </a:xfrm>
            <a:prstGeom prst="line">
              <a:avLst/>
            </a:prstGeom>
            <a:ln w="19050">
              <a:solidFill>
                <a:srgbClr val="0019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A71309B3-B774-4A42-8503-57F753E2E472}"/>
                </a:ext>
              </a:extLst>
            </p:cNvPr>
            <p:cNvCxnSpPr>
              <a:cxnSpLocks/>
            </p:cNvCxnSpPr>
            <p:nvPr/>
          </p:nvCxnSpPr>
          <p:spPr>
            <a:xfrm>
              <a:off x="5477926" y="4916203"/>
              <a:ext cx="0" cy="132488"/>
            </a:xfrm>
            <a:prstGeom prst="line">
              <a:avLst/>
            </a:prstGeom>
            <a:ln w="19050">
              <a:solidFill>
                <a:srgbClr val="0019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BAE381F-A597-43ED-9361-F0B0EE102909}"/>
                </a:ext>
              </a:extLst>
            </p:cNvPr>
            <p:cNvCxnSpPr>
              <a:cxnSpLocks/>
            </p:cNvCxnSpPr>
            <p:nvPr/>
          </p:nvCxnSpPr>
          <p:spPr>
            <a:xfrm>
              <a:off x="4845126" y="4848248"/>
              <a:ext cx="0" cy="132488"/>
            </a:xfrm>
            <a:prstGeom prst="line">
              <a:avLst/>
            </a:prstGeom>
            <a:ln w="19050">
              <a:solidFill>
                <a:srgbClr val="0019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270FBBF6-0EB9-4350-BF99-7A7A675AD14F}"/>
                </a:ext>
              </a:extLst>
            </p:cNvPr>
            <p:cNvCxnSpPr>
              <a:cxnSpLocks/>
            </p:cNvCxnSpPr>
            <p:nvPr/>
          </p:nvCxnSpPr>
          <p:spPr>
            <a:xfrm>
              <a:off x="4292760" y="4737535"/>
              <a:ext cx="0" cy="132488"/>
            </a:xfrm>
            <a:prstGeom prst="line">
              <a:avLst/>
            </a:prstGeom>
            <a:ln w="19050">
              <a:solidFill>
                <a:srgbClr val="0019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1AC652FD-AA0E-438D-90D7-E80C664AF445}"/>
                </a:ext>
              </a:extLst>
            </p:cNvPr>
            <p:cNvCxnSpPr>
              <a:cxnSpLocks/>
            </p:cNvCxnSpPr>
            <p:nvPr/>
          </p:nvCxnSpPr>
          <p:spPr>
            <a:xfrm>
              <a:off x="3742615" y="4585161"/>
              <a:ext cx="0" cy="132488"/>
            </a:xfrm>
            <a:prstGeom prst="line">
              <a:avLst/>
            </a:prstGeom>
            <a:ln w="19050">
              <a:solidFill>
                <a:srgbClr val="0019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Rectangle 286">
            <a:extLst>
              <a:ext uri="{FF2B5EF4-FFF2-40B4-BE49-F238E27FC236}">
                <a16:creationId xmlns:a16="http://schemas.microsoft.com/office/drawing/2014/main" id="{FB708EAD-5105-41EC-A251-A0FAFB5EBD67}"/>
              </a:ext>
            </a:extLst>
          </p:cNvPr>
          <p:cNvSpPr/>
          <p:nvPr/>
        </p:nvSpPr>
        <p:spPr>
          <a:xfrm>
            <a:off x="4310427" y="4433717"/>
            <a:ext cx="2114762" cy="1724563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6A464E0-EAB2-4E5E-8E72-D14F091EABBD}"/>
              </a:ext>
            </a:extLst>
          </p:cNvPr>
          <p:cNvCxnSpPr>
            <a:cxnSpLocks/>
          </p:cNvCxnSpPr>
          <p:nvPr/>
        </p:nvCxnSpPr>
        <p:spPr>
          <a:xfrm>
            <a:off x="0" y="3184077"/>
            <a:ext cx="585024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531C7E42-4C8F-4D99-804B-C273E8DF1E15}"/>
              </a:ext>
            </a:extLst>
          </p:cNvPr>
          <p:cNvCxnSpPr>
            <a:cxnSpLocks/>
          </p:cNvCxnSpPr>
          <p:nvPr/>
        </p:nvCxnSpPr>
        <p:spPr>
          <a:xfrm>
            <a:off x="0" y="774871"/>
            <a:ext cx="576795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B5CCA7F-77A9-4AC8-AA8D-E6A8353642CC}"/>
              </a:ext>
            </a:extLst>
          </p:cNvPr>
          <p:cNvSpPr/>
          <p:nvPr/>
        </p:nvSpPr>
        <p:spPr>
          <a:xfrm>
            <a:off x="6889807" y="5400403"/>
            <a:ext cx="4955712" cy="760182"/>
          </a:xfrm>
          <a:prstGeom prst="rect">
            <a:avLst/>
          </a:prstGeom>
          <a:solidFill>
            <a:schemeClr val="bg1"/>
          </a:solidFill>
          <a:ln>
            <a:solidFill>
              <a:srgbClr val="3B9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2" name="Arrow: Pentagon 241">
            <a:extLst>
              <a:ext uri="{FF2B5EF4-FFF2-40B4-BE49-F238E27FC236}">
                <a16:creationId xmlns:a16="http://schemas.microsoft.com/office/drawing/2014/main" id="{5915D81C-EE57-4DBC-AD4B-F8A6FD42F3E0}"/>
              </a:ext>
            </a:extLst>
          </p:cNvPr>
          <p:cNvSpPr/>
          <p:nvPr/>
        </p:nvSpPr>
        <p:spPr>
          <a:xfrm>
            <a:off x="6882693" y="5253022"/>
            <a:ext cx="1560695" cy="305043"/>
          </a:xfrm>
          <a:prstGeom prst="homePlate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9E8F9-1426-4877-9DE6-71ED6CCE8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273" y="6380821"/>
            <a:ext cx="11460647" cy="325115"/>
          </a:xfrm>
        </p:spPr>
        <p:txBody>
          <a:bodyPr/>
          <a:lstStyle/>
          <a:p>
            <a:r>
              <a:rPr lang="en-GB" sz="700"/>
              <a:t>#Podskórnie i raz w tygodniu, </a:t>
            </a:r>
            <a:r>
              <a:rPr lang="en-US" sz="700"/>
              <a:t>jako uzupełnienie interwencji dotyczącej stylu życia (dieta -500 kcal/dzień + aktywność fizyczna 150 min/tydzień).</a:t>
            </a:r>
            <a:r>
              <a:rPr lang="en-GB" sz="700"/>
              <a:t>; *In-trial; § End of trial for the main phase; ‡ 95% CI; Error bars are +/- standard error of the mean; AEs, adverse events; AOMs, anti-obesity medications; BMI, body mass index; BW, body weight; CI, confidence interval; ETD, estimated treatment difference (dla polityki leczenia Estimand); GI, gastrointestinal</a:t>
            </a:r>
            <a:r>
              <a:rPr lang="en-US" sz="700"/>
              <a:t>; </a:t>
            </a:r>
            <a:r>
              <a:rPr lang="en-GB" sz="700" err="1"/>
              <a:t>PwO, </a:t>
            </a:r>
            <a:r>
              <a:rPr lang="en-GB" sz="700"/>
              <a:t>people living with obesity; </a:t>
            </a:r>
            <a:r>
              <a:rPr lang="en-US" sz="700"/>
              <a:t>SF-36, Short Form 36-item Health Survey; </a:t>
            </a:r>
            <a:r>
              <a:rPr lang="en-GB" sz="700"/>
              <a:t>T2D, type 2 diabetes; WL, weight loss; </a:t>
            </a:r>
            <a:br>
              <a:rPr lang="en-GB" sz="700"/>
            </a:br>
            <a:r>
              <a:rPr lang="en-GB" sz="700" err="1"/>
              <a:t>Rubino </a:t>
            </a:r>
            <a:r>
              <a:rPr lang="en-GB" sz="700"/>
              <a:t>et al. JAMA. 2021;325:1414-25.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FEB1EC-9CFB-4B79-A1B7-42100331B08B}"/>
              </a:ext>
            </a:extLst>
          </p:cNvPr>
          <p:cNvSpPr txBox="1">
            <a:spLocks/>
          </p:cNvSpPr>
          <p:nvPr/>
        </p:nvSpPr>
        <p:spPr>
          <a:xfrm>
            <a:off x="8140700" y="254000"/>
            <a:ext cx="389266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Ocena skuteczności i bezpieczeństwa kontynuacji stosowania raz w tygodniu podskórnego semaglutydu w dawce 2,4 mg w porównaniu z zamianą na placebo w celu kontroli masy ciała u dorosłych z nadwagą lub otyłością przez 68 tygodni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21625FF-887B-4719-9065-4E770181FA75}"/>
              </a:ext>
            </a:extLst>
          </p:cNvPr>
          <p:cNvSpPr txBox="1"/>
          <p:nvPr/>
        </p:nvSpPr>
        <p:spPr>
          <a:xfrm>
            <a:off x="7003501" y="5278023"/>
            <a:ext cx="1175957" cy="240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Wniosek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BB9A4EB-9888-45D7-AC10-500C9CB49E53}"/>
              </a:ext>
            </a:extLst>
          </p:cNvPr>
          <p:cNvSpPr txBox="1"/>
          <p:nvPr/>
        </p:nvSpPr>
        <p:spPr>
          <a:xfrm>
            <a:off x="6974219" y="5582791"/>
            <a:ext cx="48458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Wyniki badania STEP 4 podkreślają, że otyłość musi być traktowana jako choroba przewlekła, a przerwanie leczenia może prowadzić do powrotu masy ciała i odwrócenia poprawy parametrów kardiometabolicznych. Kontynuacja leczenia umożliwiła dalszą utratę masy ciała i zmniejszenie obwodu talii.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1BC88B3-901A-49EA-9366-E788F2D67DFA}"/>
              </a:ext>
            </a:extLst>
          </p:cNvPr>
          <p:cNvSpPr txBox="1"/>
          <p:nvPr/>
        </p:nvSpPr>
        <p:spPr>
          <a:xfrm>
            <a:off x="4270025" y="3314713"/>
            <a:ext cx="2490225" cy="1184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Osoby, które kontynuowały leczenie semaglutydem w dawce 2,4 mg,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nadal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redukowały masę ciała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podczas gdy osoby otrzymujące placebo odzyskały około połowy utraconej masy ciała. 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D2E3AE1-2775-4C71-A7E0-3E35CC51F0C1}"/>
              </a:ext>
            </a:extLst>
          </p:cNvPr>
          <p:cNvSpPr/>
          <p:nvPr/>
        </p:nvSpPr>
        <p:spPr>
          <a:xfrm>
            <a:off x="5139433" y="517081"/>
            <a:ext cx="1272769" cy="267378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92E4138-9040-4E3C-93CD-90AFBB30F8A1}"/>
              </a:ext>
            </a:extLst>
          </p:cNvPr>
          <p:cNvSpPr txBox="1"/>
          <p:nvPr/>
        </p:nvSpPr>
        <p:spPr>
          <a:xfrm>
            <a:off x="5175756" y="536936"/>
            <a:ext cx="1272768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Projekt badania 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08C5DCC-E3A7-4A84-8242-F7CF01E999AD}"/>
              </a:ext>
            </a:extLst>
          </p:cNvPr>
          <p:cNvSpPr/>
          <p:nvPr/>
        </p:nvSpPr>
        <p:spPr>
          <a:xfrm>
            <a:off x="5145285" y="2942760"/>
            <a:ext cx="1279904" cy="249936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A81A915-C631-493D-B542-9D6FDF0B2400}"/>
              </a:ext>
            </a:extLst>
          </p:cNvPr>
          <p:cNvSpPr txBox="1"/>
          <p:nvPr/>
        </p:nvSpPr>
        <p:spPr>
          <a:xfrm>
            <a:off x="5301647" y="2953708"/>
            <a:ext cx="1019088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 ustalenia</a:t>
            </a:r>
          </a:p>
        </p:txBody>
      </p:sp>
      <p:sp>
        <p:nvSpPr>
          <p:cNvPr id="234" name="Title 1">
            <a:extLst>
              <a:ext uri="{FF2B5EF4-FFF2-40B4-BE49-F238E27FC236}">
                <a16:creationId xmlns:a16="http://schemas.microsoft.com/office/drawing/2014/main" id="{390833C7-CF0E-42EC-9075-A0A22490526F}"/>
              </a:ext>
            </a:extLst>
          </p:cNvPr>
          <p:cNvSpPr txBox="1">
            <a:spLocks/>
          </p:cNvSpPr>
          <p:nvPr/>
        </p:nvSpPr>
        <p:spPr>
          <a:xfrm>
            <a:off x="190944" y="198754"/>
            <a:ext cx="7162574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STEP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4</a:t>
            </a:r>
            <a:r>
              <a:rPr kumimoji="0" lang="pl-PL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- podsumowanie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j-ea"/>
              <a:cs typeface="+mj-cs"/>
            </a:endParaRPr>
          </a:p>
        </p:txBody>
      </p:sp>
      <p:sp>
        <p:nvSpPr>
          <p:cNvPr id="106" name="Rectangle: Top Corners Rounded 105">
            <a:extLst>
              <a:ext uri="{FF2B5EF4-FFF2-40B4-BE49-F238E27FC236}">
                <a16:creationId xmlns:a16="http://schemas.microsoft.com/office/drawing/2014/main" id="{FB7A9F80-2B6A-42D0-BDB5-D746BFAD97F6}"/>
              </a:ext>
            </a:extLst>
          </p:cNvPr>
          <p:cNvSpPr/>
          <p:nvPr/>
        </p:nvSpPr>
        <p:spPr>
          <a:xfrm>
            <a:off x="1896252" y="1299413"/>
            <a:ext cx="1778394" cy="124121"/>
          </a:xfrm>
          <a:prstGeom prst="round2SameRect">
            <a:avLst/>
          </a:prstGeom>
          <a:noFill/>
          <a:ln w="28575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5784AB6-4B5F-4AE6-B4B4-9E33585D3BE1}"/>
              </a:ext>
            </a:extLst>
          </p:cNvPr>
          <p:cNvSpPr/>
          <p:nvPr/>
        </p:nvSpPr>
        <p:spPr>
          <a:xfrm>
            <a:off x="1782586" y="1394424"/>
            <a:ext cx="2011680" cy="5197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D7A814C-1E7D-49FB-B374-9AF2196E67BE}"/>
              </a:ext>
            </a:extLst>
          </p:cNvPr>
          <p:cNvSpPr txBox="1"/>
          <p:nvPr/>
        </p:nvSpPr>
        <p:spPr>
          <a:xfrm>
            <a:off x="2334334" y="1191020"/>
            <a:ext cx="902230" cy="264688"/>
          </a:xfrm>
          <a:prstGeom prst="rect">
            <a:avLst/>
          </a:prstGeom>
          <a:solidFill>
            <a:srgbClr val="FFFFFF"/>
          </a:solidFill>
        </p:spPr>
        <p:txBody>
          <a:bodyPr wrap="square" lIns="9144" tIns="9144" rIns="9144" bIns="914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Semaglutyd</a:t>
            </a:r>
            <a:b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</a:b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Zwiększanie dawki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9DB48DD-FB45-4E60-AF16-D26258CE5E77}"/>
              </a:ext>
            </a:extLst>
          </p:cNvPr>
          <p:cNvSpPr/>
          <p:nvPr/>
        </p:nvSpPr>
        <p:spPr>
          <a:xfrm>
            <a:off x="3719549" y="1400806"/>
            <a:ext cx="1343447" cy="211509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3C60A55-5892-4661-8EED-101BADA86191}"/>
              </a:ext>
            </a:extLst>
          </p:cNvPr>
          <p:cNvSpPr txBox="1"/>
          <p:nvPr/>
        </p:nvSpPr>
        <p:spPr>
          <a:xfrm>
            <a:off x="3753095" y="1446512"/>
            <a:ext cx="936154" cy="1200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</a:t>
            </a:r>
            <a:r>
              <a:rPr kumimoji="0" lang="en-GB" sz="7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#</a:t>
            </a:r>
            <a:endParaRPr kumimoji="0" lang="en-GB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674137E-DB28-472F-A264-4D843319C5A3}"/>
              </a:ext>
            </a:extLst>
          </p:cNvPr>
          <p:cNvSpPr/>
          <p:nvPr/>
        </p:nvSpPr>
        <p:spPr>
          <a:xfrm>
            <a:off x="3719400" y="1686186"/>
            <a:ext cx="1348471" cy="211509"/>
          </a:xfrm>
          <a:prstGeom prst="rect">
            <a:avLst/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C210461-53D7-4C6B-83CA-ED780A3B7F6D}"/>
              </a:ext>
            </a:extLst>
          </p:cNvPr>
          <p:cNvSpPr txBox="1"/>
          <p:nvPr/>
        </p:nvSpPr>
        <p:spPr>
          <a:xfrm>
            <a:off x="3753095" y="1738079"/>
            <a:ext cx="38792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68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Placebo</a:t>
            </a:r>
            <a:r>
              <a:rPr kumimoji="0" lang="en-GB" sz="7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#</a:t>
            </a:r>
          </a:p>
        </p:txBody>
      </p:sp>
      <p:cxnSp>
        <p:nvCxnSpPr>
          <p:cNvPr id="155" name="Elbow Connector 84">
            <a:extLst>
              <a:ext uri="{FF2B5EF4-FFF2-40B4-BE49-F238E27FC236}">
                <a16:creationId xmlns:a16="http://schemas.microsoft.com/office/drawing/2014/main" id="{AFBC50E7-C84E-41FC-8442-A2332F997090}"/>
              </a:ext>
            </a:extLst>
          </p:cNvPr>
          <p:cNvCxnSpPr>
            <a:cxnSpLocks/>
          </p:cNvCxnSpPr>
          <p:nvPr/>
        </p:nvCxnSpPr>
        <p:spPr>
          <a:xfrm flipV="1">
            <a:off x="2645328" y="1844894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85">
            <a:extLst>
              <a:ext uri="{FF2B5EF4-FFF2-40B4-BE49-F238E27FC236}">
                <a16:creationId xmlns:a16="http://schemas.microsoft.com/office/drawing/2014/main" id="{189A3BD7-8CDA-411E-9B09-2E79A441DDA2}"/>
              </a:ext>
            </a:extLst>
          </p:cNvPr>
          <p:cNvCxnSpPr>
            <a:cxnSpLocks/>
          </p:cNvCxnSpPr>
          <p:nvPr/>
        </p:nvCxnSpPr>
        <p:spPr>
          <a:xfrm flipV="1">
            <a:off x="2997961" y="1744432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86">
            <a:extLst>
              <a:ext uri="{FF2B5EF4-FFF2-40B4-BE49-F238E27FC236}">
                <a16:creationId xmlns:a16="http://schemas.microsoft.com/office/drawing/2014/main" id="{DED1C1FA-5BF6-4587-BA7E-987B0D745CD1}"/>
              </a:ext>
            </a:extLst>
          </p:cNvPr>
          <p:cNvCxnSpPr>
            <a:cxnSpLocks/>
          </p:cNvCxnSpPr>
          <p:nvPr/>
        </p:nvCxnSpPr>
        <p:spPr>
          <a:xfrm flipV="1">
            <a:off x="3355865" y="1651499"/>
            <a:ext cx="360296" cy="92934"/>
          </a:xfrm>
          <a:prstGeom prst="bentConnector3">
            <a:avLst>
              <a:gd name="adj1" fmla="val -1816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B5D9459-1805-4301-BDC6-6F4731095C58}"/>
              </a:ext>
            </a:extLst>
          </p:cNvPr>
          <p:cNvCxnSpPr>
            <a:cxnSpLocks/>
          </p:cNvCxnSpPr>
          <p:nvPr/>
        </p:nvCxnSpPr>
        <p:spPr>
          <a:xfrm>
            <a:off x="2296879" y="1957133"/>
            <a:ext cx="365760" cy="0"/>
          </a:xfrm>
          <a:prstGeom prst="straightConnector1">
            <a:avLst/>
          </a:prstGeom>
          <a:ln w="28575">
            <a:solidFill>
              <a:srgbClr val="00196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9DD7322E-0FDD-4ACD-B3E1-6092C94FAE09}"/>
              </a:ext>
            </a:extLst>
          </p:cNvPr>
          <p:cNvCxnSpPr/>
          <p:nvPr/>
        </p:nvCxnSpPr>
        <p:spPr>
          <a:xfrm>
            <a:off x="2311252" y="1946938"/>
            <a:ext cx="0" cy="182880"/>
          </a:xfrm>
          <a:prstGeom prst="line">
            <a:avLst/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Content Placeholder 12">
            <a:extLst>
              <a:ext uri="{FF2B5EF4-FFF2-40B4-BE49-F238E27FC236}">
                <a16:creationId xmlns:a16="http://schemas.microsoft.com/office/drawing/2014/main" id="{55F5989D-748F-43B5-9A15-9A2F736793C8}"/>
              </a:ext>
            </a:extLst>
          </p:cNvPr>
          <p:cNvSpPr txBox="1">
            <a:spLocks/>
          </p:cNvSpPr>
          <p:nvPr/>
        </p:nvSpPr>
        <p:spPr>
          <a:xfrm>
            <a:off x="2367596" y="1999154"/>
            <a:ext cx="288541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 mg</a:t>
            </a:r>
          </a:p>
        </p:txBody>
      </p:sp>
      <p:sp>
        <p:nvSpPr>
          <p:cNvPr id="166" name="Content Placeholder 12">
            <a:extLst>
              <a:ext uri="{FF2B5EF4-FFF2-40B4-BE49-F238E27FC236}">
                <a16:creationId xmlns:a16="http://schemas.microsoft.com/office/drawing/2014/main" id="{07ADF9D4-1DFD-4F89-9776-1772CB5CF1CE}"/>
              </a:ext>
            </a:extLst>
          </p:cNvPr>
          <p:cNvSpPr txBox="1">
            <a:spLocks/>
          </p:cNvSpPr>
          <p:nvPr/>
        </p:nvSpPr>
        <p:spPr>
          <a:xfrm>
            <a:off x="2696303" y="1874547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167" name="Content Placeholder 12">
            <a:extLst>
              <a:ext uri="{FF2B5EF4-FFF2-40B4-BE49-F238E27FC236}">
                <a16:creationId xmlns:a16="http://schemas.microsoft.com/office/drawing/2014/main" id="{8BA479CA-742C-4A8B-AC9A-9D817E5633E0}"/>
              </a:ext>
            </a:extLst>
          </p:cNvPr>
          <p:cNvSpPr txBox="1">
            <a:spLocks/>
          </p:cNvSpPr>
          <p:nvPr/>
        </p:nvSpPr>
        <p:spPr>
          <a:xfrm>
            <a:off x="3043280" y="1767872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sp>
        <p:nvSpPr>
          <p:cNvPr id="168" name="Content Placeholder 12">
            <a:extLst>
              <a:ext uri="{FF2B5EF4-FFF2-40B4-BE49-F238E27FC236}">
                <a16:creationId xmlns:a16="http://schemas.microsoft.com/office/drawing/2014/main" id="{C3C465B7-80E7-48C0-8FB0-5D7A6DCF9B9E}"/>
              </a:ext>
            </a:extLst>
          </p:cNvPr>
          <p:cNvSpPr txBox="1">
            <a:spLocks/>
          </p:cNvSpPr>
          <p:nvPr/>
        </p:nvSpPr>
        <p:spPr>
          <a:xfrm>
            <a:off x="3382579" y="1669810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2,4 mg</a:t>
            </a:r>
          </a:p>
        </p:txBody>
      </p:sp>
      <p:sp>
        <p:nvSpPr>
          <p:cNvPr id="169" name="Arrow: Pentagon 168">
            <a:extLst>
              <a:ext uri="{FF2B5EF4-FFF2-40B4-BE49-F238E27FC236}">
                <a16:creationId xmlns:a16="http://schemas.microsoft.com/office/drawing/2014/main" id="{E07844A1-6B72-4384-B2AB-FAD9BC7791BC}"/>
              </a:ext>
            </a:extLst>
          </p:cNvPr>
          <p:cNvSpPr/>
          <p:nvPr/>
        </p:nvSpPr>
        <p:spPr>
          <a:xfrm>
            <a:off x="1921652" y="2284343"/>
            <a:ext cx="1794510" cy="178307"/>
          </a:xfrm>
          <a:prstGeom prst="homePlate">
            <a:avLst/>
          </a:prstGeom>
          <a:solidFill>
            <a:srgbClr val="2A9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5B12A6E2-1C27-4B81-B6E9-C8BA6103380F}"/>
              </a:ext>
            </a:extLst>
          </p:cNvPr>
          <p:cNvSpPr txBox="1"/>
          <p:nvPr/>
        </p:nvSpPr>
        <p:spPr>
          <a:xfrm>
            <a:off x="2363028" y="2308932"/>
            <a:ext cx="1178208" cy="1372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Okres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miareczkowania</a:t>
            </a:r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1" name="Rounded Rectangle 17">
            <a:extLst>
              <a:ext uri="{FF2B5EF4-FFF2-40B4-BE49-F238E27FC236}">
                <a16:creationId xmlns:a16="http://schemas.microsoft.com/office/drawing/2014/main" id="{5B9607D4-3A4B-45D6-B9B0-B8A7093208E3}"/>
              </a:ext>
            </a:extLst>
          </p:cNvPr>
          <p:cNvSpPr/>
          <p:nvPr/>
        </p:nvSpPr>
        <p:spPr>
          <a:xfrm>
            <a:off x="5031426" y="1397834"/>
            <a:ext cx="1161235" cy="213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45689" rIns="35969" bIns="45689" anchor="ctr">
            <a:noAutofit/>
          </a:bodyPr>
          <a:lstStyle/>
          <a:p>
            <a:pPr marL="0" marR="0" lvl="0" indent="0" algn="ctr" defTabSz="913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Poza leczeniem FU</a:t>
            </a:r>
          </a:p>
        </p:txBody>
      </p:sp>
      <p:sp>
        <p:nvSpPr>
          <p:cNvPr id="172" name="Rounded Rectangle 17">
            <a:extLst>
              <a:ext uri="{FF2B5EF4-FFF2-40B4-BE49-F238E27FC236}">
                <a16:creationId xmlns:a16="http://schemas.microsoft.com/office/drawing/2014/main" id="{98030C51-EA81-405A-85DE-F6AAFA970D66}"/>
              </a:ext>
            </a:extLst>
          </p:cNvPr>
          <p:cNvSpPr/>
          <p:nvPr/>
        </p:nvSpPr>
        <p:spPr>
          <a:xfrm>
            <a:off x="5031426" y="1687394"/>
            <a:ext cx="1161235" cy="213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939AA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45689" rIns="35969" bIns="45689" anchor="ctr">
            <a:noAutofit/>
          </a:bodyPr>
          <a:lstStyle/>
          <a:p>
            <a:pPr marL="0" marR="0" lvl="0" indent="0" algn="ctr" defTabSz="913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FU poza leczeniem</a:t>
            </a:r>
          </a:p>
        </p:txBody>
      </p:sp>
      <p:sp>
        <p:nvSpPr>
          <p:cNvPr id="173" name="Arrow: Chevron 172">
            <a:extLst>
              <a:ext uri="{FF2B5EF4-FFF2-40B4-BE49-F238E27FC236}">
                <a16:creationId xmlns:a16="http://schemas.microsoft.com/office/drawing/2014/main" id="{51E90FA4-890F-4BA9-A3F7-D599B219956C}"/>
              </a:ext>
            </a:extLst>
          </p:cNvPr>
          <p:cNvSpPr/>
          <p:nvPr/>
        </p:nvSpPr>
        <p:spPr>
          <a:xfrm>
            <a:off x="3681873" y="2284343"/>
            <a:ext cx="1348470" cy="178307"/>
          </a:xfrm>
          <a:prstGeom prst="chevron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14881AB-5773-451D-905F-18D59DF34E17}"/>
              </a:ext>
            </a:extLst>
          </p:cNvPr>
          <p:cNvSpPr txBox="1"/>
          <p:nvPr/>
        </p:nvSpPr>
        <p:spPr>
          <a:xfrm>
            <a:off x="3979779" y="2309743"/>
            <a:ext cx="867225" cy="1200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Okres randomizowany</a:t>
            </a: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442D88C-9059-4D0D-9236-7C0E8E83B68B}"/>
              </a:ext>
            </a:extLst>
          </p:cNvPr>
          <p:cNvCxnSpPr>
            <a:cxnSpLocks/>
          </p:cNvCxnSpPr>
          <p:nvPr/>
        </p:nvCxnSpPr>
        <p:spPr>
          <a:xfrm>
            <a:off x="1929271" y="2610553"/>
            <a:ext cx="4254500" cy="0"/>
          </a:xfrm>
          <a:prstGeom prst="line">
            <a:avLst/>
          </a:prstGeom>
          <a:ln w="15875">
            <a:solidFill>
              <a:srgbClr val="939AA7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8DFC267F-7AA5-400B-A460-251AAE4E4A69}"/>
              </a:ext>
            </a:extLst>
          </p:cNvPr>
          <p:cNvCxnSpPr>
            <a:cxnSpLocks/>
          </p:cNvCxnSpPr>
          <p:nvPr/>
        </p:nvCxnSpPr>
        <p:spPr>
          <a:xfrm>
            <a:off x="1921651" y="2567713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EC9E5D1-5DA6-4926-94E6-19EFD0C8CC3C}"/>
              </a:ext>
            </a:extLst>
          </p:cNvPr>
          <p:cNvCxnSpPr>
            <a:cxnSpLocks/>
          </p:cNvCxnSpPr>
          <p:nvPr/>
        </p:nvCxnSpPr>
        <p:spPr>
          <a:xfrm>
            <a:off x="3658440" y="2567713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4DCC4EA-9BF3-4581-BD6A-CB44142FBD3E}"/>
              </a:ext>
            </a:extLst>
          </p:cNvPr>
          <p:cNvCxnSpPr>
            <a:cxnSpLocks/>
          </p:cNvCxnSpPr>
          <p:nvPr/>
        </p:nvCxnSpPr>
        <p:spPr>
          <a:xfrm>
            <a:off x="5020772" y="2567713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0C453BB3-6E9B-4451-AB07-E875A540450C}"/>
              </a:ext>
            </a:extLst>
          </p:cNvPr>
          <p:cNvCxnSpPr>
            <a:cxnSpLocks/>
          </p:cNvCxnSpPr>
          <p:nvPr/>
        </p:nvCxnSpPr>
        <p:spPr>
          <a:xfrm>
            <a:off x="6189035" y="2567713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Content Placeholder 12">
            <a:extLst>
              <a:ext uri="{FF2B5EF4-FFF2-40B4-BE49-F238E27FC236}">
                <a16:creationId xmlns:a16="http://schemas.microsoft.com/office/drawing/2014/main" id="{AEEBD645-0119-42A0-93F2-0FAA4F130BCD}"/>
              </a:ext>
            </a:extLst>
          </p:cNvPr>
          <p:cNvSpPr txBox="1">
            <a:spLocks/>
          </p:cNvSpPr>
          <p:nvPr/>
        </p:nvSpPr>
        <p:spPr>
          <a:xfrm>
            <a:off x="1594218" y="2550483"/>
            <a:ext cx="266099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Tydzień</a:t>
            </a:r>
          </a:p>
        </p:txBody>
      </p:sp>
      <p:sp>
        <p:nvSpPr>
          <p:cNvPr id="182" name="Content Placeholder 12">
            <a:extLst>
              <a:ext uri="{FF2B5EF4-FFF2-40B4-BE49-F238E27FC236}">
                <a16:creationId xmlns:a16="http://schemas.microsoft.com/office/drawing/2014/main" id="{1D6E0C32-E4C8-4AE0-BB7A-B74C09A4C3A9}"/>
              </a:ext>
            </a:extLst>
          </p:cNvPr>
          <p:cNvSpPr txBox="1">
            <a:spLocks/>
          </p:cNvSpPr>
          <p:nvPr/>
        </p:nvSpPr>
        <p:spPr>
          <a:xfrm>
            <a:off x="1895978" y="2672839"/>
            <a:ext cx="51296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</a:t>
            </a:r>
          </a:p>
        </p:txBody>
      </p:sp>
      <p:sp>
        <p:nvSpPr>
          <p:cNvPr id="183" name="Content Placeholder 12">
            <a:extLst>
              <a:ext uri="{FF2B5EF4-FFF2-40B4-BE49-F238E27FC236}">
                <a16:creationId xmlns:a16="http://schemas.microsoft.com/office/drawing/2014/main" id="{3B776F94-3B77-40AE-9A20-9C4169F86127}"/>
              </a:ext>
            </a:extLst>
          </p:cNvPr>
          <p:cNvSpPr txBox="1">
            <a:spLocks/>
          </p:cNvSpPr>
          <p:nvPr/>
        </p:nvSpPr>
        <p:spPr>
          <a:xfrm>
            <a:off x="3604343" y="2672839"/>
            <a:ext cx="10259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20</a:t>
            </a:r>
          </a:p>
        </p:txBody>
      </p:sp>
      <p:sp>
        <p:nvSpPr>
          <p:cNvPr id="184" name="Content Placeholder 12">
            <a:extLst>
              <a:ext uri="{FF2B5EF4-FFF2-40B4-BE49-F238E27FC236}">
                <a16:creationId xmlns:a16="http://schemas.microsoft.com/office/drawing/2014/main" id="{0630427D-9B6D-4572-82CB-293EBA6AAF9B}"/>
              </a:ext>
            </a:extLst>
          </p:cNvPr>
          <p:cNvSpPr txBox="1">
            <a:spLocks/>
          </p:cNvSpPr>
          <p:nvPr/>
        </p:nvSpPr>
        <p:spPr>
          <a:xfrm>
            <a:off x="4975810" y="2672839"/>
            <a:ext cx="10259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68</a:t>
            </a:r>
          </a:p>
        </p:txBody>
      </p:sp>
      <p:sp>
        <p:nvSpPr>
          <p:cNvPr id="186" name="Content Placeholder 12">
            <a:extLst>
              <a:ext uri="{FF2B5EF4-FFF2-40B4-BE49-F238E27FC236}">
                <a16:creationId xmlns:a16="http://schemas.microsoft.com/office/drawing/2014/main" id="{B190A85A-E335-4D2D-B8D6-75B44FCDE92F}"/>
              </a:ext>
            </a:extLst>
          </p:cNvPr>
          <p:cNvSpPr txBox="1">
            <a:spLocks/>
          </p:cNvSpPr>
          <p:nvPr/>
        </p:nvSpPr>
        <p:spPr>
          <a:xfrm>
            <a:off x="6095080" y="2672839"/>
            <a:ext cx="10259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75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E716443-329E-4F94-8748-CB5C1FA099DC}"/>
              </a:ext>
            </a:extLst>
          </p:cNvPr>
          <p:cNvSpPr txBox="1"/>
          <p:nvPr/>
        </p:nvSpPr>
        <p:spPr>
          <a:xfrm>
            <a:off x="3101972" y="2774734"/>
            <a:ext cx="1106072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Początek pełnego leczenia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C83DD05-6023-4B06-8CF1-6E2A61AB07EF}"/>
              </a:ext>
            </a:extLst>
          </p:cNvPr>
          <p:cNvSpPr txBox="1"/>
          <p:nvPr/>
        </p:nvSpPr>
        <p:spPr>
          <a:xfrm>
            <a:off x="5912760" y="2774734"/>
            <a:ext cx="503344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 badania</a:t>
            </a: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§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FF40646-D288-433B-B826-245D02EBD9AF}"/>
              </a:ext>
            </a:extLst>
          </p:cNvPr>
          <p:cNvSpPr txBox="1"/>
          <p:nvPr/>
        </p:nvSpPr>
        <p:spPr>
          <a:xfrm>
            <a:off x="4668801" y="2774734"/>
            <a:ext cx="718145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Zakończenie leczenia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4F7F2BC3-FA37-46BA-A3E1-22B59928C1F7}"/>
              </a:ext>
            </a:extLst>
          </p:cNvPr>
          <p:cNvCxnSpPr>
            <a:cxnSpLocks/>
          </p:cNvCxnSpPr>
          <p:nvPr/>
        </p:nvCxnSpPr>
        <p:spPr>
          <a:xfrm>
            <a:off x="1933024" y="2117153"/>
            <a:ext cx="365760" cy="0"/>
          </a:xfrm>
          <a:prstGeom prst="straightConnector1">
            <a:avLst/>
          </a:prstGeom>
          <a:ln w="28575">
            <a:solidFill>
              <a:srgbClr val="00196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Content Placeholder 12">
            <a:extLst>
              <a:ext uri="{FF2B5EF4-FFF2-40B4-BE49-F238E27FC236}">
                <a16:creationId xmlns:a16="http://schemas.microsoft.com/office/drawing/2014/main" id="{4B8B742B-67CE-46F1-BCE3-1C9D1E8F1E86}"/>
              </a:ext>
            </a:extLst>
          </p:cNvPr>
          <p:cNvSpPr txBox="1">
            <a:spLocks/>
          </p:cNvSpPr>
          <p:nvPr/>
        </p:nvSpPr>
        <p:spPr>
          <a:xfrm>
            <a:off x="1966663" y="2142029"/>
            <a:ext cx="339837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4FF7498D-D64A-4BD4-93DE-024465DFABC3}"/>
              </a:ext>
            </a:extLst>
          </p:cNvPr>
          <p:cNvSpPr txBox="1"/>
          <p:nvPr/>
        </p:nvSpPr>
        <p:spPr>
          <a:xfrm>
            <a:off x="3563908" y="877336"/>
            <a:ext cx="3078933" cy="264688"/>
          </a:xfrm>
          <a:prstGeom prst="rect">
            <a:avLst/>
          </a:prstGeom>
          <a:solidFill>
            <a:srgbClr val="FFFFFF"/>
          </a:solidFill>
          <a:ln w="6350">
            <a:solidFill>
              <a:srgbClr val="2A918B"/>
            </a:solidFill>
          </a:ln>
        </p:spPr>
        <p:txBody>
          <a:bodyPr wrap="square" lIns="9144" tIns="9144" rIns="9144" bIns="914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Tylko uczestnicy, którzy osiągnęli dawkę podtrzymującą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A918B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semaglutydu zostali poddani randomizacji [Randomizacja (2:1)]</a:t>
            </a:r>
          </a:p>
        </p:txBody>
      </p:sp>
      <p:sp>
        <p:nvSpPr>
          <p:cNvPr id="193" name="Arrow: Notched Right 192">
            <a:extLst>
              <a:ext uri="{FF2B5EF4-FFF2-40B4-BE49-F238E27FC236}">
                <a16:creationId xmlns:a16="http://schemas.microsoft.com/office/drawing/2014/main" id="{A208A05B-4D35-41D8-916A-B874851C365E}"/>
              </a:ext>
            </a:extLst>
          </p:cNvPr>
          <p:cNvSpPr/>
          <p:nvPr/>
        </p:nvSpPr>
        <p:spPr>
          <a:xfrm rot="7330123">
            <a:off x="3693033" y="1199767"/>
            <a:ext cx="225059" cy="153689"/>
          </a:xfrm>
          <a:prstGeom prst="notchedRightArrow">
            <a:avLst/>
          </a:prstGeom>
          <a:solidFill>
            <a:srgbClr val="2A9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EB6F657-AFCF-46CD-B59C-A7CA9B5077A8}"/>
              </a:ext>
            </a:extLst>
          </p:cNvPr>
          <p:cNvSpPr txBox="1"/>
          <p:nvPr/>
        </p:nvSpPr>
        <p:spPr>
          <a:xfrm>
            <a:off x="1603230" y="2774734"/>
            <a:ext cx="73110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Początek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miareczkowania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7C2CE31-9531-4B4C-83A1-0929452910AB}"/>
              </a:ext>
            </a:extLst>
          </p:cNvPr>
          <p:cNvSpPr txBox="1"/>
          <p:nvPr/>
        </p:nvSpPr>
        <p:spPr>
          <a:xfrm>
            <a:off x="190500" y="3263900"/>
            <a:ext cx="323112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Obserwowane zmiany masy ciała w czasie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(Średnia w tygodniu 0: 107,2 kg)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0D67F1D2-25A0-40A1-B124-B4D151B59F32}"/>
              </a:ext>
            </a:extLst>
          </p:cNvPr>
          <p:cNvSpPr txBox="1"/>
          <p:nvPr/>
        </p:nvSpPr>
        <p:spPr>
          <a:xfrm>
            <a:off x="3715070" y="4185191"/>
            <a:ext cx="338234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-5.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9BB1F0C-7B51-4E58-8074-1AB46109CF21}"/>
              </a:ext>
            </a:extLst>
          </p:cNvPr>
          <p:cNvSpPr txBox="1"/>
          <p:nvPr/>
        </p:nvSpPr>
        <p:spPr>
          <a:xfrm>
            <a:off x="3715945" y="5309992"/>
            <a:ext cx="411972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8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D488A8BB-24B3-4BF8-B099-BE8243EC07A9}"/>
              </a:ext>
            </a:extLst>
          </p:cNvPr>
          <p:cNvSpPr txBox="1"/>
          <p:nvPr/>
        </p:nvSpPr>
        <p:spPr>
          <a:xfrm flipV="1">
            <a:off x="228600" y="3937000"/>
            <a:ext cx="153888" cy="1540486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Zmiana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masy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ciała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(%)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E29DD21E-F36D-4C17-B0E3-4B74E867E0F7}"/>
              </a:ext>
            </a:extLst>
          </p:cNvPr>
          <p:cNvSpPr txBox="1"/>
          <p:nvPr/>
        </p:nvSpPr>
        <p:spPr>
          <a:xfrm rot="5400000" flipV="1">
            <a:off x="2114777" y="5505590"/>
            <a:ext cx="153888" cy="774251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Czas (tydzień)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5A52C8-F6B7-45E8-BC72-73458D9D4F2F}"/>
              </a:ext>
            </a:extLst>
          </p:cNvPr>
          <p:cNvGrpSpPr/>
          <p:nvPr/>
        </p:nvGrpSpPr>
        <p:grpSpPr>
          <a:xfrm>
            <a:off x="4308891" y="4523615"/>
            <a:ext cx="2156112" cy="1566155"/>
            <a:chOff x="4390546" y="4746057"/>
            <a:chExt cx="1968832" cy="1430119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60326E1F-19AF-4B31-B2C0-E368AD7C7134}"/>
                </a:ext>
              </a:extLst>
            </p:cNvPr>
            <p:cNvSpPr txBox="1"/>
            <p:nvPr/>
          </p:nvSpPr>
          <p:spPr>
            <a:xfrm>
              <a:off x="4565448" y="4746057"/>
              <a:ext cx="1604720" cy="3091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Utrata masy ciała podczas </a:t>
              </a:r>
              <a:b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Okres badania (wszyscy uczestnicy)</a:t>
              </a:r>
              <a:b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</a:br>
              <a:r>
                <a:rPr kumimoji="0" 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(Tydzień 0-20)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2030A421-0D7F-49F0-9DC1-649F15ED8FAD}"/>
                </a:ext>
              </a:extLst>
            </p:cNvPr>
            <p:cNvSpPr txBox="1"/>
            <p:nvPr/>
          </p:nvSpPr>
          <p:spPr>
            <a:xfrm>
              <a:off x="5091192" y="5074703"/>
              <a:ext cx="631683" cy="307074"/>
            </a:xfrm>
            <a:prstGeom prst="roundRect">
              <a:avLst/>
            </a:prstGeom>
            <a:solidFill>
              <a:srgbClr val="2A9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algn="ctr">
                <a:spcAft>
                  <a:spcPts val="300"/>
                </a:spcAft>
                <a:defRPr sz="800">
                  <a:solidFill>
                    <a:srgbClr val="001965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-10.6%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F49256A3-C0C0-4EA6-90DB-564D3981C61F}"/>
                </a:ext>
              </a:extLst>
            </p:cNvPr>
            <p:cNvSpPr txBox="1"/>
            <p:nvPr/>
          </p:nvSpPr>
          <p:spPr>
            <a:xfrm>
              <a:off x="4390546" y="5410806"/>
              <a:ext cx="1968832" cy="3091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redukcja</a:t>
              </a: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r>
                <a:rPr kumimoji="0" lang="pl-PL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masy ciała</a:t>
              </a: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</a:t>
              </a:r>
              <a:b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</a:b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po randomizacji</a:t>
              </a:r>
              <a:b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</a:br>
              <a:r>
                <a:rPr kumimoji="0" lang="en-US" sz="600" b="1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(Tydzień 20-68)</a:t>
              </a:r>
              <a:endPara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264B9976-DEF6-4291-B5A3-E5D46AE5D1E0}"/>
                </a:ext>
              </a:extLst>
            </p:cNvPr>
            <p:cNvSpPr/>
            <p:nvPr/>
          </p:nvSpPr>
          <p:spPr>
            <a:xfrm>
              <a:off x="4517332" y="5776211"/>
              <a:ext cx="835660" cy="399965"/>
            </a:xfrm>
            <a:prstGeom prst="roundRect">
              <a:avLst>
                <a:gd name="adj" fmla="val 7163"/>
              </a:avLst>
            </a:prstGeom>
            <a:solidFill>
              <a:srgbClr val="001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Kontynuacja semaglutydu 2,4 mg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-7.</a:t>
              </a:r>
              <a:r>
                <a:rPr kumimoji="0" lang="pl-PL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6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%</a:t>
              </a:r>
              <a:endPara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DB236724-3C64-4D33-9B50-5AE2A261A694}"/>
                </a:ext>
              </a:extLst>
            </p:cNvPr>
            <p:cNvSpPr/>
            <p:nvPr/>
          </p:nvSpPr>
          <p:spPr>
            <a:xfrm>
              <a:off x="5413952" y="5776211"/>
              <a:ext cx="835660" cy="399965"/>
            </a:xfrm>
            <a:prstGeom prst="roundRect">
              <a:avLst>
                <a:gd name="adj" fmla="val 7163"/>
              </a:avLst>
            </a:prstGeom>
            <a:solidFill>
              <a:srgbClr val="939A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Przełączono na </a:t>
              </a:r>
              <a:b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</a:b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placebo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+</a:t>
              </a:r>
              <a:r>
                <a:rPr kumimoji="0" lang="pl-PL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5,4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259" name="Rectangle 258">
            <a:extLst>
              <a:ext uri="{FF2B5EF4-FFF2-40B4-BE49-F238E27FC236}">
                <a16:creationId xmlns:a16="http://schemas.microsoft.com/office/drawing/2014/main" id="{8A6B873F-3581-4E49-9FAB-FF0E886554F5}"/>
              </a:ext>
            </a:extLst>
          </p:cNvPr>
          <p:cNvSpPr/>
          <p:nvPr/>
        </p:nvSpPr>
        <p:spPr>
          <a:xfrm>
            <a:off x="6879807" y="3759200"/>
            <a:ext cx="4965700" cy="594360"/>
          </a:xfrm>
          <a:prstGeom prst="rect">
            <a:avLst/>
          </a:prstGeom>
          <a:solidFill>
            <a:srgbClr val="005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02C280B9-DEB1-473C-A665-A86AD58214F1}"/>
              </a:ext>
            </a:extLst>
          </p:cNvPr>
          <p:cNvSpPr/>
          <p:nvPr/>
        </p:nvSpPr>
        <p:spPr>
          <a:xfrm>
            <a:off x="6883400" y="4387849"/>
            <a:ext cx="4965700" cy="831957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11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04AE985D-C91F-4550-BFEE-A308E2B4BECB}"/>
              </a:ext>
            </a:extLst>
          </p:cNvPr>
          <p:cNvSpPr/>
          <p:nvPr/>
        </p:nvSpPr>
        <p:spPr>
          <a:xfrm>
            <a:off x="6879807" y="3130550"/>
            <a:ext cx="4965700" cy="594360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4020C919-84D9-4AB3-9543-B8F74B756D7B}"/>
              </a:ext>
            </a:extLst>
          </p:cNvPr>
          <p:cNvSpPr/>
          <p:nvPr/>
        </p:nvSpPr>
        <p:spPr>
          <a:xfrm>
            <a:off x="6883400" y="1873250"/>
            <a:ext cx="4965700" cy="59436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0D9E2782-70BB-4906-8C54-A9AB6C26D4A2}"/>
              </a:ext>
            </a:extLst>
          </p:cNvPr>
          <p:cNvSpPr/>
          <p:nvPr/>
        </p:nvSpPr>
        <p:spPr>
          <a:xfrm>
            <a:off x="6879807" y="2501900"/>
            <a:ext cx="4965700" cy="594360"/>
          </a:xfrm>
          <a:prstGeom prst="rect">
            <a:avLst/>
          </a:prstGeom>
          <a:solidFill>
            <a:srgbClr val="B1D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11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D2A661C7-E276-49EF-AF57-F121D64893C0}"/>
              </a:ext>
            </a:extLst>
          </p:cNvPr>
          <p:cNvSpPr txBox="1"/>
          <p:nvPr/>
        </p:nvSpPr>
        <p:spPr>
          <a:xfrm>
            <a:off x="8987734" y="2101181"/>
            <a:ext cx="132593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-6,4 cm vs +3,3 cm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88056C9D-7687-4EDD-92A9-96CA69D4C584}"/>
              </a:ext>
            </a:extLst>
          </p:cNvPr>
          <p:cNvSpPr txBox="1"/>
          <p:nvPr/>
        </p:nvSpPr>
        <p:spPr>
          <a:xfrm>
            <a:off x="8875651" y="2721880"/>
            <a:ext cx="1550104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+0,5 mm Hg vs +4,4 mm Hg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7D1B2FD5-A66E-4085-913E-2AC7B4FE79EE}"/>
              </a:ext>
            </a:extLst>
          </p:cNvPr>
          <p:cNvSpPr txBox="1"/>
          <p:nvPr/>
        </p:nvSpPr>
        <p:spPr>
          <a:xfrm>
            <a:off x="9301249" y="3350530"/>
            <a:ext cx="698909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-6% vs +15%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58F20D12-0B90-461D-9CEF-A00CBB50E002}"/>
              </a:ext>
            </a:extLst>
          </p:cNvPr>
          <p:cNvSpPr txBox="1"/>
          <p:nvPr/>
        </p:nvSpPr>
        <p:spPr>
          <a:xfrm>
            <a:off x="9027251" y="4440074"/>
            <a:ext cx="2704266" cy="7925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Częstość występowania GI </a:t>
            </a:r>
            <a:r>
              <a:rPr kumimoji="0" lang="fr-FR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AEs:</a:t>
            </a: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74,2% vs 47,9%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2,4mg vs Placebo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Większość działań niepożądanych ze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strony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pl-PL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przewodu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pokarmowego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była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łagodna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lub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umiarkowan</a:t>
            </a:r>
            <a:r>
              <a:rPr kumimoji="0" lang="pl-P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i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przemijając</a:t>
            </a:r>
            <a:r>
              <a:rPr kumimoji="0" lang="pl-P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7EE19FF2-E9CD-470D-9A3E-F7AE56045543}"/>
              </a:ext>
            </a:extLst>
          </p:cNvPr>
          <p:cNvSpPr txBox="1"/>
          <p:nvPr/>
        </p:nvSpPr>
        <p:spPr>
          <a:xfrm>
            <a:off x="9309264" y="3979436"/>
            <a:ext cx="68287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+1,0 vs -1,5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BF271E5D-FC44-4ECD-9D54-C956C0897816}"/>
              </a:ext>
            </a:extLst>
          </p:cNvPr>
          <p:cNvSpPr txBox="1"/>
          <p:nvPr/>
        </p:nvSpPr>
        <p:spPr>
          <a:xfrm>
            <a:off x="7229825" y="3289231"/>
            <a:ext cx="7469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Triglicerydy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(% zmiana)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285C0D09-CE1B-4F3C-BA60-9439B82B3B60}"/>
              </a:ext>
            </a:extLst>
          </p:cNvPr>
          <p:cNvSpPr txBox="1"/>
          <p:nvPr/>
        </p:nvSpPr>
        <p:spPr>
          <a:xfrm>
            <a:off x="7187345" y="3917881"/>
            <a:ext cx="8319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SF-36 funkcjonowanie fizyczne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funkcjonowanie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30A5C052-F6D2-4532-B5CE-C762BDA2D6E4}"/>
              </a:ext>
            </a:extLst>
          </p:cNvPr>
          <p:cNvSpPr txBox="1"/>
          <p:nvPr/>
        </p:nvSpPr>
        <p:spPr>
          <a:xfrm>
            <a:off x="7422185" y="4678601"/>
            <a:ext cx="36227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Bezpieczeństwo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C95D74A1-C807-49A9-84AA-0A1AA4087DFD}"/>
              </a:ext>
            </a:extLst>
          </p:cNvPr>
          <p:cNvSpPr txBox="1"/>
          <p:nvPr/>
        </p:nvSpPr>
        <p:spPr>
          <a:xfrm>
            <a:off x="10808970" y="1962681"/>
            <a:ext cx="85584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-9,7 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[-10,9 do -8,5].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p&lt;0.001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F2FD364C-5666-4624-B991-E5263BA68BF9}"/>
              </a:ext>
            </a:extLst>
          </p:cNvPr>
          <p:cNvSpPr txBox="1"/>
          <p:nvPr/>
        </p:nvSpPr>
        <p:spPr>
          <a:xfrm>
            <a:off x="10763250" y="2591331"/>
            <a:ext cx="102108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-3,9 mmHg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[-5.8; -2.0]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p&lt;0.001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74C4209-A18E-4436-98CF-4AAFD52EE647}"/>
              </a:ext>
            </a:extLst>
          </p:cNvPr>
          <p:cNvSpPr txBox="1"/>
          <p:nvPr/>
        </p:nvSpPr>
        <p:spPr>
          <a:xfrm>
            <a:off x="11033338" y="3219981"/>
            <a:ext cx="480901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-18%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[-24, -11]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001 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87A48127-888D-4FA1-ACF8-FAB96DABF384}"/>
              </a:ext>
            </a:extLst>
          </p:cNvPr>
          <p:cNvSpPr txBox="1"/>
          <p:nvPr/>
        </p:nvSpPr>
        <p:spPr>
          <a:xfrm>
            <a:off x="11038146" y="3848631"/>
            <a:ext cx="47128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1.80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[1.2; 2.4]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P&lt;0.001</a:t>
            </a:r>
          </a:p>
        </p:txBody>
      </p:sp>
      <p:pic>
        <p:nvPicPr>
          <p:cNvPr id="311" name="Graphic 310">
            <a:extLst>
              <a:ext uri="{FF2B5EF4-FFF2-40B4-BE49-F238E27FC236}">
                <a16:creationId xmlns:a16="http://schemas.microsoft.com/office/drawing/2014/main" id="{A9C47CC8-F68A-40B8-9022-12C9D0CE4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2220" y="3841777"/>
            <a:ext cx="279866" cy="429207"/>
          </a:xfrm>
          <a:prstGeom prst="rect">
            <a:avLst/>
          </a:prstGeom>
        </p:spPr>
      </p:pic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C3D8D3E-05BB-4952-B1F9-BEF04535D385}"/>
              </a:ext>
            </a:extLst>
          </p:cNvPr>
          <p:cNvCxnSpPr>
            <a:cxnSpLocks/>
          </p:cNvCxnSpPr>
          <p:nvPr/>
        </p:nvCxnSpPr>
        <p:spPr>
          <a:xfrm>
            <a:off x="8594369" y="1835150"/>
            <a:ext cx="0" cy="32816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4FAEDA2D-BEB0-4986-901A-12050C96453B}"/>
              </a:ext>
            </a:extLst>
          </p:cNvPr>
          <p:cNvSpPr txBox="1"/>
          <p:nvPr/>
        </p:nvSpPr>
        <p:spPr>
          <a:xfrm>
            <a:off x="7042251" y="2660581"/>
            <a:ext cx="10355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Krew skurczowa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ciśnienie (mmHg)</a:t>
            </a:r>
          </a:p>
        </p:txBody>
      </p:sp>
      <p:pic>
        <p:nvPicPr>
          <p:cNvPr id="139" name="Graphic 138">
            <a:extLst>
              <a:ext uri="{FF2B5EF4-FFF2-40B4-BE49-F238E27FC236}">
                <a16:creationId xmlns:a16="http://schemas.microsoft.com/office/drawing/2014/main" id="{4EAF467C-EFC0-489F-B9A8-C4758E049C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6026" y="2673228"/>
            <a:ext cx="251704" cy="251704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19296853-9B28-4302-B3B0-6CBAF41C2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0869" y="3303333"/>
            <a:ext cx="303292" cy="248794"/>
          </a:xfrm>
          <a:prstGeom prst="rect">
            <a:avLst/>
          </a:prstGeom>
        </p:spPr>
      </p:pic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62D6B651-BEF4-4744-9030-02AE0E637449}"/>
              </a:ext>
            </a:extLst>
          </p:cNvPr>
          <p:cNvSpPr txBox="1">
            <a:spLocks/>
          </p:cNvSpPr>
          <p:nvPr/>
        </p:nvSpPr>
        <p:spPr>
          <a:xfrm>
            <a:off x="8136553" y="44923"/>
            <a:ext cx="116469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Cel</a:t>
            </a: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badania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C780CCE-531D-43EC-9B2A-A1EC770F0BD4}"/>
              </a:ext>
            </a:extLst>
          </p:cNvPr>
          <p:cNvCxnSpPr>
            <a:cxnSpLocks/>
          </p:cNvCxnSpPr>
          <p:nvPr/>
        </p:nvCxnSpPr>
        <p:spPr>
          <a:xfrm>
            <a:off x="10530254" y="1207770"/>
            <a:ext cx="0" cy="315010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D3DE5751-ECAD-49F5-93C5-2E07E53FFB5A}"/>
              </a:ext>
            </a:extLst>
          </p:cNvPr>
          <p:cNvSpPr txBox="1"/>
          <p:nvPr/>
        </p:nvSpPr>
        <p:spPr>
          <a:xfrm>
            <a:off x="9071082" y="1312441"/>
            <a:ext cx="1110881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placebo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(tydzień 20-68)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C257ED8-D161-404A-A3BC-F9A01C4C561B}"/>
              </a:ext>
            </a:extLst>
          </p:cNvPr>
          <p:cNvSpPr txBox="1"/>
          <p:nvPr/>
        </p:nvSpPr>
        <p:spPr>
          <a:xfrm>
            <a:off x="10622020" y="1243191"/>
            <a:ext cx="11413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ETD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2,4mg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placebo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(tydzień 20-68)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142" name="Graphic 141">
            <a:extLst>
              <a:ext uri="{FF2B5EF4-FFF2-40B4-BE49-F238E27FC236}">
                <a16:creationId xmlns:a16="http://schemas.microsoft.com/office/drawing/2014/main" id="{BCC8A6E8-9332-4233-8ED5-C4E6E8BD9E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68879" y="4578638"/>
            <a:ext cx="351440" cy="338424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C3D9AC8C-15B4-4ACF-AF2E-BA17AF34F577}"/>
              </a:ext>
            </a:extLst>
          </p:cNvPr>
          <p:cNvSpPr txBox="1"/>
          <p:nvPr/>
        </p:nvSpPr>
        <p:spPr>
          <a:xfrm>
            <a:off x="7002176" y="2037631"/>
            <a:ext cx="1115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Talia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obwód (cm)</a:t>
            </a: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246299D-4EE7-405E-B327-59BABD5B36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02820" y="2084192"/>
            <a:ext cx="323213" cy="183876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E28D4A2C-7C1C-4611-870B-51B7FA71C58E}"/>
              </a:ext>
            </a:extLst>
          </p:cNvPr>
          <p:cNvSpPr txBox="1"/>
          <p:nvPr/>
        </p:nvSpPr>
        <p:spPr>
          <a:xfrm>
            <a:off x="7002176" y="864749"/>
            <a:ext cx="162723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Główne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drugorzęd</a:t>
            </a: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owe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punkty końcowe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†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260A2C6-06B4-47CC-B2B1-A684FB0B06CA}"/>
              </a:ext>
            </a:extLst>
          </p:cNvPr>
          <p:cNvSpPr/>
          <p:nvPr/>
        </p:nvSpPr>
        <p:spPr>
          <a:xfrm>
            <a:off x="7926717" y="-1372"/>
            <a:ext cx="101478" cy="303134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E82DF50-003D-472F-8734-2833DCF4BC5F}"/>
              </a:ext>
            </a:extLst>
          </p:cNvPr>
          <p:cNvSpPr/>
          <p:nvPr/>
        </p:nvSpPr>
        <p:spPr>
          <a:xfrm>
            <a:off x="6872839" y="1008184"/>
            <a:ext cx="56123" cy="690227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620DDB1-E4EE-4F55-887C-4DD1B08F0C73}"/>
              </a:ext>
            </a:extLst>
          </p:cNvPr>
          <p:cNvCxnSpPr>
            <a:cxnSpLocks/>
          </p:cNvCxnSpPr>
          <p:nvPr/>
        </p:nvCxnSpPr>
        <p:spPr>
          <a:xfrm>
            <a:off x="8017921" y="-1400"/>
            <a:ext cx="0" cy="684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4138424-0D92-486B-BA8F-1ACD3B2B3B75}"/>
              </a:ext>
            </a:extLst>
          </p:cNvPr>
          <p:cNvSpPr/>
          <p:nvPr/>
        </p:nvSpPr>
        <p:spPr>
          <a:xfrm>
            <a:off x="0" y="1208674"/>
            <a:ext cx="1516161" cy="1517483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6" name="Content Placeholder 12">
            <a:extLst>
              <a:ext uri="{FF2B5EF4-FFF2-40B4-BE49-F238E27FC236}">
                <a16:creationId xmlns:a16="http://schemas.microsoft.com/office/drawing/2014/main" id="{7FF984D3-3DA3-448D-BE7F-B8809874995D}"/>
              </a:ext>
            </a:extLst>
          </p:cNvPr>
          <p:cNvSpPr txBox="1">
            <a:spLocks/>
          </p:cNvSpPr>
          <p:nvPr/>
        </p:nvSpPr>
        <p:spPr>
          <a:xfrm>
            <a:off x="88900" y="1663700"/>
            <a:ext cx="1055432" cy="89255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BMI ≥30kg/m2 lub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≥27 kg/m2 i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≥1 choroba współistniejąca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Stabilna masa ciała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≥90 dni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HbA1c ≤6,5%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D7AAE6E-5B83-4D43-96DD-0D0103A421E3}"/>
              </a:ext>
            </a:extLst>
          </p:cNvPr>
          <p:cNvSpPr txBox="1"/>
          <p:nvPr/>
        </p:nvSpPr>
        <p:spPr>
          <a:xfrm>
            <a:off x="190500" y="1302686"/>
            <a:ext cx="1184620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kryteria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pl-PL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włączenia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6" name="Line 34">
            <a:extLst>
              <a:ext uri="{FF2B5EF4-FFF2-40B4-BE49-F238E27FC236}">
                <a16:creationId xmlns:a16="http://schemas.microsoft.com/office/drawing/2014/main" id="{AF2D6DE0-26FD-4210-B500-0796A2D00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134" y="6141636"/>
            <a:ext cx="182880" cy="0"/>
          </a:xfrm>
          <a:prstGeom prst="line">
            <a:avLst/>
          </a:prstGeom>
          <a:noFill/>
          <a:ln w="38100" cap="flat">
            <a:solidFill>
              <a:srgbClr val="939AA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9BF33D1-6302-467F-928A-241C8D71969A}"/>
              </a:ext>
            </a:extLst>
          </p:cNvPr>
          <p:cNvSpPr txBox="1"/>
          <p:nvPr/>
        </p:nvSpPr>
        <p:spPr>
          <a:xfrm>
            <a:off x="3347581" y="6018526"/>
            <a:ext cx="736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Placebo po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randomizacji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38" name="Line 124">
            <a:extLst>
              <a:ext uri="{FF2B5EF4-FFF2-40B4-BE49-F238E27FC236}">
                <a16:creationId xmlns:a16="http://schemas.microsoft.com/office/drawing/2014/main" id="{F2CDB657-22D9-47D2-B7E5-ED0ECA638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0173" y="6141636"/>
            <a:ext cx="182880" cy="0"/>
          </a:xfrm>
          <a:prstGeom prst="line">
            <a:avLst/>
          </a:prstGeom>
          <a:noFill/>
          <a:ln w="381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5F4D993-A21D-4BC9-9B36-9ED2B27387ED}"/>
              </a:ext>
            </a:extLst>
          </p:cNvPr>
          <p:cNvSpPr txBox="1"/>
          <p:nvPr/>
        </p:nvSpPr>
        <p:spPr>
          <a:xfrm>
            <a:off x="2015419" y="6018526"/>
            <a:ext cx="9944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Semaglutyd 2,4 mg po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randomizacji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49" name="Line 124">
            <a:extLst>
              <a:ext uri="{FF2B5EF4-FFF2-40B4-BE49-F238E27FC236}">
                <a16:creationId xmlns:a16="http://schemas.microsoft.com/office/drawing/2014/main" id="{C963CE0A-3A0D-4154-B57C-B9F111C0A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478" y="6141636"/>
            <a:ext cx="182880" cy="0"/>
          </a:xfrm>
          <a:prstGeom prst="line">
            <a:avLst/>
          </a:prstGeom>
          <a:ln w="381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38BBD43-8A3B-454B-9C13-0484C22E42B0}"/>
              </a:ext>
            </a:extLst>
          </p:cNvPr>
          <p:cNvSpPr txBox="1"/>
          <p:nvPr/>
        </p:nvSpPr>
        <p:spPr>
          <a:xfrm>
            <a:off x="742219" y="6018526"/>
            <a:ext cx="9849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Semaglutyd 2,4 mg w okresie rozruchu</a:t>
            </a:r>
          </a:p>
        </p:txBody>
      </p:sp>
    </p:spTree>
    <p:extLst>
      <p:ext uri="{BB962C8B-B14F-4D97-AF65-F5344CB8AC3E}">
        <p14:creationId xmlns:p14="http://schemas.microsoft.com/office/powerpoint/2010/main" val="95300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>
            <a:extLst>
              <a:ext uri="{FF2B5EF4-FFF2-40B4-BE49-F238E27FC236}">
                <a16:creationId xmlns:a16="http://schemas.microsoft.com/office/drawing/2014/main" id="{8D69D1B5-D052-4A7E-871F-F2C3982948D6}"/>
              </a:ext>
            </a:extLst>
          </p:cNvPr>
          <p:cNvSpPr/>
          <p:nvPr/>
        </p:nvSpPr>
        <p:spPr>
          <a:xfrm>
            <a:off x="3621524" y="3840467"/>
            <a:ext cx="449417" cy="1774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008D5A7-87A3-43BD-9187-7DD25F1814BC}"/>
              </a:ext>
            </a:extLst>
          </p:cNvPr>
          <p:cNvSpPr txBox="1"/>
          <p:nvPr/>
        </p:nvSpPr>
        <p:spPr>
          <a:xfrm>
            <a:off x="3617773" y="3436437"/>
            <a:ext cx="5287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Oszacowanie polityki leczenia</a:t>
            </a:r>
            <a:endParaRPr kumimoji="0" lang="en-GB" sz="800" b="0" i="0" u="none" strike="noStrike" kern="1200" cap="none" spc="0" normalizeH="0" baseline="0" noProof="0" err="1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CBA3E5FF-EB91-48EB-BFED-3C2A295338D8}"/>
              </a:ext>
            </a:extLst>
          </p:cNvPr>
          <p:cNvSpPr/>
          <p:nvPr/>
        </p:nvSpPr>
        <p:spPr>
          <a:xfrm>
            <a:off x="11209851" y="195220"/>
            <a:ext cx="725888" cy="30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8E40C2-8753-4F95-9B81-0B1318D4AB7E}"/>
              </a:ext>
            </a:extLst>
          </p:cNvPr>
          <p:cNvSpPr/>
          <p:nvPr/>
        </p:nvSpPr>
        <p:spPr>
          <a:xfrm>
            <a:off x="0" y="1208674"/>
            <a:ext cx="1647221" cy="1517483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6A464E0-EAB2-4E5E-8E72-D14F091EABBD}"/>
              </a:ext>
            </a:extLst>
          </p:cNvPr>
          <p:cNvCxnSpPr>
            <a:cxnSpLocks/>
          </p:cNvCxnSpPr>
          <p:nvPr/>
        </p:nvCxnSpPr>
        <p:spPr>
          <a:xfrm>
            <a:off x="0" y="3184077"/>
            <a:ext cx="585024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531C7E42-4C8F-4D99-804B-C273E8DF1E15}"/>
              </a:ext>
            </a:extLst>
          </p:cNvPr>
          <p:cNvCxnSpPr>
            <a:cxnSpLocks/>
          </p:cNvCxnSpPr>
          <p:nvPr/>
        </p:nvCxnSpPr>
        <p:spPr>
          <a:xfrm>
            <a:off x="0" y="774871"/>
            <a:ext cx="576795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B5CCA7F-77A9-4AC8-AA8D-E6A8353642CC}"/>
              </a:ext>
            </a:extLst>
          </p:cNvPr>
          <p:cNvSpPr/>
          <p:nvPr/>
        </p:nvSpPr>
        <p:spPr>
          <a:xfrm>
            <a:off x="6889807" y="5400403"/>
            <a:ext cx="4955712" cy="786673"/>
          </a:xfrm>
          <a:prstGeom prst="rect">
            <a:avLst/>
          </a:prstGeom>
          <a:solidFill>
            <a:schemeClr val="bg1"/>
          </a:solidFill>
          <a:ln>
            <a:solidFill>
              <a:srgbClr val="3B9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2" name="Arrow: Pentagon 241">
            <a:extLst>
              <a:ext uri="{FF2B5EF4-FFF2-40B4-BE49-F238E27FC236}">
                <a16:creationId xmlns:a16="http://schemas.microsoft.com/office/drawing/2014/main" id="{5915D81C-EE57-4DBC-AD4B-F8A6FD42F3E0}"/>
              </a:ext>
            </a:extLst>
          </p:cNvPr>
          <p:cNvSpPr/>
          <p:nvPr/>
        </p:nvSpPr>
        <p:spPr>
          <a:xfrm>
            <a:off x="6882693" y="5253022"/>
            <a:ext cx="1560695" cy="305043"/>
          </a:xfrm>
          <a:prstGeom prst="homePlate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B9E8F9-1426-4877-9DE6-71ED6CCE8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350" y="6583739"/>
            <a:ext cx="10896300" cy="324000"/>
          </a:xfrm>
        </p:spPr>
        <p:txBody>
          <a:bodyPr/>
          <a:lstStyle/>
          <a:p>
            <a:pPr lvl="0"/>
            <a:r>
              <a:rPr lang="en-GB" noProof="0"/>
              <a:t>#Podskórnie i </a:t>
            </a:r>
            <a:r>
              <a:rPr lang="en-GB" noProof="0" err="1"/>
              <a:t>raz</a:t>
            </a:r>
            <a:r>
              <a:rPr lang="en-GB" noProof="0"/>
              <a:t> w </a:t>
            </a:r>
            <a:r>
              <a:rPr lang="en-GB" noProof="0" err="1"/>
              <a:t>tygodniu</a:t>
            </a:r>
            <a:r>
              <a:rPr lang="en-GB" noProof="0"/>
              <a:t>, </a:t>
            </a:r>
            <a:r>
              <a:rPr lang="en-US" noProof="0" err="1"/>
              <a:t>jako</a:t>
            </a:r>
            <a:r>
              <a:rPr lang="en-US" noProof="0"/>
              <a:t> </a:t>
            </a:r>
            <a:r>
              <a:rPr lang="en-US" noProof="0" err="1"/>
              <a:t>uzupełnienie</a:t>
            </a:r>
            <a:r>
              <a:rPr lang="en-US" noProof="0"/>
              <a:t> </a:t>
            </a:r>
            <a:r>
              <a:rPr lang="en-US" noProof="0" err="1"/>
              <a:t>interwencji</a:t>
            </a:r>
            <a:r>
              <a:rPr lang="en-US" noProof="0"/>
              <a:t> </a:t>
            </a:r>
            <a:r>
              <a:rPr lang="en-US" noProof="0" err="1"/>
              <a:t>dotyczącej</a:t>
            </a:r>
            <a:r>
              <a:rPr lang="en-US" noProof="0"/>
              <a:t> </a:t>
            </a:r>
            <a:r>
              <a:rPr lang="en-US" noProof="0" err="1"/>
              <a:t>stylu</a:t>
            </a:r>
            <a:r>
              <a:rPr lang="en-US" noProof="0"/>
              <a:t> </a:t>
            </a:r>
            <a:r>
              <a:rPr lang="en-US" noProof="0" err="1"/>
              <a:t>życia</a:t>
            </a:r>
            <a:r>
              <a:rPr lang="en-GB" noProof="0"/>
              <a:t>; ** W </a:t>
            </a:r>
            <a:r>
              <a:rPr lang="en-GB" noProof="0" err="1"/>
              <a:t>trakcie</a:t>
            </a:r>
            <a:r>
              <a:rPr lang="en-GB" noProof="0"/>
              <a:t> </a:t>
            </a:r>
            <a:r>
              <a:rPr lang="en-GB" noProof="0" err="1"/>
              <a:t>badania</a:t>
            </a:r>
            <a:r>
              <a:rPr lang="en-GB" noProof="0"/>
              <a:t>; </a:t>
            </a:r>
            <a:r>
              <a:rPr lang="en-GB"/>
              <a:t>§ </a:t>
            </a:r>
            <a:r>
              <a:rPr lang="en-GB" err="1"/>
              <a:t>Koniec</a:t>
            </a:r>
            <a:r>
              <a:rPr lang="en-GB"/>
              <a:t> </a:t>
            </a:r>
            <a:r>
              <a:rPr lang="en-GB" err="1"/>
              <a:t>badania</a:t>
            </a:r>
            <a:r>
              <a:rPr lang="en-GB"/>
              <a:t> </a:t>
            </a:r>
            <a:r>
              <a:rPr lang="en-GB" err="1"/>
              <a:t>dla</a:t>
            </a:r>
            <a:r>
              <a:rPr lang="en-GB"/>
              <a:t> </a:t>
            </a:r>
            <a:r>
              <a:rPr lang="en-GB" err="1"/>
              <a:t>fazy</a:t>
            </a:r>
            <a:r>
              <a:rPr lang="en-GB"/>
              <a:t> </a:t>
            </a:r>
            <a:r>
              <a:rPr lang="en-GB" err="1"/>
              <a:t>głównej</a:t>
            </a:r>
            <a:r>
              <a:rPr lang="en-GB"/>
              <a:t>; ‡ </a:t>
            </a:r>
            <a:r>
              <a:rPr lang="en-GB" noProof="0"/>
              <a:t>95% CI, </a:t>
            </a:r>
            <a:r>
              <a:rPr lang="en-GB" noProof="0" err="1"/>
              <a:t>wartość</a:t>
            </a:r>
            <a:r>
              <a:rPr lang="en-GB" noProof="0"/>
              <a:t> p &lt;0,0001; ‡‡ 95% CI, </a:t>
            </a:r>
            <a:r>
              <a:rPr lang="en-GB" noProof="0" err="1"/>
              <a:t>wartość</a:t>
            </a:r>
            <a:r>
              <a:rPr lang="en-GB" noProof="0"/>
              <a:t> p =0.0102, </a:t>
            </a:r>
            <a:r>
              <a:rPr lang="en-US"/>
              <a:t>*</a:t>
            </a:r>
            <a:r>
              <a:rPr lang="en-US" err="1"/>
              <a:t>Liczba</a:t>
            </a:r>
            <a:r>
              <a:rPr lang="en-US"/>
              <a:t> </a:t>
            </a:r>
            <a:r>
              <a:rPr lang="en-US" err="1"/>
              <a:t>uczestników</a:t>
            </a:r>
            <a:r>
              <a:rPr lang="en-US"/>
              <a:t> w </a:t>
            </a:r>
            <a:r>
              <a:rPr lang="en-US" err="1"/>
              <a:t>całej</a:t>
            </a:r>
            <a:r>
              <a:rPr lang="en-US"/>
              <a:t> </a:t>
            </a:r>
            <a:r>
              <a:rPr lang="en-US" err="1"/>
              <a:t>populacji</a:t>
            </a:r>
            <a:r>
              <a:rPr lang="en-US"/>
              <a:t>; †</a:t>
            </a:r>
            <a:r>
              <a:rPr lang="en-US" err="1"/>
              <a:t>Liczba</a:t>
            </a:r>
            <a:r>
              <a:rPr lang="en-US"/>
              <a:t> </a:t>
            </a:r>
            <a:r>
              <a:rPr lang="en-US" err="1"/>
              <a:t>uczestników</a:t>
            </a:r>
            <a:r>
              <a:rPr lang="en-US"/>
              <a:t> ze </a:t>
            </a:r>
            <a:r>
              <a:rPr lang="en-US" err="1"/>
              <a:t>stanem</a:t>
            </a:r>
            <a:r>
              <a:rPr lang="en-US"/>
              <a:t> przedcukrzycowym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początku</a:t>
            </a:r>
            <a:r>
              <a:rPr lang="en-US"/>
              <a:t> </a:t>
            </a:r>
            <a:r>
              <a:rPr lang="en-US" err="1"/>
              <a:t>badania</a:t>
            </a:r>
            <a:r>
              <a:rPr lang="en-US"/>
              <a:t> i </a:t>
            </a:r>
            <a:r>
              <a:rPr lang="en-US" err="1"/>
              <a:t>możliwymi</a:t>
            </a:r>
            <a:r>
              <a:rPr lang="en-US"/>
              <a:t> do </a:t>
            </a:r>
            <a:r>
              <a:rPr lang="en-US" err="1"/>
              <a:t>oceny</a:t>
            </a:r>
            <a:r>
              <a:rPr lang="en-US"/>
              <a:t> </a:t>
            </a:r>
            <a:r>
              <a:rPr lang="en-US" err="1"/>
              <a:t>danymi</a:t>
            </a:r>
            <a:r>
              <a:rPr lang="en-US"/>
              <a:t> w 104. </a:t>
            </a:r>
            <a:r>
              <a:rPr lang="en-US" err="1"/>
              <a:t>tygodniu</a:t>
            </a:r>
            <a:r>
              <a:rPr lang="en-US"/>
              <a:t>; </a:t>
            </a:r>
            <a:r>
              <a:rPr lang="en-GB" noProof="0" err="1"/>
              <a:t>Słupki</a:t>
            </a:r>
            <a:r>
              <a:rPr lang="en-GB" noProof="0"/>
              <a:t> </a:t>
            </a:r>
            <a:r>
              <a:rPr lang="en-GB" noProof="0" err="1"/>
              <a:t>błędów</a:t>
            </a:r>
            <a:r>
              <a:rPr lang="en-GB" noProof="0"/>
              <a:t> </a:t>
            </a:r>
            <a:r>
              <a:rPr lang="en-GB" noProof="0" err="1"/>
              <a:t>oznaczają</a:t>
            </a:r>
            <a:r>
              <a:rPr lang="en-GB" noProof="0"/>
              <a:t> +/- </a:t>
            </a:r>
            <a:r>
              <a:rPr lang="en-GB" noProof="0" err="1"/>
              <a:t>błąd</a:t>
            </a:r>
            <a:r>
              <a:rPr lang="en-GB" noProof="0"/>
              <a:t> </a:t>
            </a:r>
            <a:r>
              <a:rPr lang="en-GB" noProof="0" err="1"/>
              <a:t>standardowy</a:t>
            </a:r>
            <a:r>
              <a:rPr lang="en-GB" noProof="0"/>
              <a:t> </a:t>
            </a:r>
            <a:r>
              <a:rPr lang="en-GB" noProof="0" err="1"/>
              <a:t>średniej</a:t>
            </a:r>
            <a:r>
              <a:rPr lang="en-GB" noProof="0"/>
              <a:t>; AE, </a:t>
            </a:r>
            <a:r>
              <a:rPr lang="en-GB" noProof="0" err="1"/>
              <a:t>zdarzenia</a:t>
            </a:r>
            <a:r>
              <a:rPr lang="en-GB" noProof="0"/>
              <a:t> </a:t>
            </a:r>
            <a:r>
              <a:rPr lang="en-GB" noProof="0" err="1"/>
              <a:t>niepożądane</a:t>
            </a:r>
            <a:r>
              <a:rPr lang="en-GB" noProof="0"/>
              <a:t>; BMI, </a:t>
            </a:r>
            <a:r>
              <a:rPr lang="en-GB" noProof="0" err="1"/>
              <a:t>wskaźnik</a:t>
            </a:r>
            <a:r>
              <a:rPr lang="en-GB" noProof="0"/>
              <a:t> </a:t>
            </a:r>
            <a:r>
              <a:rPr lang="en-GB" noProof="0" err="1"/>
              <a:t>masy</a:t>
            </a:r>
            <a:r>
              <a:rPr lang="en-GB" noProof="0"/>
              <a:t> </a:t>
            </a:r>
            <a:r>
              <a:rPr lang="en-GB" noProof="0" err="1"/>
              <a:t>ciała</a:t>
            </a:r>
            <a:r>
              <a:rPr lang="en-GB" noProof="0"/>
              <a:t>; BW, masa </a:t>
            </a:r>
            <a:r>
              <a:rPr lang="en-GB" noProof="0" err="1"/>
              <a:t>ciała</a:t>
            </a:r>
            <a:r>
              <a:rPr lang="en-GB" noProof="0"/>
              <a:t>; CI, </a:t>
            </a:r>
            <a:r>
              <a:rPr lang="en-GB" noProof="0" err="1"/>
              <a:t>przedział</a:t>
            </a:r>
            <a:r>
              <a:rPr lang="en-GB" noProof="0"/>
              <a:t> </a:t>
            </a:r>
            <a:r>
              <a:rPr lang="en-GB" noProof="0" err="1"/>
              <a:t>ufności</a:t>
            </a:r>
            <a:r>
              <a:rPr lang="en-GB" noProof="0"/>
              <a:t>; ETD, </a:t>
            </a:r>
            <a:r>
              <a:rPr lang="en-GB" noProof="0" err="1"/>
              <a:t>szacowana</a:t>
            </a:r>
            <a:r>
              <a:rPr lang="en-GB" noProof="0"/>
              <a:t> </a:t>
            </a:r>
            <a:r>
              <a:rPr lang="en-GB" noProof="0" err="1"/>
              <a:t>różnica</a:t>
            </a:r>
            <a:r>
              <a:rPr lang="en-GB" noProof="0"/>
              <a:t> w </a:t>
            </a:r>
            <a:r>
              <a:rPr lang="en-GB" noProof="0" err="1"/>
              <a:t>leczeniu</a:t>
            </a:r>
            <a:r>
              <a:rPr lang="en-GB" noProof="0"/>
              <a:t> (</a:t>
            </a:r>
            <a:r>
              <a:rPr lang="en-GB" noProof="0" err="1"/>
              <a:t>dla</a:t>
            </a:r>
            <a:r>
              <a:rPr lang="en-GB" noProof="0"/>
              <a:t> </a:t>
            </a:r>
            <a:r>
              <a:rPr lang="en-GB" noProof="0" err="1"/>
              <a:t>polityki</a:t>
            </a:r>
            <a:r>
              <a:rPr lang="en-GB" noProof="0"/>
              <a:t> </a:t>
            </a:r>
            <a:r>
              <a:rPr lang="en-GB" noProof="0" err="1"/>
              <a:t>leczenia</a:t>
            </a:r>
            <a:r>
              <a:rPr lang="en-GB" noProof="0"/>
              <a:t> </a:t>
            </a:r>
            <a:r>
              <a:rPr lang="en-GB" noProof="0" err="1"/>
              <a:t>Estimand</a:t>
            </a:r>
            <a:r>
              <a:rPr lang="en-GB" noProof="0"/>
              <a:t>); GI, </a:t>
            </a:r>
            <a:r>
              <a:rPr lang="en-GB" noProof="0" err="1"/>
              <a:t>przewód</a:t>
            </a:r>
            <a:r>
              <a:rPr lang="en-GB" noProof="0"/>
              <a:t> </a:t>
            </a:r>
            <a:r>
              <a:rPr lang="en-GB" noProof="0" err="1"/>
              <a:t>pokarmowy</a:t>
            </a:r>
            <a:r>
              <a:rPr lang="en-GB" noProof="0"/>
              <a:t>; </a:t>
            </a:r>
            <a:r>
              <a:rPr lang="en-GB" noProof="0" err="1"/>
              <a:t>PwO</a:t>
            </a:r>
            <a:r>
              <a:rPr lang="en-GB" noProof="0"/>
              <a:t>, </a:t>
            </a:r>
            <a:r>
              <a:rPr lang="en-GB" noProof="0" err="1"/>
              <a:t>osoby</a:t>
            </a:r>
            <a:r>
              <a:rPr lang="en-GB" noProof="0"/>
              <a:t> </a:t>
            </a:r>
            <a:r>
              <a:rPr lang="en-GB" noProof="0" err="1"/>
              <a:t>żyjące</a:t>
            </a:r>
            <a:r>
              <a:rPr lang="en-GB" noProof="0"/>
              <a:t> z </a:t>
            </a:r>
            <a:r>
              <a:rPr lang="en-GB" noProof="0" err="1"/>
              <a:t>otyłością</a:t>
            </a:r>
            <a:r>
              <a:rPr lang="en-GB" noProof="0"/>
              <a:t>; T2D, </a:t>
            </a:r>
            <a:r>
              <a:rPr lang="en-GB" noProof="0" err="1"/>
              <a:t>cukrzyca</a:t>
            </a:r>
            <a:r>
              <a:rPr lang="en-GB" noProof="0"/>
              <a:t> </a:t>
            </a:r>
            <a:r>
              <a:rPr lang="en-GB" noProof="0" err="1"/>
              <a:t>typu</a:t>
            </a:r>
            <a:r>
              <a:rPr lang="en-GB" noProof="0"/>
              <a:t> 2; WL, </a:t>
            </a:r>
            <a:r>
              <a:rPr lang="en-GB" noProof="0" err="1"/>
              <a:t>utrata</a:t>
            </a:r>
            <a:r>
              <a:rPr lang="en-GB" noProof="0"/>
              <a:t> </a:t>
            </a:r>
            <a:r>
              <a:rPr lang="en-GB" noProof="0" err="1"/>
              <a:t>masy</a:t>
            </a:r>
            <a:r>
              <a:rPr lang="en-GB" noProof="0"/>
              <a:t> </a:t>
            </a:r>
            <a:r>
              <a:rPr lang="en-GB" noProof="0" err="1"/>
              <a:t>ciała</a:t>
            </a:r>
            <a:r>
              <a:rPr lang="en-GB" noProof="0"/>
              <a:t>; $,</a:t>
            </a:r>
            <a:r>
              <a:rPr lang="en-US" noProof="0"/>
              <a:t>Dane </a:t>
            </a:r>
            <a:r>
              <a:rPr lang="en-US" noProof="0" err="1"/>
              <a:t>są</a:t>
            </a:r>
            <a:r>
              <a:rPr lang="en-US" noProof="0"/>
              <a:t> </a:t>
            </a:r>
            <a:r>
              <a:rPr lang="en-US" noProof="0" err="1"/>
              <a:t>obserwowanymi</a:t>
            </a:r>
            <a:r>
              <a:rPr lang="en-US" noProof="0"/>
              <a:t> </a:t>
            </a:r>
            <a:r>
              <a:rPr lang="en-US" noProof="0" err="1"/>
              <a:t>danymi</a:t>
            </a:r>
            <a:r>
              <a:rPr lang="en-US" noProof="0"/>
              <a:t> w </a:t>
            </a:r>
            <a:r>
              <a:rPr lang="en-US" noProof="0" err="1"/>
              <a:t>okresie</a:t>
            </a:r>
            <a:r>
              <a:rPr lang="en-US" noProof="0"/>
              <a:t> </a:t>
            </a:r>
            <a:r>
              <a:rPr lang="en-US" noProof="0" err="1"/>
              <a:t>próbnym</a:t>
            </a:r>
            <a:r>
              <a:rPr lang="en-US" noProof="0"/>
              <a:t> (</a:t>
            </a:r>
            <a:r>
              <a:rPr lang="en-US" noProof="0" err="1"/>
              <a:t>niezależnie</a:t>
            </a:r>
            <a:r>
              <a:rPr lang="en-US" noProof="0"/>
              <a:t> od </a:t>
            </a:r>
            <a:r>
              <a:rPr lang="en-US" noProof="0" err="1"/>
              <a:t>przerwania</a:t>
            </a:r>
            <a:r>
              <a:rPr lang="en-US" noProof="0"/>
              <a:t> </a:t>
            </a:r>
            <a:r>
              <a:rPr lang="en-US" noProof="0" err="1"/>
              <a:t>leczenia</a:t>
            </a:r>
            <a:r>
              <a:rPr lang="en-US" noProof="0"/>
              <a:t> </a:t>
            </a:r>
            <a:r>
              <a:rPr lang="en-US" noProof="0" err="1"/>
              <a:t>lub</a:t>
            </a:r>
            <a:r>
              <a:rPr lang="en-US" noProof="0"/>
              <a:t> </a:t>
            </a:r>
            <a:r>
              <a:rPr lang="en-US" noProof="0" err="1"/>
              <a:t>interwencji</a:t>
            </a:r>
            <a:r>
              <a:rPr lang="en-US" noProof="0"/>
              <a:t> </a:t>
            </a:r>
            <a:r>
              <a:rPr lang="en-US" noProof="0" err="1"/>
              <a:t>ratunkowej</a:t>
            </a:r>
            <a:r>
              <a:rPr lang="en-US" noProof="0"/>
              <a:t>). </a:t>
            </a:r>
            <a:r>
              <a:rPr lang="en-US" noProof="0" err="1"/>
              <a:t>Kategoria</a:t>
            </a:r>
            <a:r>
              <a:rPr lang="en-US" noProof="0"/>
              <a:t> </a:t>
            </a:r>
            <a:r>
              <a:rPr lang="en-US" noProof="0" err="1"/>
              <a:t>glikemiczna</a:t>
            </a:r>
            <a:r>
              <a:rPr lang="en-US" noProof="0"/>
              <a:t> </a:t>
            </a:r>
            <a:r>
              <a:rPr lang="en-US" noProof="0" err="1"/>
              <a:t>została</a:t>
            </a:r>
            <a:r>
              <a:rPr lang="en-US" noProof="0"/>
              <a:t> </a:t>
            </a:r>
            <a:r>
              <a:rPr lang="en-US" noProof="0" err="1"/>
              <a:t>oceniona</a:t>
            </a:r>
            <a:r>
              <a:rPr lang="en-US" noProof="0"/>
              <a:t> </a:t>
            </a:r>
            <a:r>
              <a:rPr lang="en-US" noProof="0" err="1"/>
              <a:t>przez</a:t>
            </a:r>
            <a:r>
              <a:rPr lang="en-US" noProof="0"/>
              <a:t> </a:t>
            </a:r>
            <a:r>
              <a:rPr lang="en-US" noProof="0" err="1"/>
              <a:t>badacza</a:t>
            </a:r>
            <a:r>
              <a:rPr lang="en-US" noProof="0"/>
              <a:t> </a:t>
            </a:r>
            <a:r>
              <a:rPr lang="en-US" noProof="0" err="1"/>
              <a:t>na</a:t>
            </a:r>
            <a:r>
              <a:rPr lang="en-US" noProof="0"/>
              <a:t> </a:t>
            </a:r>
            <a:r>
              <a:rPr lang="en-US" noProof="0" err="1"/>
              <a:t>podstawie</a:t>
            </a:r>
            <a:r>
              <a:rPr lang="en-US" noProof="0"/>
              <a:t> </a:t>
            </a:r>
            <a:r>
              <a:rPr lang="en-US" noProof="0" err="1"/>
              <a:t>wszystkich</a:t>
            </a:r>
            <a:r>
              <a:rPr lang="en-US" noProof="0"/>
              <a:t> </a:t>
            </a:r>
            <a:r>
              <a:rPr lang="en-US" noProof="0" err="1"/>
              <a:t>dostępnych</a:t>
            </a:r>
            <a:r>
              <a:rPr lang="en-US" noProof="0"/>
              <a:t> </a:t>
            </a:r>
            <a:r>
              <a:rPr lang="en-US" noProof="0" err="1"/>
              <a:t>istotnych</a:t>
            </a:r>
            <a:r>
              <a:rPr lang="en-US" noProof="0"/>
              <a:t> </a:t>
            </a:r>
            <a:r>
              <a:rPr lang="en-US" noProof="0" err="1"/>
              <a:t>informacji</a:t>
            </a:r>
            <a:r>
              <a:rPr lang="en-US" noProof="0"/>
              <a:t> (np. </a:t>
            </a:r>
            <a:r>
              <a:rPr lang="en-US" noProof="0" err="1"/>
              <a:t>jednocześnie</a:t>
            </a:r>
            <a:r>
              <a:rPr lang="en-US" noProof="0"/>
              <a:t> </a:t>
            </a:r>
            <a:r>
              <a:rPr lang="en-US" noProof="0" err="1"/>
              <a:t>przyjmowanych</a:t>
            </a:r>
            <a:r>
              <a:rPr lang="en-US" noProof="0"/>
              <a:t> </a:t>
            </a:r>
            <a:r>
              <a:rPr lang="en-US" noProof="0" err="1"/>
              <a:t>leków</a:t>
            </a:r>
            <a:r>
              <a:rPr lang="en-US" noProof="0"/>
              <a:t>, </a:t>
            </a:r>
            <a:r>
              <a:rPr lang="en-US" noProof="0" err="1"/>
              <a:t>dokumentacji</a:t>
            </a:r>
            <a:r>
              <a:rPr lang="en-US" noProof="0"/>
              <a:t> </a:t>
            </a:r>
            <a:r>
              <a:rPr lang="en-US" noProof="0" err="1"/>
              <a:t>medycznej</a:t>
            </a:r>
            <a:r>
              <a:rPr lang="en-US" noProof="0"/>
              <a:t> i </a:t>
            </a:r>
            <a:r>
              <a:rPr lang="en-US" noProof="0" err="1"/>
              <a:t>parametrów</a:t>
            </a:r>
            <a:r>
              <a:rPr lang="en-US" noProof="0"/>
              <a:t> </a:t>
            </a:r>
            <a:r>
              <a:rPr lang="en-US" noProof="0" err="1"/>
              <a:t>glukozy</a:t>
            </a:r>
            <a:r>
              <a:rPr lang="en-US" noProof="0"/>
              <a:t> we </a:t>
            </a:r>
            <a:r>
              <a:rPr lang="en-US" noProof="0" err="1"/>
              <a:t>krwi</a:t>
            </a:r>
            <a:r>
              <a:rPr lang="en-US" noProof="0"/>
              <a:t>) </a:t>
            </a:r>
            <a:r>
              <a:rPr lang="en-US" noProof="0" err="1"/>
              <a:t>zgodnie</a:t>
            </a:r>
            <a:r>
              <a:rPr lang="en-US" noProof="0"/>
              <a:t> z </a:t>
            </a:r>
            <a:r>
              <a:rPr lang="en-US" noProof="0" err="1"/>
              <a:t>definicjami</a:t>
            </a:r>
            <a:r>
              <a:rPr lang="en-US" noProof="0"/>
              <a:t> American Diabetes Association. Garvey et al. Nat Med 28, 2083-2091 (2022).</a:t>
            </a:r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FEB1EC-9CFB-4B79-A1B7-42100331B08B}"/>
              </a:ext>
            </a:extLst>
          </p:cNvPr>
          <p:cNvSpPr txBox="1">
            <a:spLocks/>
          </p:cNvSpPr>
          <p:nvPr/>
        </p:nvSpPr>
        <p:spPr>
          <a:xfrm>
            <a:off x="8140700" y="254000"/>
            <a:ext cx="389266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Ocena skuteczności i bezpieczeństwa podawanego raz w tygodniu semaglutydu w dawce 2,4 mg w porównaniu z placebo w kontrolowaniu masy ciała u osób dorosłych z nadwagą lub otyłością przez ponad 2 lata.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21625FF-887B-4719-9065-4E770181FA75}"/>
              </a:ext>
            </a:extLst>
          </p:cNvPr>
          <p:cNvSpPr txBox="1"/>
          <p:nvPr/>
        </p:nvSpPr>
        <p:spPr>
          <a:xfrm>
            <a:off x="7003501" y="5285414"/>
            <a:ext cx="982641" cy="2402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Wnioski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BB9A4EB-9888-45D7-AC10-500C9CB49E53}"/>
              </a:ext>
            </a:extLst>
          </p:cNvPr>
          <p:cNvSpPr txBox="1"/>
          <p:nvPr/>
        </p:nvSpPr>
        <p:spPr>
          <a:xfrm>
            <a:off x="6974218" y="5579785"/>
            <a:ext cx="496569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Kontynuując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wyniki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STEP 1,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STEP 5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wykazało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że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uczestnicy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otyłością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lub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nadwagą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leczeni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semaglutydem w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dawce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2,4 mg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byli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stanie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utrzymać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średnią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redukcję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masy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ciała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o </a:t>
            </a: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16,7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przez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okres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lat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a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także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trwałą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poprawę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kluczowych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czynników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sercowo-naczyniowego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takich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jak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skurczowe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ciśnienie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krwi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i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obwód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talii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1BC88B3-901A-49EA-9366-E788F2D67DFA}"/>
              </a:ext>
            </a:extLst>
          </p:cNvPr>
          <p:cNvSpPr txBox="1"/>
          <p:nvPr/>
        </p:nvSpPr>
        <p:spPr>
          <a:xfrm>
            <a:off x="4182439" y="3462100"/>
            <a:ext cx="2344231" cy="84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w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dawce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2,4 mg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raz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tygodniu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jest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skuteczną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opcją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trwałego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leczenia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otyłości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ze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średnią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redukcją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masy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ciała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pl-PL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16,7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 w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ciągu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104 </a:t>
            </a: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tygodni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</a:p>
        </p:txBody>
      </p:sp>
      <p:sp>
        <p:nvSpPr>
          <p:cNvPr id="211" name="Content Placeholder 12">
            <a:extLst>
              <a:ext uri="{FF2B5EF4-FFF2-40B4-BE49-F238E27FC236}">
                <a16:creationId xmlns:a16="http://schemas.microsoft.com/office/drawing/2014/main" id="{48439784-5459-4E7A-B36E-5C2C400F69CA}"/>
              </a:ext>
            </a:extLst>
          </p:cNvPr>
          <p:cNvSpPr txBox="1">
            <a:spLocks/>
          </p:cNvSpPr>
          <p:nvPr/>
        </p:nvSpPr>
        <p:spPr>
          <a:xfrm>
            <a:off x="88899" y="1612424"/>
            <a:ext cx="1502059" cy="101566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BMI ≥30 kg/m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lub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≥27 kg/m</a:t>
            </a:r>
            <a:r>
              <a:rPr kumimoji="0" lang="en-US" sz="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i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≥1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choroba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współistniejąca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≥1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wcześniejsza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utrata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masy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ciała</a:t>
            </a:r>
            <a:r>
              <a:rPr kumimoji="0" lang="pl-P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próba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przez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D&amp;E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 T2D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0D2E3AE1-2775-4C71-A7E0-3E35CC51F0C1}"/>
              </a:ext>
            </a:extLst>
          </p:cNvPr>
          <p:cNvSpPr/>
          <p:nvPr/>
        </p:nvSpPr>
        <p:spPr>
          <a:xfrm>
            <a:off x="5139433" y="517081"/>
            <a:ext cx="1272769" cy="267378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92E4138-9040-4E3C-93CD-90AFBB30F8A1}"/>
              </a:ext>
            </a:extLst>
          </p:cNvPr>
          <p:cNvSpPr txBox="1"/>
          <p:nvPr/>
        </p:nvSpPr>
        <p:spPr>
          <a:xfrm>
            <a:off x="5327788" y="536935"/>
            <a:ext cx="896057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Projekt próby 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08C5DCC-E3A7-4A84-8242-F7CF01E999AD}"/>
              </a:ext>
            </a:extLst>
          </p:cNvPr>
          <p:cNvSpPr/>
          <p:nvPr/>
        </p:nvSpPr>
        <p:spPr>
          <a:xfrm>
            <a:off x="5132298" y="2942760"/>
            <a:ext cx="1279904" cy="249936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A81A915-C631-493D-B542-9D6FDF0B2400}"/>
              </a:ext>
            </a:extLst>
          </p:cNvPr>
          <p:cNvSpPr txBox="1"/>
          <p:nvPr/>
        </p:nvSpPr>
        <p:spPr>
          <a:xfrm>
            <a:off x="5301647" y="2953708"/>
            <a:ext cx="1019088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 ustalenia</a:t>
            </a:r>
          </a:p>
        </p:txBody>
      </p:sp>
      <p:sp>
        <p:nvSpPr>
          <p:cNvPr id="234" name="Title 1">
            <a:extLst>
              <a:ext uri="{FF2B5EF4-FFF2-40B4-BE49-F238E27FC236}">
                <a16:creationId xmlns:a16="http://schemas.microsoft.com/office/drawing/2014/main" id="{390833C7-CF0E-42EC-9075-A0A22490526F}"/>
              </a:ext>
            </a:extLst>
          </p:cNvPr>
          <p:cNvSpPr txBox="1">
            <a:spLocks/>
          </p:cNvSpPr>
          <p:nvPr/>
        </p:nvSpPr>
        <p:spPr>
          <a:xfrm>
            <a:off x="190944" y="198754"/>
            <a:ext cx="1874003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STEP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5 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j-ea"/>
              <a:cs typeface="+mj-cs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FFE8B19-699C-4897-8DA0-B769B3DC1D80}"/>
              </a:ext>
            </a:extLst>
          </p:cNvPr>
          <p:cNvSpPr/>
          <p:nvPr/>
        </p:nvSpPr>
        <p:spPr>
          <a:xfrm>
            <a:off x="3654617" y="1278003"/>
            <a:ext cx="1343447" cy="211509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C4CD8E4-D62E-431B-A733-4CB4EB639278}"/>
              </a:ext>
            </a:extLst>
          </p:cNvPr>
          <p:cNvSpPr txBox="1"/>
          <p:nvPr/>
        </p:nvSpPr>
        <p:spPr>
          <a:xfrm>
            <a:off x="3688163" y="1323709"/>
            <a:ext cx="939360" cy="1200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</a:t>
            </a:r>
            <a:r>
              <a:rPr kumimoji="0" lang="en-GB" sz="7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#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307C01-00F8-4975-9343-490CF974A09A}"/>
              </a:ext>
            </a:extLst>
          </p:cNvPr>
          <p:cNvSpPr/>
          <p:nvPr/>
        </p:nvSpPr>
        <p:spPr>
          <a:xfrm>
            <a:off x="3654468" y="1616723"/>
            <a:ext cx="1348471" cy="211509"/>
          </a:xfrm>
          <a:prstGeom prst="rect">
            <a:avLst/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1655158-6355-4C98-B476-BF28D4B81102}"/>
              </a:ext>
            </a:extLst>
          </p:cNvPr>
          <p:cNvSpPr txBox="1"/>
          <p:nvPr/>
        </p:nvSpPr>
        <p:spPr>
          <a:xfrm>
            <a:off x="3688163" y="1668616"/>
            <a:ext cx="387927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368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Placebo</a:t>
            </a:r>
            <a:r>
              <a:rPr kumimoji="0" lang="en-GB" sz="7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#</a:t>
            </a:r>
            <a:endParaRPr kumimoji="0" lang="en-GB" sz="7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19" name="Content Placeholder 12">
            <a:extLst>
              <a:ext uri="{FF2B5EF4-FFF2-40B4-BE49-F238E27FC236}">
                <a16:creationId xmlns:a16="http://schemas.microsoft.com/office/drawing/2014/main" id="{93149CAC-E1F4-4583-A806-3D55529087DB}"/>
              </a:ext>
            </a:extLst>
          </p:cNvPr>
          <p:cNvSpPr txBox="1">
            <a:spLocks/>
          </p:cNvSpPr>
          <p:nvPr/>
        </p:nvSpPr>
        <p:spPr>
          <a:xfrm>
            <a:off x="1669455" y="1894711"/>
            <a:ext cx="5308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Randomizacja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1:1</a:t>
            </a:r>
          </a:p>
        </p:txBody>
      </p:sp>
      <p:sp>
        <p:nvSpPr>
          <p:cNvPr id="120" name="Content Placeholder 12">
            <a:extLst>
              <a:ext uri="{FF2B5EF4-FFF2-40B4-BE49-F238E27FC236}">
                <a16:creationId xmlns:a16="http://schemas.microsoft.com/office/drawing/2014/main" id="{A20ABD6E-BA43-406F-A539-FEEF33EDB33C}"/>
              </a:ext>
            </a:extLst>
          </p:cNvPr>
          <p:cNvSpPr txBox="1">
            <a:spLocks/>
          </p:cNvSpPr>
          <p:nvPr/>
        </p:nvSpPr>
        <p:spPr>
          <a:xfrm>
            <a:off x="1725343" y="1695031"/>
            <a:ext cx="37029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 = 304</a:t>
            </a:r>
          </a:p>
        </p:txBody>
      </p:sp>
      <p:cxnSp>
        <p:nvCxnSpPr>
          <p:cNvPr id="121" name="Elbow Connector 84">
            <a:extLst>
              <a:ext uri="{FF2B5EF4-FFF2-40B4-BE49-F238E27FC236}">
                <a16:creationId xmlns:a16="http://schemas.microsoft.com/office/drawing/2014/main" id="{BF7E2BBC-8FC4-42F0-8C50-2B29FA8FCF42}"/>
              </a:ext>
            </a:extLst>
          </p:cNvPr>
          <p:cNvCxnSpPr>
            <a:cxnSpLocks/>
          </p:cNvCxnSpPr>
          <p:nvPr/>
        </p:nvCxnSpPr>
        <p:spPr>
          <a:xfrm flipV="1">
            <a:off x="2626116" y="1560801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85">
            <a:extLst>
              <a:ext uri="{FF2B5EF4-FFF2-40B4-BE49-F238E27FC236}">
                <a16:creationId xmlns:a16="http://schemas.microsoft.com/office/drawing/2014/main" id="{595F44AC-9CBE-417C-9D08-AE27ABB99006}"/>
              </a:ext>
            </a:extLst>
          </p:cNvPr>
          <p:cNvCxnSpPr>
            <a:cxnSpLocks/>
          </p:cNvCxnSpPr>
          <p:nvPr/>
        </p:nvCxnSpPr>
        <p:spPr>
          <a:xfrm flipV="1">
            <a:off x="2978749" y="1460339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86">
            <a:extLst>
              <a:ext uri="{FF2B5EF4-FFF2-40B4-BE49-F238E27FC236}">
                <a16:creationId xmlns:a16="http://schemas.microsoft.com/office/drawing/2014/main" id="{71055C76-0202-4D2D-9091-FF65C287639E}"/>
              </a:ext>
            </a:extLst>
          </p:cNvPr>
          <p:cNvCxnSpPr>
            <a:cxnSpLocks/>
          </p:cNvCxnSpPr>
          <p:nvPr/>
        </p:nvCxnSpPr>
        <p:spPr>
          <a:xfrm flipV="1">
            <a:off x="3336653" y="1361782"/>
            <a:ext cx="32004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84">
            <a:extLst>
              <a:ext uri="{FF2B5EF4-FFF2-40B4-BE49-F238E27FC236}">
                <a16:creationId xmlns:a16="http://schemas.microsoft.com/office/drawing/2014/main" id="{1CF93046-F34E-4B7B-90AC-8BF06B374063}"/>
              </a:ext>
            </a:extLst>
          </p:cNvPr>
          <p:cNvCxnSpPr>
            <a:cxnSpLocks/>
          </p:cNvCxnSpPr>
          <p:nvPr/>
        </p:nvCxnSpPr>
        <p:spPr>
          <a:xfrm flipV="1">
            <a:off x="2626116" y="1926223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85">
            <a:extLst>
              <a:ext uri="{FF2B5EF4-FFF2-40B4-BE49-F238E27FC236}">
                <a16:creationId xmlns:a16="http://schemas.microsoft.com/office/drawing/2014/main" id="{ECE86AB8-9EEC-43EE-91C1-F3267511EDEF}"/>
              </a:ext>
            </a:extLst>
          </p:cNvPr>
          <p:cNvCxnSpPr>
            <a:cxnSpLocks/>
          </p:cNvCxnSpPr>
          <p:nvPr/>
        </p:nvCxnSpPr>
        <p:spPr>
          <a:xfrm flipV="1">
            <a:off x="2978749" y="1827667"/>
            <a:ext cx="36576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86">
            <a:extLst>
              <a:ext uri="{FF2B5EF4-FFF2-40B4-BE49-F238E27FC236}">
                <a16:creationId xmlns:a16="http://schemas.microsoft.com/office/drawing/2014/main" id="{36E7057E-1270-4B28-982E-062185A0EC99}"/>
              </a:ext>
            </a:extLst>
          </p:cNvPr>
          <p:cNvCxnSpPr>
            <a:cxnSpLocks/>
          </p:cNvCxnSpPr>
          <p:nvPr/>
        </p:nvCxnSpPr>
        <p:spPr>
          <a:xfrm flipV="1">
            <a:off x="3336653" y="1727205"/>
            <a:ext cx="320040" cy="98557"/>
          </a:xfrm>
          <a:prstGeom prst="bentConnector3">
            <a:avLst>
              <a:gd name="adj1" fmla="val 1165"/>
            </a:avLst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AB4D01E-0378-4C4F-ACA1-81AEBA26797B}"/>
              </a:ext>
            </a:extLst>
          </p:cNvPr>
          <p:cNvCxnSpPr>
            <a:cxnSpLocks/>
          </p:cNvCxnSpPr>
          <p:nvPr/>
        </p:nvCxnSpPr>
        <p:spPr>
          <a:xfrm>
            <a:off x="2277667" y="1673040"/>
            <a:ext cx="365760" cy="0"/>
          </a:xfrm>
          <a:prstGeom prst="straightConnector1">
            <a:avLst/>
          </a:prstGeom>
          <a:ln w="28575">
            <a:solidFill>
              <a:srgbClr val="00196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FB8C6423-9F1D-4082-BE1A-E11B5192C15A}"/>
              </a:ext>
            </a:extLst>
          </p:cNvPr>
          <p:cNvCxnSpPr>
            <a:cxnSpLocks/>
          </p:cNvCxnSpPr>
          <p:nvPr/>
        </p:nvCxnSpPr>
        <p:spPr>
          <a:xfrm>
            <a:off x="2277667" y="2023067"/>
            <a:ext cx="365760" cy="2577"/>
          </a:xfrm>
          <a:prstGeom prst="straightConnector1">
            <a:avLst/>
          </a:prstGeom>
          <a:ln w="28575">
            <a:solidFill>
              <a:srgbClr val="939AA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6A1A09A-63F6-4F82-A7D5-E654B9D0F74E}"/>
              </a:ext>
            </a:extLst>
          </p:cNvPr>
          <p:cNvCxnSpPr/>
          <p:nvPr/>
        </p:nvCxnSpPr>
        <p:spPr>
          <a:xfrm>
            <a:off x="2292040" y="1662845"/>
            <a:ext cx="0" cy="182880"/>
          </a:xfrm>
          <a:prstGeom prst="line">
            <a:avLst/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945F91E-60AE-4EC3-A231-A20A677732B6}"/>
              </a:ext>
            </a:extLst>
          </p:cNvPr>
          <p:cNvCxnSpPr/>
          <p:nvPr/>
        </p:nvCxnSpPr>
        <p:spPr>
          <a:xfrm>
            <a:off x="2292040" y="1848106"/>
            <a:ext cx="0" cy="182880"/>
          </a:xfrm>
          <a:prstGeom prst="line">
            <a:avLst/>
          </a:prstGeom>
          <a:ln w="285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ontent Placeholder 12">
            <a:extLst>
              <a:ext uri="{FF2B5EF4-FFF2-40B4-BE49-F238E27FC236}">
                <a16:creationId xmlns:a16="http://schemas.microsoft.com/office/drawing/2014/main" id="{132C021C-D8E5-4D74-96D4-6D2245E46F2B}"/>
              </a:ext>
            </a:extLst>
          </p:cNvPr>
          <p:cNvSpPr txBox="1">
            <a:spLocks/>
          </p:cNvSpPr>
          <p:nvPr/>
        </p:nvSpPr>
        <p:spPr>
          <a:xfrm>
            <a:off x="2322736" y="1715061"/>
            <a:ext cx="339837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32" name="Content Placeholder 12">
            <a:extLst>
              <a:ext uri="{FF2B5EF4-FFF2-40B4-BE49-F238E27FC236}">
                <a16:creationId xmlns:a16="http://schemas.microsoft.com/office/drawing/2014/main" id="{09275BB1-9400-4A94-B235-D259B0600DD7}"/>
              </a:ext>
            </a:extLst>
          </p:cNvPr>
          <p:cNvSpPr txBox="1">
            <a:spLocks/>
          </p:cNvSpPr>
          <p:nvPr/>
        </p:nvSpPr>
        <p:spPr>
          <a:xfrm>
            <a:off x="2665661" y="1590454"/>
            <a:ext cx="288541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 mg</a:t>
            </a:r>
          </a:p>
        </p:txBody>
      </p:sp>
      <p:sp>
        <p:nvSpPr>
          <p:cNvPr id="133" name="Content Placeholder 12">
            <a:extLst>
              <a:ext uri="{FF2B5EF4-FFF2-40B4-BE49-F238E27FC236}">
                <a16:creationId xmlns:a16="http://schemas.microsoft.com/office/drawing/2014/main" id="{ABE941A5-A68E-4D18-9D1D-623A46F7A04A}"/>
              </a:ext>
            </a:extLst>
          </p:cNvPr>
          <p:cNvSpPr txBox="1">
            <a:spLocks/>
          </p:cNvSpPr>
          <p:nvPr/>
        </p:nvSpPr>
        <p:spPr>
          <a:xfrm>
            <a:off x="3008828" y="1483779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134" name="Content Placeholder 12">
            <a:extLst>
              <a:ext uri="{FF2B5EF4-FFF2-40B4-BE49-F238E27FC236}">
                <a16:creationId xmlns:a16="http://schemas.microsoft.com/office/drawing/2014/main" id="{55D1AD47-CBCB-4681-8AC0-20B97FA8EDA8}"/>
              </a:ext>
            </a:extLst>
          </p:cNvPr>
          <p:cNvSpPr txBox="1">
            <a:spLocks/>
          </p:cNvSpPr>
          <p:nvPr/>
        </p:nvSpPr>
        <p:spPr>
          <a:xfrm>
            <a:off x="3357651" y="1385717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sp>
        <p:nvSpPr>
          <p:cNvPr id="135" name="Content Placeholder 12">
            <a:extLst>
              <a:ext uri="{FF2B5EF4-FFF2-40B4-BE49-F238E27FC236}">
                <a16:creationId xmlns:a16="http://schemas.microsoft.com/office/drawing/2014/main" id="{E5BA58E3-EBF4-48E2-97A1-D32C3028A2DE}"/>
              </a:ext>
            </a:extLst>
          </p:cNvPr>
          <p:cNvSpPr txBox="1">
            <a:spLocks/>
          </p:cNvSpPr>
          <p:nvPr/>
        </p:nvSpPr>
        <p:spPr>
          <a:xfrm>
            <a:off x="2322736" y="2057735"/>
            <a:ext cx="339837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36" name="Content Placeholder 12">
            <a:extLst>
              <a:ext uri="{FF2B5EF4-FFF2-40B4-BE49-F238E27FC236}">
                <a16:creationId xmlns:a16="http://schemas.microsoft.com/office/drawing/2014/main" id="{99885B18-AD60-485E-9117-3E5DFA52747A}"/>
              </a:ext>
            </a:extLst>
          </p:cNvPr>
          <p:cNvSpPr txBox="1">
            <a:spLocks/>
          </p:cNvSpPr>
          <p:nvPr/>
        </p:nvSpPr>
        <p:spPr>
          <a:xfrm>
            <a:off x="2665661" y="1957421"/>
            <a:ext cx="288541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 mg</a:t>
            </a:r>
          </a:p>
        </p:txBody>
      </p:sp>
      <p:sp>
        <p:nvSpPr>
          <p:cNvPr id="137" name="Content Placeholder 12">
            <a:extLst>
              <a:ext uri="{FF2B5EF4-FFF2-40B4-BE49-F238E27FC236}">
                <a16:creationId xmlns:a16="http://schemas.microsoft.com/office/drawing/2014/main" id="{06E39FD9-989C-4E5E-AA73-5860D0411A85}"/>
              </a:ext>
            </a:extLst>
          </p:cNvPr>
          <p:cNvSpPr txBox="1">
            <a:spLocks/>
          </p:cNvSpPr>
          <p:nvPr/>
        </p:nvSpPr>
        <p:spPr>
          <a:xfrm>
            <a:off x="3008828" y="1849699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138" name="Content Placeholder 12">
            <a:extLst>
              <a:ext uri="{FF2B5EF4-FFF2-40B4-BE49-F238E27FC236}">
                <a16:creationId xmlns:a16="http://schemas.microsoft.com/office/drawing/2014/main" id="{363FFEE4-7B7E-4EEE-86A4-B112AC92008D}"/>
              </a:ext>
            </a:extLst>
          </p:cNvPr>
          <p:cNvSpPr txBox="1">
            <a:spLocks/>
          </p:cNvSpPr>
          <p:nvPr/>
        </p:nvSpPr>
        <p:spPr>
          <a:xfrm>
            <a:off x="3357651" y="1753681"/>
            <a:ext cx="28854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AD2E553-9D32-44F4-AFC3-BC9105C909D3}"/>
              </a:ext>
            </a:extLst>
          </p:cNvPr>
          <p:cNvCxnSpPr>
            <a:cxnSpLocks/>
          </p:cNvCxnSpPr>
          <p:nvPr/>
        </p:nvCxnSpPr>
        <p:spPr>
          <a:xfrm flipH="1">
            <a:off x="1647221" y="1845725"/>
            <a:ext cx="65907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7">
            <a:extLst>
              <a:ext uri="{FF2B5EF4-FFF2-40B4-BE49-F238E27FC236}">
                <a16:creationId xmlns:a16="http://schemas.microsoft.com/office/drawing/2014/main" id="{DDA6DFDF-51C5-4040-A46A-561C0E551844}"/>
              </a:ext>
            </a:extLst>
          </p:cNvPr>
          <p:cNvSpPr/>
          <p:nvPr/>
        </p:nvSpPr>
        <p:spPr>
          <a:xfrm>
            <a:off x="4966494" y="1275031"/>
            <a:ext cx="1161235" cy="213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00206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45689" rIns="35969" bIns="45689" anchor="ctr">
            <a:noAutofit/>
          </a:bodyPr>
          <a:lstStyle/>
          <a:p>
            <a:pPr marL="0" marR="0" lvl="0" indent="0" algn="ctr" defTabSz="913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FU poza leczeniem</a:t>
            </a:r>
          </a:p>
        </p:txBody>
      </p:sp>
      <p:sp>
        <p:nvSpPr>
          <p:cNvPr id="141" name="Rounded Rectangle 17">
            <a:extLst>
              <a:ext uri="{FF2B5EF4-FFF2-40B4-BE49-F238E27FC236}">
                <a16:creationId xmlns:a16="http://schemas.microsoft.com/office/drawing/2014/main" id="{4CF1A731-7B91-4AE5-8CB6-B3B1D226DE22}"/>
              </a:ext>
            </a:extLst>
          </p:cNvPr>
          <p:cNvSpPr/>
          <p:nvPr/>
        </p:nvSpPr>
        <p:spPr>
          <a:xfrm>
            <a:off x="4966494" y="1617931"/>
            <a:ext cx="1161235" cy="21302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939AA7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45689" rIns="35969" bIns="45689" anchor="ctr">
            <a:noAutofit/>
          </a:bodyPr>
          <a:lstStyle/>
          <a:p>
            <a:pPr marL="0" marR="0" lvl="0" indent="0" algn="ctr" defTabSz="913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FU poza leczeniem</a:t>
            </a:r>
          </a:p>
        </p:txBody>
      </p:sp>
      <p:sp>
        <p:nvSpPr>
          <p:cNvPr id="142" name="Arrow: Pentagon 141">
            <a:extLst>
              <a:ext uri="{FF2B5EF4-FFF2-40B4-BE49-F238E27FC236}">
                <a16:creationId xmlns:a16="http://schemas.microsoft.com/office/drawing/2014/main" id="{B3DF60A1-993E-4E38-8E99-B61D75FD537B}"/>
              </a:ext>
            </a:extLst>
          </p:cNvPr>
          <p:cNvSpPr/>
          <p:nvPr/>
        </p:nvSpPr>
        <p:spPr>
          <a:xfrm>
            <a:off x="2273280" y="2244090"/>
            <a:ext cx="2692399" cy="178307"/>
          </a:xfrm>
          <a:prstGeom prst="homePlate">
            <a:avLst>
              <a:gd name="adj" fmla="val 31481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A5726C2-E016-4F1C-8C83-0EE6CC361EBB}"/>
              </a:ext>
            </a:extLst>
          </p:cNvPr>
          <p:cNvSpPr txBox="1"/>
          <p:nvPr/>
        </p:nvSpPr>
        <p:spPr>
          <a:xfrm>
            <a:off x="3135372" y="2273195"/>
            <a:ext cx="968214" cy="1200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Interwencja dotycząca stylu życia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3D4E3A2-F863-4B4A-9BA5-AAA161050818}"/>
              </a:ext>
            </a:extLst>
          </p:cNvPr>
          <p:cNvCxnSpPr>
            <a:cxnSpLocks/>
          </p:cNvCxnSpPr>
          <p:nvPr/>
        </p:nvCxnSpPr>
        <p:spPr>
          <a:xfrm>
            <a:off x="2283415" y="2502990"/>
            <a:ext cx="3835424" cy="0"/>
          </a:xfrm>
          <a:prstGeom prst="line">
            <a:avLst/>
          </a:prstGeom>
          <a:ln w="15875">
            <a:solidFill>
              <a:srgbClr val="939AA7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BF2CD0A-E8F7-478E-8A87-6A372A4505C4}"/>
              </a:ext>
            </a:extLst>
          </p:cNvPr>
          <p:cNvCxnSpPr>
            <a:cxnSpLocks/>
          </p:cNvCxnSpPr>
          <p:nvPr/>
        </p:nvCxnSpPr>
        <p:spPr>
          <a:xfrm>
            <a:off x="2283415" y="2460150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9D23888-BD0B-4914-B78A-7111A8127843}"/>
              </a:ext>
            </a:extLst>
          </p:cNvPr>
          <p:cNvCxnSpPr>
            <a:cxnSpLocks/>
          </p:cNvCxnSpPr>
          <p:nvPr/>
        </p:nvCxnSpPr>
        <p:spPr>
          <a:xfrm>
            <a:off x="3654468" y="2460150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777D0E1-A111-46AA-8720-E16CAF898FDA}"/>
              </a:ext>
            </a:extLst>
          </p:cNvPr>
          <p:cNvCxnSpPr>
            <a:cxnSpLocks/>
          </p:cNvCxnSpPr>
          <p:nvPr/>
        </p:nvCxnSpPr>
        <p:spPr>
          <a:xfrm>
            <a:off x="4955840" y="2460150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3A7DE66-3DC6-4787-BD8B-CD0BED402AC2}"/>
              </a:ext>
            </a:extLst>
          </p:cNvPr>
          <p:cNvCxnSpPr>
            <a:cxnSpLocks/>
          </p:cNvCxnSpPr>
          <p:nvPr/>
        </p:nvCxnSpPr>
        <p:spPr>
          <a:xfrm>
            <a:off x="6124103" y="2460150"/>
            <a:ext cx="0" cy="85680"/>
          </a:xfrm>
          <a:prstGeom prst="line">
            <a:avLst/>
          </a:prstGeom>
          <a:ln w="15875">
            <a:solidFill>
              <a:srgbClr val="939A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Content Placeholder 12">
            <a:extLst>
              <a:ext uri="{FF2B5EF4-FFF2-40B4-BE49-F238E27FC236}">
                <a16:creationId xmlns:a16="http://schemas.microsoft.com/office/drawing/2014/main" id="{4CF2AD13-4E78-4941-BA47-1340659D8512}"/>
              </a:ext>
            </a:extLst>
          </p:cNvPr>
          <p:cNvSpPr txBox="1">
            <a:spLocks/>
          </p:cNvSpPr>
          <p:nvPr/>
        </p:nvSpPr>
        <p:spPr>
          <a:xfrm>
            <a:off x="1926796" y="2442920"/>
            <a:ext cx="266099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Tydzień</a:t>
            </a:r>
          </a:p>
        </p:txBody>
      </p:sp>
      <p:sp>
        <p:nvSpPr>
          <p:cNvPr id="150" name="Content Placeholder 12">
            <a:extLst>
              <a:ext uri="{FF2B5EF4-FFF2-40B4-BE49-F238E27FC236}">
                <a16:creationId xmlns:a16="http://schemas.microsoft.com/office/drawing/2014/main" id="{CA4B2CAC-C55A-4EFB-A95C-494938AB0E56}"/>
              </a:ext>
            </a:extLst>
          </p:cNvPr>
          <p:cNvSpPr txBox="1">
            <a:spLocks/>
          </p:cNvSpPr>
          <p:nvPr/>
        </p:nvSpPr>
        <p:spPr>
          <a:xfrm>
            <a:off x="2257766" y="2565276"/>
            <a:ext cx="51296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</a:t>
            </a:r>
          </a:p>
        </p:txBody>
      </p:sp>
      <p:sp>
        <p:nvSpPr>
          <p:cNvPr id="158" name="Content Placeholder 12">
            <a:extLst>
              <a:ext uri="{FF2B5EF4-FFF2-40B4-BE49-F238E27FC236}">
                <a16:creationId xmlns:a16="http://schemas.microsoft.com/office/drawing/2014/main" id="{2D4E726C-58B8-408C-902A-1A4AA13D6991}"/>
              </a:ext>
            </a:extLst>
          </p:cNvPr>
          <p:cNvSpPr txBox="1">
            <a:spLocks/>
          </p:cNvSpPr>
          <p:nvPr/>
        </p:nvSpPr>
        <p:spPr>
          <a:xfrm>
            <a:off x="3598466" y="2565276"/>
            <a:ext cx="102592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16</a:t>
            </a:r>
          </a:p>
        </p:txBody>
      </p:sp>
      <p:sp>
        <p:nvSpPr>
          <p:cNvPr id="159" name="Content Placeholder 12">
            <a:extLst>
              <a:ext uri="{FF2B5EF4-FFF2-40B4-BE49-F238E27FC236}">
                <a16:creationId xmlns:a16="http://schemas.microsoft.com/office/drawing/2014/main" id="{AFDBFE93-F610-4C2E-A3E8-77F07CC28C76}"/>
              </a:ext>
            </a:extLst>
          </p:cNvPr>
          <p:cNvSpPr txBox="1">
            <a:spLocks/>
          </p:cNvSpPr>
          <p:nvPr/>
        </p:nvSpPr>
        <p:spPr>
          <a:xfrm>
            <a:off x="4885230" y="2565276"/>
            <a:ext cx="153888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104</a:t>
            </a:r>
          </a:p>
        </p:txBody>
      </p:sp>
      <p:sp>
        <p:nvSpPr>
          <p:cNvPr id="161" name="Content Placeholder 12">
            <a:extLst>
              <a:ext uri="{FF2B5EF4-FFF2-40B4-BE49-F238E27FC236}">
                <a16:creationId xmlns:a16="http://schemas.microsoft.com/office/drawing/2014/main" id="{650AC11B-C222-4C1C-983E-DF23EF5DA408}"/>
              </a:ext>
            </a:extLst>
          </p:cNvPr>
          <p:cNvSpPr txBox="1">
            <a:spLocks/>
          </p:cNvSpPr>
          <p:nvPr/>
        </p:nvSpPr>
        <p:spPr>
          <a:xfrm>
            <a:off x="6004500" y="2565276"/>
            <a:ext cx="153888" cy="107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111</a:t>
            </a:r>
            <a:endParaRPr kumimoji="0" lang="en-US" sz="700" b="0" i="0" u="none" strike="noStrike" kern="1200" cap="none" spc="0" normalizeH="0" baseline="3000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ABD829B-91C5-4E17-B5B2-8506E15F07C3}"/>
              </a:ext>
            </a:extLst>
          </p:cNvPr>
          <p:cNvSpPr txBox="1"/>
          <p:nvPr/>
        </p:nvSpPr>
        <p:spPr>
          <a:xfrm>
            <a:off x="3176241" y="2667171"/>
            <a:ext cx="945772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 zwiększania dawki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0C1489C1-19C0-49C4-8D35-82AF3DB5DAF7}"/>
              </a:ext>
            </a:extLst>
          </p:cNvPr>
          <p:cNvSpPr txBox="1"/>
          <p:nvPr/>
        </p:nvSpPr>
        <p:spPr>
          <a:xfrm>
            <a:off x="5548869" y="2667171"/>
            <a:ext cx="1101264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okresu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obserwacji</a:t>
            </a: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§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D31DAB7C-D414-470D-B0F2-47BCF114F957}"/>
              </a:ext>
            </a:extLst>
          </p:cNvPr>
          <p:cNvSpPr txBox="1"/>
          <p:nvPr/>
        </p:nvSpPr>
        <p:spPr>
          <a:xfrm>
            <a:off x="4603869" y="2667171"/>
            <a:ext cx="718145" cy="1077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 leczenia</a:t>
            </a:r>
          </a:p>
        </p:txBody>
      </p:sp>
      <p:sp>
        <p:nvSpPr>
          <p:cNvPr id="233" name="Rectangle: Top Corners Rounded 232">
            <a:extLst>
              <a:ext uri="{FF2B5EF4-FFF2-40B4-BE49-F238E27FC236}">
                <a16:creationId xmlns:a16="http://schemas.microsoft.com/office/drawing/2014/main" id="{FF37D377-5301-4FF7-BA9A-A20F739DEE93}"/>
              </a:ext>
            </a:extLst>
          </p:cNvPr>
          <p:cNvSpPr/>
          <p:nvPr/>
        </p:nvSpPr>
        <p:spPr>
          <a:xfrm>
            <a:off x="2283438" y="1191850"/>
            <a:ext cx="1326275" cy="124121"/>
          </a:xfrm>
          <a:prstGeom prst="round2SameRect">
            <a:avLst/>
          </a:prstGeom>
          <a:noFill/>
          <a:ln w="28575">
            <a:solidFill>
              <a:srgbClr val="001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7A490CAE-283C-443B-BB4F-CD8F0B33DFF6}"/>
              </a:ext>
            </a:extLst>
          </p:cNvPr>
          <p:cNvSpPr txBox="1"/>
          <p:nvPr/>
        </p:nvSpPr>
        <p:spPr>
          <a:xfrm>
            <a:off x="2549404" y="1119652"/>
            <a:ext cx="902230" cy="141577"/>
          </a:xfrm>
          <a:prstGeom prst="rect">
            <a:avLst/>
          </a:prstGeom>
          <a:solidFill>
            <a:srgbClr val="FFFFFF"/>
          </a:solidFill>
        </p:spPr>
        <p:txBody>
          <a:bodyPr wrap="square" lIns="9144" tIns="9144" rIns="9144" bIns="914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Eskalacja dawki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DDF7575E-3DC8-4436-BE05-330C62C1E782}"/>
              </a:ext>
            </a:extLst>
          </p:cNvPr>
          <p:cNvSpPr/>
          <p:nvPr/>
        </p:nvSpPr>
        <p:spPr>
          <a:xfrm>
            <a:off x="2251054" y="1286861"/>
            <a:ext cx="1404738" cy="5197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575C8097-9D50-4442-A612-8F6ED3B810DE}"/>
              </a:ext>
            </a:extLst>
          </p:cNvPr>
          <p:cNvSpPr txBox="1"/>
          <p:nvPr/>
        </p:nvSpPr>
        <p:spPr>
          <a:xfrm>
            <a:off x="190500" y="3263900"/>
            <a:ext cx="323112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Obserwowana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średnia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zmiana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czasie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Średnia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początku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: 106,0 kg)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A2389A4C-BA70-4661-9741-F24DA7451AC0}"/>
              </a:ext>
            </a:extLst>
          </p:cNvPr>
          <p:cNvSpPr txBox="1"/>
          <p:nvPr/>
        </p:nvSpPr>
        <p:spPr>
          <a:xfrm>
            <a:off x="3695316" y="3920446"/>
            <a:ext cx="338234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.6%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336A2AE0-A167-4F07-91D6-D87C55AE5DB7}"/>
              </a:ext>
            </a:extLst>
          </p:cNvPr>
          <p:cNvSpPr txBox="1"/>
          <p:nvPr/>
        </p:nvSpPr>
        <p:spPr>
          <a:xfrm>
            <a:off x="3646148" y="5212565"/>
            <a:ext cx="411972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</a:t>
            </a:r>
            <a:r>
              <a:rPr kumimoji="0" lang="pl-PL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6,7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AC696C9-F5E6-446F-B57F-74CF0FCDB35C}"/>
              </a:ext>
            </a:extLst>
          </p:cNvPr>
          <p:cNvSpPr txBox="1"/>
          <p:nvPr/>
        </p:nvSpPr>
        <p:spPr>
          <a:xfrm rot="5400000" flipV="1">
            <a:off x="1943100" y="4889500"/>
            <a:ext cx="153888" cy="2181687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Czas od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randomizacji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(tygodnie)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CD187C7-D26C-4C83-9441-82F572DC364C}"/>
              </a:ext>
            </a:extLst>
          </p:cNvPr>
          <p:cNvSpPr/>
          <p:nvPr/>
        </p:nvSpPr>
        <p:spPr>
          <a:xfrm>
            <a:off x="6883400" y="3740150"/>
            <a:ext cx="4965700" cy="594360"/>
          </a:xfrm>
          <a:prstGeom prst="rect">
            <a:avLst/>
          </a:prstGeom>
          <a:solidFill>
            <a:srgbClr val="005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8647AB6-D766-465F-93C5-DE60A249D6F6}"/>
              </a:ext>
            </a:extLst>
          </p:cNvPr>
          <p:cNvSpPr/>
          <p:nvPr/>
        </p:nvSpPr>
        <p:spPr>
          <a:xfrm>
            <a:off x="6883400" y="4368800"/>
            <a:ext cx="4965700" cy="883981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8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BC78246-6A07-4D86-898E-465CF8FB0320}"/>
              </a:ext>
            </a:extLst>
          </p:cNvPr>
          <p:cNvSpPr/>
          <p:nvPr/>
        </p:nvSpPr>
        <p:spPr>
          <a:xfrm>
            <a:off x="6879807" y="3111500"/>
            <a:ext cx="4965700" cy="594360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14E6148-2B43-48C6-9654-50893682C262}"/>
              </a:ext>
            </a:extLst>
          </p:cNvPr>
          <p:cNvSpPr/>
          <p:nvPr/>
        </p:nvSpPr>
        <p:spPr>
          <a:xfrm>
            <a:off x="6883400" y="1854200"/>
            <a:ext cx="4965700" cy="59436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8670B84-58C9-49FF-AA96-1EEC16C5CD35}"/>
              </a:ext>
            </a:extLst>
          </p:cNvPr>
          <p:cNvSpPr/>
          <p:nvPr/>
        </p:nvSpPr>
        <p:spPr>
          <a:xfrm>
            <a:off x="6879807" y="2482850"/>
            <a:ext cx="4965700" cy="594360"/>
          </a:xfrm>
          <a:prstGeom prst="rect">
            <a:avLst/>
          </a:prstGeom>
          <a:solidFill>
            <a:srgbClr val="B1D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11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987E6F3-566B-4964-BE5E-2DD22D9155DA}"/>
              </a:ext>
            </a:extLst>
          </p:cNvPr>
          <p:cNvSpPr txBox="1"/>
          <p:nvPr/>
        </p:nvSpPr>
        <p:spPr>
          <a:xfrm>
            <a:off x="8987734" y="2082131"/>
            <a:ext cx="132593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-14,4 cm vs -5,2 cm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C085BD1-30A5-4873-9ADB-53E568AB23E5}"/>
              </a:ext>
            </a:extLst>
          </p:cNvPr>
          <p:cNvSpPr txBox="1"/>
          <p:nvPr/>
        </p:nvSpPr>
        <p:spPr>
          <a:xfrm>
            <a:off x="8906108" y="2702830"/>
            <a:ext cx="1489189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-5,7 mm Hg vs -1,6 mm Hg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5BD267D-EED6-4B7A-B6C6-47B2B08429B7}"/>
              </a:ext>
            </a:extLst>
          </p:cNvPr>
          <p:cNvSpPr txBox="1"/>
          <p:nvPr/>
        </p:nvSpPr>
        <p:spPr>
          <a:xfrm>
            <a:off x="9218694" y="3331480"/>
            <a:ext cx="864018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-56,7% vs -7,8%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0EA239F-DEA3-4840-BEE0-8F82AB2DF897}"/>
              </a:ext>
            </a:extLst>
          </p:cNvPr>
          <p:cNvSpPr txBox="1"/>
          <p:nvPr/>
        </p:nvSpPr>
        <p:spPr>
          <a:xfrm>
            <a:off x="8645318" y="4421024"/>
            <a:ext cx="320378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Częstość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występowania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działań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niepożądanych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ze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strony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przewodu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pokarmowego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: 82,2% vs 53,9%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 vs placebo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Większość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zdarzeń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niepożądanych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ze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strony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przewodu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pokarmowego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była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łagodna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do</a:t>
            </a:r>
            <a:r>
              <a:rPr kumimoji="0" lang="pl-PL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umiarkowane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i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przemijające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EAE0CE4-773C-48B0-9562-C7B88AF9B1AB}"/>
              </a:ext>
            </a:extLst>
          </p:cNvPr>
          <p:cNvSpPr txBox="1"/>
          <p:nvPr/>
        </p:nvSpPr>
        <p:spPr>
          <a:xfrm>
            <a:off x="9169802" y="3968081"/>
            <a:ext cx="96180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-0,43% vs -0,10% 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07B0E81-2CD7-43F9-9CF0-841A7ABF182D}"/>
              </a:ext>
            </a:extLst>
          </p:cNvPr>
          <p:cNvSpPr txBox="1"/>
          <p:nvPr/>
        </p:nvSpPr>
        <p:spPr>
          <a:xfrm>
            <a:off x="7068724" y="3339431"/>
            <a:ext cx="106920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Białko C-reaktywne 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BDF1EDE-1C81-47DA-906E-ED11D1618A1C}"/>
              </a:ext>
            </a:extLst>
          </p:cNvPr>
          <p:cNvSpPr txBox="1"/>
          <p:nvPr/>
        </p:nvSpPr>
        <p:spPr>
          <a:xfrm>
            <a:off x="7439818" y="3968081"/>
            <a:ext cx="3270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HbA</a:t>
            </a:r>
            <a:r>
              <a:rPr kumimoji="0" lang="da-DK" sz="900" b="1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1c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B376117-DC42-440F-B331-6EE758F54CF1}"/>
              </a:ext>
            </a:extLst>
          </p:cNvPr>
          <p:cNvSpPr txBox="1"/>
          <p:nvPr/>
        </p:nvSpPr>
        <p:spPr>
          <a:xfrm>
            <a:off x="7422185" y="4659551"/>
            <a:ext cx="36227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Bezpieczeństwo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D2479EC-2D26-4150-AC2D-09565454BAD0}"/>
              </a:ext>
            </a:extLst>
          </p:cNvPr>
          <p:cNvSpPr txBox="1"/>
          <p:nvPr/>
        </p:nvSpPr>
        <p:spPr>
          <a:xfrm>
            <a:off x="10764767" y="1943631"/>
            <a:ext cx="85584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-9,2 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[-12.2, -6.2]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p&lt;0.0001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0AD4877-D522-4500-B349-AB51265395CC}"/>
              </a:ext>
            </a:extLst>
          </p:cNvPr>
          <p:cNvSpPr txBox="1"/>
          <p:nvPr/>
        </p:nvSpPr>
        <p:spPr>
          <a:xfrm>
            <a:off x="10682149" y="2572281"/>
            <a:ext cx="102108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-4,2 mmHg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[-7.3; -1.0]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p=0.0102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6D08A2C-15BE-4C2E-9BA7-2B96A2E498B7}"/>
              </a:ext>
            </a:extLst>
          </p:cNvPr>
          <p:cNvSpPr txBox="1"/>
          <p:nvPr/>
        </p:nvSpPr>
        <p:spPr>
          <a:xfrm>
            <a:off x="10833617" y="3200931"/>
            <a:ext cx="71814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-53.1%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[-63.2, -40.0]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p&lt;0.0001 </a:t>
            </a:r>
            <a:endParaRPr kumimoji="0" lang="en-GB" sz="9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6D899F1D-AC6D-475D-8F7A-3B2C35987971}"/>
              </a:ext>
            </a:extLst>
          </p:cNvPr>
          <p:cNvSpPr txBox="1"/>
          <p:nvPr/>
        </p:nvSpPr>
        <p:spPr>
          <a:xfrm>
            <a:off x="10833617" y="3829581"/>
            <a:ext cx="718145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-0.33%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[-0.41, -0.25]</a:t>
            </a:r>
            <a:b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0001 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193" name="Graphic 192">
            <a:extLst>
              <a:ext uri="{FF2B5EF4-FFF2-40B4-BE49-F238E27FC236}">
                <a16:creationId xmlns:a16="http://schemas.microsoft.com/office/drawing/2014/main" id="{BB039D46-9B34-49DB-8C0D-50AE67004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8879" y="4559588"/>
            <a:ext cx="351440" cy="338424"/>
          </a:xfrm>
          <a:prstGeom prst="rect">
            <a:avLst/>
          </a:prstGeom>
        </p:spPr>
      </p:pic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5E9BDD6-FA8C-4F66-9103-95D03E0530A1}"/>
              </a:ext>
            </a:extLst>
          </p:cNvPr>
          <p:cNvCxnSpPr>
            <a:cxnSpLocks/>
          </p:cNvCxnSpPr>
          <p:nvPr/>
        </p:nvCxnSpPr>
        <p:spPr>
          <a:xfrm>
            <a:off x="8594369" y="1283318"/>
            <a:ext cx="0" cy="382208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36B756BA-358A-4F14-9FC4-7E3B4BA74D7B}"/>
              </a:ext>
            </a:extLst>
          </p:cNvPr>
          <p:cNvSpPr txBox="1"/>
          <p:nvPr/>
        </p:nvSpPr>
        <p:spPr>
          <a:xfrm>
            <a:off x="6963505" y="2633253"/>
            <a:ext cx="13486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</a:t>
            </a:r>
            <a:r>
              <a:rPr kumimoji="0" lang="pl-PL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ciśnienie skurczowe krwi </a:t>
            </a: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(mmHg)</a:t>
            </a:r>
          </a:p>
        </p:txBody>
      </p:sp>
      <p:pic>
        <p:nvPicPr>
          <p:cNvPr id="197" name="Graphic 196">
            <a:extLst>
              <a:ext uri="{FF2B5EF4-FFF2-40B4-BE49-F238E27FC236}">
                <a16:creationId xmlns:a16="http://schemas.microsoft.com/office/drawing/2014/main" id="{35FD86D3-7B6F-4471-88F7-24E315697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6026" y="2654178"/>
            <a:ext cx="251704" cy="251704"/>
          </a:xfrm>
          <a:prstGeom prst="rect">
            <a:avLst/>
          </a:prstGeom>
        </p:spPr>
      </p:pic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9563E23-05E8-4CB0-A09D-F81B1A2DEE7D}"/>
              </a:ext>
            </a:extLst>
          </p:cNvPr>
          <p:cNvGrpSpPr/>
          <p:nvPr/>
        </p:nvGrpSpPr>
        <p:grpSpPr>
          <a:xfrm>
            <a:off x="8178798" y="3906365"/>
            <a:ext cx="290572" cy="261941"/>
            <a:chOff x="5017646" y="3178006"/>
            <a:chExt cx="738056" cy="665334"/>
          </a:xfrm>
          <a:noFill/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356E1BB-2477-429A-8E85-5A50F0E583F0}"/>
                </a:ext>
              </a:extLst>
            </p:cNvPr>
            <p:cNvSpPr/>
            <p:nvPr/>
          </p:nvSpPr>
          <p:spPr>
            <a:xfrm>
              <a:off x="5523753" y="3488722"/>
              <a:ext cx="231949" cy="348950"/>
            </a:xfrm>
            <a:custGeom>
              <a:avLst/>
              <a:gdLst>
                <a:gd name="connsiteX0" fmla="*/ 116141 w 231948"/>
                <a:gd name="connsiteY0" fmla="*/ 0 h 348949"/>
                <a:gd name="connsiteX1" fmla="*/ 149188 w 231948"/>
                <a:gd name="connsiteY1" fmla="*/ 51727 h 348949"/>
                <a:gd name="connsiteX2" fmla="*/ 219183 w 231948"/>
                <a:gd name="connsiteY2" fmla="*/ 182891 h 348949"/>
                <a:gd name="connsiteX3" fmla="*/ 230883 w 231948"/>
                <a:gd name="connsiteY3" fmla="*/ 222507 h 348949"/>
                <a:gd name="connsiteX4" fmla="*/ 157604 w 231948"/>
                <a:gd name="connsiteY4" fmla="*/ 342587 h 348949"/>
                <a:gd name="connsiteX5" fmla="*/ 2835 w 231948"/>
                <a:gd name="connsiteY5" fmla="*/ 260891 h 348949"/>
                <a:gd name="connsiteX6" fmla="*/ 10224 w 231948"/>
                <a:gd name="connsiteY6" fmla="*/ 188843 h 348949"/>
                <a:gd name="connsiteX7" fmla="*/ 76525 w 231948"/>
                <a:gd name="connsiteY7" fmla="*/ 62195 h 348949"/>
                <a:gd name="connsiteX8" fmla="*/ 116141 w 231948"/>
                <a:gd name="connsiteY8" fmla="*/ 0 h 348949"/>
                <a:gd name="connsiteX9" fmla="*/ 116346 w 231948"/>
                <a:gd name="connsiteY9" fmla="*/ 35100 h 348949"/>
                <a:gd name="connsiteX10" fmla="*/ 114088 w 231948"/>
                <a:gd name="connsiteY10" fmla="*/ 38179 h 348949"/>
                <a:gd name="connsiteX11" fmla="*/ 33624 w 231948"/>
                <a:gd name="connsiteY11" fmla="*/ 182070 h 348949"/>
                <a:gd name="connsiteX12" fmla="*/ 19666 w 231948"/>
                <a:gd name="connsiteY12" fmla="*/ 228254 h 348949"/>
                <a:gd name="connsiteX13" fmla="*/ 89456 w 231948"/>
                <a:gd name="connsiteY13" fmla="*/ 327397 h 348949"/>
                <a:gd name="connsiteX14" fmla="*/ 202557 w 231948"/>
                <a:gd name="connsiteY14" fmla="*/ 278339 h 348949"/>
                <a:gd name="connsiteX15" fmla="*/ 203378 w 231948"/>
                <a:gd name="connsiteY15" fmla="*/ 194180 h 348949"/>
                <a:gd name="connsiteX16" fmla="*/ 135846 w 231948"/>
                <a:gd name="connsiteY16" fmla="*/ 66300 h 348949"/>
                <a:gd name="connsiteX17" fmla="*/ 116346 w 231948"/>
                <a:gd name="connsiteY17" fmla="*/ 35100 h 34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1948" h="348949">
                  <a:moveTo>
                    <a:pt x="116141" y="0"/>
                  </a:moveTo>
                  <a:cubicBezTo>
                    <a:pt x="127841" y="18269"/>
                    <a:pt x="138720" y="34895"/>
                    <a:pt x="149188" y="51727"/>
                  </a:cubicBezTo>
                  <a:cubicBezTo>
                    <a:pt x="175462" y="94011"/>
                    <a:pt x="200915" y="136501"/>
                    <a:pt x="219183" y="182891"/>
                  </a:cubicBezTo>
                  <a:cubicBezTo>
                    <a:pt x="224315" y="195617"/>
                    <a:pt x="228625" y="208959"/>
                    <a:pt x="230883" y="222507"/>
                  </a:cubicBezTo>
                  <a:cubicBezTo>
                    <a:pt x="239094" y="270128"/>
                    <a:pt x="207894" y="323702"/>
                    <a:pt x="157604" y="342587"/>
                  </a:cubicBezTo>
                  <a:cubicBezTo>
                    <a:pt x="91304" y="367424"/>
                    <a:pt x="19872" y="329450"/>
                    <a:pt x="2835" y="260891"/>
                  </a:cubicBezTo>
                  <a:cubicBezTo>
                    <a:pt x="-3323" y="235849"/>
                    <a:pt x="1192" y="212244"/>
                    <a:pt x="10224" y="188843"/>
                  </a:cubicBezTo>
                  <a:cubicBezTo>
                    <a:pt x="27672" y="144096"/>
                    <a:pt x="51482" y="102838"/>
                    <a:pt x="76525" y="62195"/>
                  </a:cubicBezTo>
                  <a:cubicBezTo>
                    <a:pt x="89251" y="41669"/>
                    <a:pt x="102183" y="21758"/>
                    <a:pt x="116141" y="0"/>
                  </a:cubicBezTo>
                  <a:close/>
                  <a:moveTo>
                    <a:pt x="116346" y="35100"/>
                  </a:moveTo>
                  <a:cubicBezTo>
                    <a:pt x="114909" y="37153"/>
                    <a:pt x="114498" y="37563"/>
                    <a:pt x="114088" y="38179"/>
                  </a:cubicBezTo>
                  <a:cubicBezTo>
                    <a:pt x="84119" y="84364"/>
                    <a:pt x="55588" y="131575"/>
                    <a:pt x="33624" y="182070"/>
                  </a:cubicBezTo>
                  <a:cubicBezTo>
                    <a:pt x="27261" y="196849"/>
                    <a:pt x="21103" y="212449"/>
                    <a:pt x="19666" y="228254"/>
                  </a:cubicBezTo>
                  <a:cubicBezTo>
                    <a:pt x="15356" y="273207"/>
                    <a:pt x="46351" y="315697"/>
                    <a:pt x="89456" y="327397"/>
                  </a:cubicBezTo>
                  <a:cubicBezTo>
                    <a:pt x="134614" y="339713"/>
                    <a:pt x="181620" y="319186"/>
                    <a:pt x="202557" y="278339"/>
                  </a:cubicBezTo>
                  <a:cubicBezTo>
                    <a:pt x="216925" y="250218"/>
                    <a:pt x="215078" y="222712"/>
                    <a:pt x="203378" y="194180"/>
                  </a:cubicBezTo>
                  <a:cubicBezTo>
                    <a:pt x="185109" y="149227"/>
                    <a:pt x="161093" y="107559"/>
                    <a:pt x="135846" y="66300"/>
                  </a:cubicBezTo>
                  <a:cubicBezTo>
                    <a:pt x="129893" y="56243"/>
                    <a:pt x="123530" y="46185"/>
                    <a:pt x="116346" y="35100"/>
                  </a:cubicBezTo>
                  <a:close/>
                </a:path>
              </a:pathLst>
            </a:custGeom>
            <a:grpFill/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endParaRP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D58CCF75-92A9-4FF5-BD16-F920AAF3404D}"/>
                </a:ext>
              </a:extLst>
            </p:cNvPr>
            <p:cNvGrpSpPr/>
            <p:nvPr/>
          </p:nvGrpSpPr>
          <p:grpSpPr>
            <a:xfrm>
              <a:off x="5017646" y="3178006"/>
              <a:ext cx="733687" cy="665334"/>
              <a:chOff x="5017646" y="3178006"/>
              <a:chExt cx="733687" cy="665334"/>
            </a:xfrm>
            <a:grpFill/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59BE4B86-4CBF-489E-B869-A103DC464AF2}"/>
                  </a:ext>
                </a:extLst>
              </p:cNvPr>
              <p:cNvSpPr/>
              <p:nvPr/>
            </p:nvSpPr>
            <p:spPr>
              <a:xfrm>
                <a:off x="5017646" y="3178006"/>
                <a:ext cx="677373" cy="580899"/>
              </a:xfrm>
              <a:custGeom>
                <a:avLst/>
                <a:gdLst>
                  <a:gd name="connsiteX0" fmla="*/ 428889 w 677372"/>
                  <a:gd name="connsiteY0" fmla="*/ 481290 h 580898"/>
                  <a:gd name="connsiteX1" fmla="*/ 442641 w 677372"/>
                  <a:gd name="connsiteY1" fmla="*/ 506948 h 580898"/>
                  <a:gd name="connsiteX2" fmla="*/ 402820 w 677372"/>
                  <a:gd name="connsiteY2" fmla="*/ 580023 h 580898"/>
                  <a:gd name="connsiteX3" fmla="*/ 379215 w 677372"/>
                  <a:gd name="connsiteY3" fmla="*/ 582691 h 580898"/>
                  <a:gd name="connsiteX4" fmla="*/ 119760 w 677372"/>
                  <a:gd name="connsiteY4" fmla="*/ 582691 h 580898"/>
                  <a:gd name="connsiteX5" fmla="*/ 49765 w 677372"/>
                  <a:gd name="connsiteY5" fmla="*/ 561343 h 580898"/>
                  <a:gd name="connsiteX6" fmla="*/ 1528 w 677372"/>
                  <a:gd name="connsiteY6" fmla="*/ 478622 h 580898"/>
                  <a:gd name="connsiteX7" fmla="*/ 91 w 677372"/>
                  <a:gd name="connsiteY7" fmla="*/ 429564 h 580898"/>
                  <a:gd name="connsiteX8" fmla="*/ 91 w 677372"/>
                  <a:gd name="connsiteY8" fmla="*/ 315642 h 580898"/>
                  <a:gd name="connsiteX9" fmla="*/ 43402 w 677372"/>
                  <a:gd name="connsiteY9" fmla="*/ 210341 h 580898"/>
                  <a:gd name="connsiteX10" fmla="*/ 232861 w 677372"/>
                  <a:gd name="connsiteY10" fmla="*/ 20882 h 580898"/>
                  <a:gd name="connsiteX11" fmla="*/ 344525 w 677372"/>
                  <a:gd name="connsiteY11" fmla="*/ 45308 h 580898"/>
                  <a:gd name="connsiteX12" fmla="*/ 329746 w 677372"/>
                  <a:gd name="connsiteY12" fmla="*/ 113046 h 580898"/>
                  <a:gd name="connsiteX13" fmla="*/ 275761 w 677372"/>
                  <a:gd name="connsiteY13" fmla="*/ 167441 h 580898"/>
                  <a:gd name="connsiteX14" fmla="*/ 268782 w 677372"/>
                  <a:gd name="connsiteY14" fmla="*/ 174830 h 580898"/>
                  <a:gd name="connsiteX15" fmla="*/ 280893 w 677372"/>
                  <a:gd name="connsiteY15" fmla="*/ 175651 h 580898"/>
                  <a:gd name="connsiteX16" fmla="*/ 618964 w 677372"/>
                  <a:gd name="connsiteY16" fmla="*/ 175651 h 580898"/>
                  <a:gd name="connsiteX17" fmla="*/ 670895 w 677372"/>
                  <a:gd name="connsiteY17" fmla="*/ 203157 h 580898"/>
                  <a:gd name="connsiteX18" fmla="*/ 631279 w 677372"/>
                  <a:gd name="connsiteY18" fmla="*/ 288752 h 580898"/>
                  <a:gd name="connsiteX19" fmla="*/ 613832 w 677372"/>
                  <a:gd name="connsiteY19" fmla="*/ 289984 h 580898"/>
                  <a:gd name="connsiteX20" fmla="*/ 459884 w 677372"/>
                  <a:gd name="connsiteY20" fmla="*/ 289984 h 580898"/>
                  <a:gd name="connsiteX21" fmla="*/ 450441 w 677372"/>
                  <a:gd name="connsiteY21" fmla="*/ 289984 h 580898"/>
                  <a:gd name="connsiteX22" fmla="*/ 439152 w 677372"/>
                  <a:gd name="connsiteY22" fmla="*/ 379069 h 580898"/>
                  <a:gd name="connsiteX23" fmla="*/ 464399 w 677372"/>
                  <a:gd name="connsiteY23" fmla="*/ 433874 h 580898"/>
                  <a:gd name="connsiteX24" fmla="*/ 428889 w 677372"/>
                  <a:gd name="connsiteY24" fmla="*/ 481290 h 580898"/>
                  <a:gd name="connsiteX25" fmla="*/ 226293 w 677372"/>
                  <a:gd name="connsiteY25" fmla="*/ 192894 h 580898"/>
                  <a:gd name="connsiteX26" fmla="*/ 232451 w 677372"/>
                  <a:gd name="connsiteY26" fmla="*/ 186530 h 580898"/>
                  <a:gd name="connsiteX27" fmla="*/ 314556 w 677372"/>
                  <a:gd name="connsiteY27" fmla="*/ 104424 h 580898"/>
                  <a:gd name="connsiteX28" fmla="*/ 331388 w 677372"/>
                  <a:gd name="connsiteY28" fmla="*/ 65629 h 580898"/>
                  <a:gd name="connsiteX29" fmla="*/ 299777 w 677372"/>
                  <a:gd name="connsiteY29" fmla="*/ 20677 h 580898"/>
                  <a:gd name="connsiteX30" fmla="*/ 245588 w 677372"/>
                  <a:gd name="connsiteY30" fmla="*/ 32787 h 580898"/>
                  <a:gd name="connsiteX31" fmla="*/ 202277 w 677372"/>
                  <a:gd name="connsiteY31" fmla="*/ 76098 h 580898"/>
                  <a:gd name="connsiteX32" fmla="*/ 47507 w 677372"/>
                  <a:gd name="connsiteY32" fmla="*/ 231689 h 580898"/>
                  <a:gd name="connsiteX33" fmla="*/ 17539 w 677372"/>
                  <a:gd name="connsiteY33" fmla="*/ 305584 h 580898"/>
                  <a:gd name="connsiteX34" fmla="*/ 17539 w 677372"/>
                  <a:gd name="connsiteY34" fmla="*/ 468769 h 580898"/>
                  <a:gd name="connsiteX35" fmla="*/ 54692 w 677372"/>
                  <a:gd name="connsiteY35" fmla="*/ 543691 h 580898"/>
                  <a:gd name="connsiteX36" fmla="*/ 119966 w 677372"/>
                  <a:gd name="connsiteY36" fmla="*/ 565449 h 580898"/>
                  <a:gd name="connsiteX37" fmla="*/ 325230 w 677372"/>
                  <a:gd name="connsiteY37" fmla="*/ 565449 h 580898"/>
                  <a:gd name="connsiteX38" fmla="*/ 387015 w 677372"/>
                  <a:gd name="connsiteY38" fmla="*/ 565449 h 580898"/>
                  <a:gd name="connsiteX39" fmla="*/ 427041 w 677372"/>
                  <a:gd name="connsiteY39" fmla="*/ 515159 h 580898"/>
                  <a:gd name="connsiteX40" fmla="*/ 396252 w 677372"/>
                  <a:gd name="connsiteY40" fmla="*/ 485806 h 580898"/>
                  <a:gd name="connsiteX41" fmla="*/ 389273 w 677372"/>
                  <a:gd name="connsiteY41" fmla="*/ 472053 h 580898"/>
                  <a:gd name="connsiteX42" fmla="*/ 397278 w 677372"/>
                  <a:gd name="connsiteY42" fmla="*/ 467332 h 580898"/>
                  <a:gd name="connsiteX43" fmla="*/ 418215 w 677372"/>
                  <a:gd name="connsiteY43" fmla="*/ 466101 h 580898"/>
                  <a:gd name="connsiteX44" fmla="*/ 448389 w 677372"/>
                  <a:gd name="connsiteY44" fmla="*/ 427511 h 580898"/>
                  <a:gd name="connsiteX45" fmla="*/ 417189 w 677372"/>
                  <a:gd name="connsiteY45" fmla="*/ 388921 h 580898"/>
                  <a:gd name="connsiteX46" fmla="*/ 395636 w 677372"/>
                  <a:gd name="connsiteY46" fmla="*/ 387484 h 580898"/>
                  <a:gd name="connsiteX47" fmla="*/ 389478 w 677372"/>
                  <a:gd name="connsiteY47" fmla="*/ 381532 h 580898"/>
                  <a:gd name="connsiteX48" fmla="*/ 389478 w 677372"/>
                  <a:gd name="connsiteY48" fmla="*/ 375990 h 580898"/>
                  <a:gd name="connsiteX49" fmla="*/ 395225 w 677372"/>
                  <a:gd name="connsiteY49" fmla="*/ 370242 h 580898"/>
                  <a:gd name="connsiteX50" fmla="*/ 410004 w 677372"/>
                  <a:gd name="connsiteY50" fmla="*/ 370242 h 580898"/>
                  <a:gd name="connsiteX51" fmla="*/ 448184 w 677372"/>
                  <a:gd name="connsiteY51" fmla="*/ 335963 h 580898"/>
                  <a:gd name="connsiteX52" fmla="*/ 424783 w 677372"/>
                  <a:gd name="connsiteY52" fmla="*/ 294500 h 580898"/>
                  <a:gd name="connsiteX53" fmla="*/ 396046 w 677372"/>
                  <a:gd name="connsiteY53" fmla="*/ 290394 h 580898"/>
                  <a:gd name="connsiteX54" fmla="*/ 390094 w 677372"/>
                  <a:gd name="connsiteY54" fmla="*/ 287521 h 580898"/>
                  <a:gd name="connsiteX55" fmla="*/ 400152 w 677372"/>
                  <a:gd name="connsiteY55" fmla="*/ 273357 h 580898"/>
                  <a:gd name="connsiteX56" fmla="*/ 620195 w 677372"/>
                  <a:gd name="connsiteY56" fmla="*/ 273357 h 580898"/>
                  <a:gd name="connsiteX57" fmla="*/ 655501 w 677372"/>
                  <a:gd name="connsiteY57" fmla="*/ 255499 h 580898"/>
                  <a:gd name="connsiteX58" fmla="*/ 657964 w 677372"/>
                  <a:gd name="connsiteY58" fmla="*/ 215473 h 580898"/>
                  <a:gd name="connsiteX59" fmla="*/ 622248 w 677372"/>
                  <a:gd name="connsiteY59" fmla="*/ 192894 h 580898"/>
                  <a:gd name="connsiteX60" fmla="*/ 236351 w 677372"/>
                  <a:gd name="connsiteY60" fmla="*/ 192894 h 580898"/>
                  <a:gd name="connsiteX61" fmla="*/ 226293 w 677372"/>
                  <a:gd name="connsiteY61" fmla="*/ 192894 h 58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677372" h="580898">
                    <a:moveTo>
                      <a:pt x="428889" y="481290"/>
                    </a:moveTo>
                    <a:cubicBezTo>
                      <a:pt x="434020" y="490527"/>
                      <a:pt x="439562" y="498327"/>
                      <a:pt x="442641" y="506948"/>
                    </a:cubicBezTo>
                    <a:cubicBezTo>
                      <a:pt x="453931" y="538764"/>
                      <a:pt x="434226" y="573249"/>
                      <a:pt x="402820" y="580023"/>
                    </a:cubicBezTo>
                    <a:cubicBezTo>
                      <a:pt x="395225" y="581665"/>
                      <a:pt x="387220" y="582691"/>
                      <a:pt x="379215" y="582691"/>
                    </a:cubicBezTo>
                    <a:cubicBezTo>
                      <a:pt x="292798" y="582896"/>
                      <a:pt x="206382" y="583102"/>
                      <a:pt x="119760" y="582691"/>
                    </a:cubicBezTo>
                    <a:cubicBezTo>
                      <a:pt x="94513" y="582691"/>
                      <a:pt x="70497" y="576738"/>
                      <a:pt x="49765" y="561343"/>
                    </a:cubicBezTo>
                    <a:cubicBezTo>
                      <a:pt x="21849" y="540817"/>
                      <a:pt x="4402" y="513722"/>
                      <a:pt x="1528" y="478622"/>
                    </a:cubicBezTo>
                    <a:cubicBezTo>
                      <a:pt x="91" y="462406"/>
                      <a:pt x="91" y="445780"/>
                      <a:pt x="91" y="429564"/>
                    </a:cubicBezTo>
                    <a:cubicBezTo>
                      <a:pt x="-114" y="391590"/>
                      <a:pt x="91" y="353616"/>
                      <a:pt x="91" y="315642"/>
                    </a:cubicBezTo>
                    <a:cubicBezTo>
                      <a:pt x="-114" y="274384"/>
                      <a:pt x="14049" y="239489"/>
                      <a:pt x="43402" y="210341"/>
                    </a:cubicBezTo>
                    <a:cubicBezTo>
                      <a:pt x="106623" y="147325"/>
                      <a:pt x="169640" y="83898"/>
                      <a:pt x="232861" y="20882"/>
                    </a:cubicBezTo>
                    <a:cubicBezTo>
                      <a:pt x="269193" y="-15450"/>
                      <a:pt x="328309" y="-2518"/>
                      <a:pt x="344525" y="45308"/>
                    </a:cubicBezTo>
                    <a:cubicBezTo>
                      <a:pt x="353146" y="70556"/>
                      <a:pt x="347809" y="93545"/>
                      <a:pt x="329746" y="113046"/>
                    </a:cubicBezTo>
                    <a:cubicBezTo>
                      <a:pt x="312298" y="131725"/>
                      <a:pt x="293825" y="149377"/>
                      <a:pt x="275761" y="167441"/>
                    </a:cubicBezTo>
                    <a:cubicBezTo>
                      <a:pt x="273914" y="169288"/>
                      <a:pt x="272067" y="171341"/>
                      <a:pt x="268782" y="174830"/>
                    </a:cubicBezTo>
                    <a:cubicBezTo>
                      <a:pt x="274119" y="175241"/>
                      <a:pt x="277609" y="175651"/>
                      <a:pt x="280893" y="175651"/>
                    </a:cubicBezTo>
                    <a:cubicBezTo>
                      <a:pt x="393583" y="175651"/>
                      <a:pt x="506273" y="175857"/>
                      <a:pt x="618964" y="175651"/>
                    </a:cubicBezTo>
                    <a:cubicBezTo>
                      <a:pt x="641337" y="175651"/>
                      <a:pt x="658785" y="183862"/>
                      <a:pt x="670895" y="203157"/>
                    </a:cubicBezTo>
                    <a:cubicBezTo>
                      <a:pt x="692038" y="237231"/>
                      <a:pt x="671101" y="283005"/>
                      <a:pt x="631279" y="288752"/>
                    </a:cubicBezTo>
                    <a:cubicBezTo>
                      <a:pt x="625532" y="289573"/>
                      <a:pt x="619579" y="289984"/>
                      <a:pt x="613832" y="289984"/>
                    </a:cubicBezTo>
                    <a:cubicBezTo>
                      <a:pt x="562516" y="289984"/>
                      <a:pt x="511200" y="289984"/>
                      <a:pt x="459884" y="289984"/>
                    </a:cubicBezTo>
                    <a:cubicBezTo>
                      <a:pt x="457215" y="289984"/>
                      <a:pt x="454547" y="289984"/>
                      <a:pt x="450441" y="289984"/>
                    </a:cubicBezTo>
                    <a:cubicBezTo>
                      <a:pt x="473226" y="323647"/>
                      <a:pt x="469531" y="353000"/>
                      <a:pt x="439152" y="379069"/>
                    </a:cubicBezTo>
                    <a:cubicBezTo>
                      <a:pt x="457420" y="393027"/>
                      <a:pt x="466863" y="411090"/>
                      <a:pt x="464399" y="433874"/>
                    </a:cubicBezTo>
                    <a:cubicBezTo>
                      <a:pt x="462142" y="457069"/>
                      <a:pt x="448389" y="472053"/>
                      <a:pt x="428889" y="481290"/>
                    </a:cubicBezTo>
                    <a:close/>
                    <a:moveTo>
                      <a:pt x="226293" y="192894"/>
                    </a:moveTo>
                    <a:cubicBezTo>
                      <a:pt x="229166" y="189815"/>
                      <a:pt x="230808" y="188172"/>
                      <a:pt x="232451" y="186530"/>
                    </a:cubicBezTo>
                    <a:cubicBezTo>
                      <a:pt x="259751" y="159230"/>
                      <a:pt x="287051" y="131725"/>
                      <a:pt x="314556" y="104424"/>
                    </a:cubicBezTo>
                    <a:cubicBezTo>
                      <a:pt x="325230" y="93751"/>
                      <a:pt x="332414" y="81024"/>
                      <a:pt x="331388" y="65629"/>
                    </a:cubicBezTo>
                    <a:cubicBezTo>
                      <a:pt x="330156" y="44487"/>
                      <a:pt x="319688" y="28271"/>
                      <a:pt x="299777" y="20677"/>
                    </a:cubicBezTo>
                    <a:cubicBezTo>
                      <a:pt x="279661" y="12876"/>
                      <a:pt x="261188" y="17187"/>
                      <a:pt x="245588" y="32787"/>
                    </a:cubicBezTo>
                    <a:cubicBezTo>
                      <a:pt x="231219" y="47361"/>
                      <a:pt x="216850" y="61729"/>
                      <a:pt x="202277" y="76098"/>
                    </a:cubicBezTo>
                    <a:cubicBezTo>
                      <a:pt x="150550" y="127825"/>
                      <a:pt x="98618" y="179346"/>
                      <a:pt x="47507" y="231689"/>
                    </a:cubicBezTo>
                    <a:cubicBezTo>
                      <a:pt x="27802" y="251804"/>
                      <a:pt x="17949" y="277463"/>
                      <a:pt x="17539" y="305584"/>
                    </a:cubicBezTo>
                    <a:cubicBezTo>
                      <a:pt x="16718" y="359979"/>
                      <a:pt x="16718" y="414374"/>
                      <a:pt x="17539" y="468769"/>
                    </a:cubicBezTo>
                    <a:cubicBezTo>
                      <a:pt x="17949" y="499148"/>
                      <a:pt x="31086" y="524396"/>
                      <a:pt x="54692" y="543691"/>
                    </a:cubicBezTo>
                    <a:cubicBezTo>
                      <a:pt x="73781" y="559291"/>
                      <a:pt x="95744" y="565449"/>
                      <a:pt x="119966" y="565449"/>
                    </a:cubicBezTo>
                    <a:cubicBezTo>
                      <a:pt x="188319" y="565449"/>
                      <a:pt x="256877" y="565449"/>
                      <a:pt x="325230" y="565449"/>
                    </a:cubicBezTo>
                    <a:cubicBezTo>
                      <a:pt x="345757" y="565449"/>
                      <a:pt x="366488" y="565654"/>
                      <a:pt x="387015" y="565449"/>
                    </a:cubicBezTo>
                    <a:cubicBezTo>
                      <a:pt x="414931" y="565038"/>
                      <a:pt x="433610" y="541433"/>
                      <a:pt x="427041" y="515159"/>
                    </a:cubicBezTo>
                    <a:cubicBezTo>
                      <a:pt x="422936" y="499148"/>
                      <a:pt x="412057" y="489501"/>
                      <a:pt x="396252" y="485806"/>
                    </a:cubicBezTo>
                    <a:cubicBezTo>
                      <a:pt x="389067" y="484164"/>
                      <a:pt x="388657" y="483343"/>
                      <a:pt x="389273" y="472053"/>
                    </a:cubicBezTo>
                    <a:cubicBezTo>
                      <a:pt x="389683" y="465690"/>
                      <a:pt x="393788" y="467538"/>
                      <a:pt x="397278" y="467332"/>
                    </a:cubicBezTo>
                    <a:cubicBezTo>
                      <a:pt x="404257" y="466922"/>
                      <a:pt x="411646" y="467948"/>
                      <a:pt x="418215" y="466101"/>
                    </a:cubicBezTo>
                    <a:cubicBezTo>
                      <a:pt x="436483" y="461174"/>
                      <a:pt x="448594" y="444753"/>
                      <a:pt x="448389" y="427511"/>
                    </a:cubicBezTo>
                    <a:cubicBezTo>
                      <a:pt x="447978" y="409242"/>
                      <a:pt x="435868" y="393437"/>
                      <a:pt x="417189" y="388921"/>
                    </a:cubicBezTo>
                    <a:cubicBezTo>
                      <a:pt x="410210" y="387279"/>
                      <a:pt x="402820" y="387484"/>
                      <a:pt x="395636" y="387484"/>
                    </a:cubicBezTo>
                    <a:cubicBezTo>
                      <a:pt x="391325" y="387484"/>
                      <a:pt x="388862" y="386253"/>
                      <a:pt x="389478" y="381532"/>
                    </a:cubicBezTo>
                    <a:cubicBezTo>
                      <a:pt x="389683" y="379684"/>
                      <a:pt x="389683" y="377837"/>
                      <a:pt x="389478" y="375990"/>
                    </a:cubicBezTo>
                    <a:cubicBezTo>
                      <a:pt x="389067" y="371679"/>
                      <a:pt x="390915" y="370037"/>
                      <a:pt x="395225" y="370242"/>
                    </a:cubicBezTo>
                    <a:cubicBezTo>
                      <a:pt x="400152" y="370447"/>
                      <a:pt x="405078" y="370447"/>
                      <a:pt x="410004" y="370242"/>
                    </a:cubicBezTo>
                    <a:cubicBezTo>
                      <a:pt x="428683" y="369832"/>
                      <a:pt x="444489" y="355668"/>
                      <a:pt x="448184" y="335963"/>
                    </a:cubicBezTo>
                    <a:cubicBezTo>
                      <a:pt x="451262" y="319952"/>
                      <a:pt x="440794" y="300247"/>
                      <a:pt x="424783" y="294500"/>
                    </a:cubicBezTo>
                    <a:cubicBezTo>
                      <a:pt x="415752" y="291421"/>
                      <a:pt x="405694" y="291831"/>
                      <a:pt x="396046" y="290394"/>
                    </a:cubicBezTo>
                    <a:cubicBezTo>
                      <a:pt x="393788" y="289984"/>
                      <a:pt x="390504" y="288957"/>
                      <a:pt x="390094" y="287521"/>
                    </a:cubicBezTo>
                    <a:cubicBezTo>
                      <a:pt x="386809" y="277873"/>
                      <a:pt x="390094" y="273357"/>
                      <a:pt x="400152" y="273357"/>
                    </a:cubicBezTo>
                    <a:cubicBezTo>
                      <a:pt x="473431" y="273357"/>
                      <a:pt x="546916" y="273357"/>
                      <a:pt x="620195" y="273357"/>
                    </a:cubicBezTo>
                    <a:cubicBezTo>
                      <a:pt x="634974" y="273357"/>
                      <a:pt x="647290" y="268020"/>
                      <a:pt x="655501" y="255499"/>
                    </a:cubicBezTo>
                    <a:cubicBezTo>
                      <a:pt x="663916" y="242773"/>
                      <a:pt x="665148" y="229020"/>
                      <a:pt x="657964" y="215473"/>
                    </a:cubicBezTo>
                    <a:cubicBezTo>
                      <a:pt x="650574" y="200694"/>
                      <a:pt x="638874" y="192894"/>
                      <a:pt x="622248" y="192894"/>
                    </a:cubicBezTo>
                    <a:cubicBezTo>
                      <a:pt x="493547" y="192894"/>
                      <a:pt x="364846" y="192894"/>
                      <a:pt x="236351" y="192894"/>
                    </a:cubicBezTo>
                    <a:cubicBezTo>
                      <a:pt x="233477" y="192894"/>
                      <a:pt x="230808" y="192894"/>
                      <a:pt x="226293" y="192894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Apis For Office" panose="020B0504010101010104" pitchFamily="34" charset="0"/>
                </a:endParaRPr>
              </a:p>
            </p:txBody>
          </p:sp>
          <p:pic>
            <p:nvPicPr>
              <p:cNvPr id="202" name="Graphic 201">
                <a:extLst>
                  <a:ext uri="{FF2B5EF4-FFF2-40B4-BE49-F238E27FC236}">
                    <a16:creationId xmlns:a16="http://schemas.microsoft.com/office/drawing/2014/main" id="{2BE843FD-11D8-4DB2-BC76-175FFD71F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531031" y="3509964"/>
                <a:ext cx="220302" cy="333376"/>
              </a:xfrm>
              <a:prstGeom prst="rect">
                <a:avLst/>
              </a:prstGeom>
            </p:spPr>
          </p:pic>
        </p:grpSp>
      </p:grpSp>
      <p:pic>
        <p:nvPicPr>
          <p:cNvPr id="203" name="Graphic 202">
            <a:extLst>
              <a:ext uri="{FF2B5EF4-FFF2-40B4-BE49-F238E27FC236}">
                <a16:creationId xmlns:a16="http://schemas.microsoft.com/office/drawing/2014/main" id="{DD5C50F3-C56A-4DE3-AC94-3084B049B7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20869" y="3284283"/>
            <a:ext cx="303292" cy="248794"/>
          </a:xfrm>
          <a:prstGeom prst="rect">
            <a:avLst/>
          </a:prstGeom>
        </p:spPr>
      </p:pic>
      <p:sp>
        <p:nvSpPr>
          <p:cNvPr id="205" name="Content Placeholder 2">
            <a:extLst>
              <a:ext uri="{FF2B5EF4-FFF2-40B4-BE49-F238E27FC236}">
                <a16:creationId xmlns:a16="http://schemas.microsoft.com/office/drawing/2014/main" id="{0EFB7760-95FF-4EC3-921B-879CA11CA524}"/>
              </a:ext>
            </a:extLst>
          </p:cNvPr>
          <p:cNvSpPr txBox="1">
            <a:spLocks/>
          </p:cNvSpPr>
          <p:nvPr/>
        </p:nvSpPr>
        <p:spPr>
          <a:xfrm>
            <a:off x="8136553" y="44923"/>
            <a:ext cx="7293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Cel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5337AD1-402D-498A-A809-329829BFF942}"/>
              </a:ext>
            </a:extLst>
          </p:cNvPr>
          <p:cNvSpPr txBox="1"/>
          <p:nvPr/>
        </p:nvSpPr>
        <p:spPr>
          <a:xfrm flipV="1">
            <a:off x="228600" y="3937000"/>
            <a:ext cx="153888" cy="1540486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Zmiana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masy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ciała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(%)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D1D4B75-CA0D-487C-87D3-46E792A30DF1}"/>
              </a:ext>
            </a:extLst>
          </p:cNvPr>
          <p:cNvSpPr/>
          <p:nvPr/>
        </p:nvSpPr>
        <p:spPr>
          <a:xfrm>
            <a:off x="8587740" y="1188720"/>
            <a:ext cx="3253740" cy="6248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50BC171-DA67-4964-B8F3-6A1E8F7D7628}"/>
              </a:ext>
            </a:extLst>
          </p:cNvPr>
          <p:cNvSpPr txBox="1"/>
          <p:nvPr/>
        </p:nvSpPr>
        <p:spPr>
          <a:xfrm>
            <a:off x="9071082" y="1293391"/>
            <a:ext cx="1110881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placebo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(104 tyg.)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BCC4E3A-36AB-4A59-8679-97DBD394913A}"/>
              </a:ext>
            </a:extLst>
          </p:cNvPr>
          <p:cNvSpPr txBox="1"/>
          <p:nvPr/>
        </p:nvSpPr>
        <p:spPr>
          <a:xfrm>
            <a:off x="10622020" y="1224141"/>
            <a:ext cx="11413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ETD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placebo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(104 tyg.)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30C22CE-DF29-4FFB-B52C-A48EFD68FE6C}"/>
              </a:ext>
            </a:extLst>
          </p:cNvPr>
          <p:cNvCxnSpPr>
            <a:cxnSpLocks/>
          </p:cNvCxnSpPr>
          <p:nvPr/>
        </p:nvCxnSpPr>
        <p:spPr>
          <a:xfrm>
            <a:off x="10530254" y="1188720"/>
            <a:ext cx="0" cy="315010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A9BD208C-6616-4DFE-B4F9-B3CE9A5F696C}"/>
              </a:ext>
            </a:extLst>
          </p:cNvPr>
          <p:cNvSpPr txBox="1"/>
          <p:nvPr/>
        </p:nvSpPr>
        <p:spPr>
          <a:xfrm>
            <a:off x="6966599" y="976070"/>
            <a:ext cx="2115543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 drugorzędne punkty końcowe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†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6C57021-34E8-4806-83DB-3D7DA28E3DF8}"/>
              </a:ext>
            </a:extLst>
          </p:cNvPr>
          <p:cNvSpPr txBox="1"/>
          <p:nvPr/>
        </p:nvSpPr>
        <p:spPr>
          <a:xfrm>
            <a:off x="7002176" y="2018581"/>
            <a:ext cx="1115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Talia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obwód (cm)</a:t>
            </a:r>
          </a:p>
        </p:txBody>
      </p:sp>
      <p:pic>
        <p:nvPicPr>
          <p:cNvPr id="175" name="Graphic 174">
            <a:extLst>
              <a:ext uri="{FF2B5EF4-FFF2-40B4-BE49-F238E27FC236}">
                <a16:creationId xmlns:a16="http://schemas.microsoft.com/office/drawing/2014/main" id="{004702B3-9D5B-41DD-9671-1B65D0FFEF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02820" y="2065142"/>
            <a:ext cx="323213" cy="183876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519E95E6-728C-485B-BBE7-44860F1CB5AD}"/>
              </a:ext>
            </a:extLst>
          </p:cNvPr>
          <p:cNvSpPr txBox="1"/>
          <p:nvPr/>
        </p:nvSpPr>
        <p:spPr>
          <a:xfrm>
            <a:off x="7018169" y="1171388"/>
            <a:ext cx="15158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drugorzędne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punkty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końcowe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†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038CA33-F7BE-447F-AAC6-8DEE3B0744E3}"/>
              </a:ext>
            </a:extLst>
          </p:cNvPr>
          <p:cNvSpPr/>
          <p:nvPr/>
        </p:nvSpPr>
        <p:spPr>
          <a:xfrm>
            <a:off x="7926717" y="-1372"/>
            <a:ext cx="101478" cy="303134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B1A52D4-66A5-4173-A060-1A7350E1D014}"/>
              </a:ext>
            </a:extLst>
          </p:cNvPr>
          <p:cNvSpPr/>
          <p:nvPr/>
        </p:nvSpPr>
        <p:spPr>
          <a:xfrm>
            <a:off x="6872839" y="1008184"/>
            <a:ext cx="56123" cy="690227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E06F2027-9967-47D2-8DDF-87378E9A9C12}"/>
              </a:ext>
            </a:extLst>
          </p:cNvPr>
          <p:cNvCxnSpPr>
            <a:cxnSpLocks/>
          </p:cNvCxnSpPr>
          <p:nvPr/>
        </p:nvCxnSpPr>
        <p:spPr>
          <a:xfrm>
            <a:off x="8017921" y="-1400"/>
            <a:ext cx="0" cy="684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4068456-5C88-4219-9DFC-F4F0AC27D1D1}"/>
              </a:ext>
            </a:extLst>
          </p:cNvPr>
          <p:cNvSpPr/>
          <p:nvPr/>
        </p:nvSpPr>
        <p:spPr>
          <a:xfrm>
            <a:off x="4203291" y="4540085"/>
            <a:ext cx="2316087" cy="1503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B05E79EB-1239-463A-923A-684F9AA73505}"/>
              </a:ext>
            </a:extLst>
          </p:cNvPr>
          <p:cNvSpPr/>
          <p:nvPr/>
        </p:nvSpPr>
        <p:spPr>
          <a:xfrm>
            <a:off x="5473411" y="4939103"/>
            <a:ext cx="847324" cy="967000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STEP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5</a:t>
            </a: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104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tygodnie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EEB6C9A-D017-4442-841C-3BA669DD9ECD}"/>
              </a:ext>
            </a:extLst>
          </p:cNvPr>
          <p:cNvSpPr/>
          <p:nvPr/>
        </p:nvSpPr>
        <p:spPr>
          <a:xfrm>
            <a:off x="4392973" y="4939103"/>
            <a:ext cx="846000" cy="966590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STEP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68 </a:t>
            </a:r>
            <a:r>
              <a:rPr kumimoji="0" lang="en-GB" sz="11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tygodni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AC60D13-63D6-43E7-B789-9829A8FF1ABA}"/>
              </a:ext>
            </a:extLst>
          </p:cNvPr>
          <p:cNvSpPr txBox="1"/>
          <p:nvPr/>
        </p:nvSpPr>
        <p:spPr>
          <a:xfrm>
            <a:off x="4498175" y="5287863"/>
            <a:ext cx="660437" cy="2745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-14.9%</a:t>
            </a:r>
            <a:endParaRPr kumimoji="0" lang="en-GB" sz="16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05FE5846-BE5D-47AE-9ACD-FEE9CA516020}"/>
              </a:ext>
            </a:extLst>
          </p:cNvPr>
          <p:cNvSpPr txBox="1"/>
          <p:nvPr/>
        </p:nvSpPr>
        <p:spPr>
          <a:xfrm>
            <a:off x="5569006" y="5226745"/>
            <a:ext cx="660437" cy="2745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</a:t>
            </a: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16,7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%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5AA8FB6-E14C-477B-BC33-A80CBA957113}"/>
              </a:ext>
            </a:extLst>
          </p:cNvPr>
          <p:cNvSpPr/>
          <p:nvPr/>
        </p:nvSpPr>
        <p:spPr>
          <a:xfrm>
            <a:off x="4203290" y="4418874"/>
            <a:ext cx="2316087" cy="434793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Zmiana masy ciała (%) w ramionach semaglutydu 2,4 mg</a:t>
            </a:r>
            <a:endParaRPr kumimoji="0" lang="en-GB" sz="105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B5D8046-2D3F-491B-9A9A-05B46476F45C}"/>
              </a:ext>
            </a:extLst>
          </p:cNvPr>
          <p:cNvSpPr txBox="1"/>
          <p:nvPr/>
        </p:nvSpPr>
        <p:spPr>
          <a:xfrm>
            <a:off x="141552" y="1246455"/>
            <a:ext cx="134428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kryteria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włączenia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5" name="Line 34">
            <a:extLst>
              <a:ext uri="{FF2B5EF4-FFF2-40B4-BE49-F238E27FC236}">
                <a16:creationId xmlns:a16="http://schemas.microsoft.com/office/drawing/2014/main" id="{A028D028-B47C-4586-84A1-E4C9713E7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4682" y="6185151"/>
            <a:ext cx="182880" cy="0"/>
          </a:xfrm>
          <a:prstGeom prst="line">
            <a:avLst/>
          </a:prstGeom>
          <a:noFill/>
          <a:ln w="38100" cap="flat">
            <a:solidFill>
              <a:srgbClr val="939AA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4803DEE-26F5-4A79-89D6-DD60E47A26E1}"/>
              </a:ext>
            </a:extLst>
          </p:cNvPr>
          <p:cNvSpPr txBox="1"/>
          <p:nvPr/>
        </p:nvSpPr>
        <p:spPr>
          <a:xfrm>
            <a:off x="2660749" y="6089918"/>
            <a:ext cx="485026" cy="1715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Placebo</a:t>
            </a:r>
          </a:p>
        </p:txBody>
      </p:sp>
      <p:sp>
        <p:nvSpPr>
          <p:cNvPr id="204" name="Line 124">
            <a:extLst>
              <a:ext uri="{FF2B5EF4-FFF2-40B4-BE49-F238E27FC236}">
                <a16:creationId xmlns:a16="http://schemas.microsoft.com/office/drawing/2014/main" id="{4AD94F12-EF72-4B32-923E-68BEAE40C7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641" y="6178387"/>
            <a:ext cx="182880" cy="0"/>
          </a:xfrm>
          <a:prstGeom prst="line">
            <a:avLst/>
          </a:prstGeom>
          <a:noFill/>
          <a:ln w="381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5172397-7BA0-4694-82B2-41212548F4BB}"/>
              </a:ext>
            </a:extLst>
          </p:cNvPr>
          <p:cNvSpPr txBox="1"/>
          <p:nvPr/>
        </p:nvSpPr>
        <p:spPr>
          <a:xfrm>
            <a:off x="1084747" y="6080614"/>
            <a:ext cx="1210778" cy="1715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Semaglutyd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2,4 mg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0FE25F-4452-23BC-208D-815012BDD3C9}"/>
              </a:ext>
            </a:extLst>
          </p:cNvPr>
          <p:cNvGraphicFramePr>
            <a:graphicFrameLocks/>
          </p:cNvGraphicFramePr>
          <p:nvPr/>
        </p:nvGraphicFramePr>
        <p:xfrm>
          <a:off x="342900" y="3823952"/>
          <a:ext cx="3193862" cy="201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36069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>
            <a:extLst>
              <a:ext uri="{FF2B5EF4-FFF2-40B4-BE49-F238E27FC236}">
                <a16:creationId xmlns:a16="http://schemas.microsoft.com/office/drawing/2014/main" id="{18C9C0D5-FFFB-4796-A568-8F02E04C7C96}"/>
              </a:ext>
            </a:extLst>
          </p:cNvPr>
          <p:cNvSpPr/>
          <p:nvPr/>
        </p:nvSpPr>
        <p:spPr>
          <a:xfrm>
            <a:off x="3534047" y="3851007"/>
            <a:ext cx="449417" cy="177438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C45E341-FE3A-4782-AC81-33560CB33142}"/>
              </a:ext>
            </a:extLst>
          </p:cNvPr>
          <p:cNvSpPr txBox="1"/>
          <p:nvPr/>
        </p:nvSpPr>
        <p:spPr>
          <a:xfrm>
            <a:off x="3532186" y="3446269"/>
            <a:ext cx="7318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Oszacowanie polityki leczenia</a:t>
            </a:r>
            <a:endParaRPr kumimoji="0" lang="en-GB" sz="800" b="0" i="0" u="none" strike="noStrike" kern="1200" cap="none" spc="0" normalizeH="0" baseline="0" noProof="0" err="1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F68E562-6D75-487A-A07E-01EF7744A05C}"/>
              </a:ext>
            </a:extLst>
          </p:cNvPr>
          <p:cNvSpPr/>
          <p:nvPr/>
        </p:nvSpPr>
        <p:spPr>
          <a:xfrm>
            <a:off x="11209851" y="195220"/>
            <a:ext cx="725888" cy="303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133" name="Straight Connector 11">
            <a:extLst>
              <a:ext uri="{FF2B5EF4-FFF2-40B4-BE49-F238E27FC236}">
                <a16:creationId xmlns:a16="http://schemas.microsoft.com/office/drawing/2014/main" id="{D432249F-4C1B-48EE-B6EA-445458421B7B}"/>
              </a:ext>
            </a:extLst>
          </p:cNvPr>
          <p:cNvCxnSpPr>
            <a:cxnSpLocks/>
            <a:stCxn id="67" idx="1"/>
            <a:endCxn id="66" idx="1"/>
          </p:cNvCxnSpPr>
          <p:nvPr/>
        </p:nvCxnSpPr>
        <p:spPr>
          <a:xfrm rot="10800000" flipV="1">
            <a:off x="2589167" y="1506148"/>
            <a:ext cx="12700" cy="579120"/>
          </a:xfrm>
          <a:prstGeom prst="bentConnector3">
            <a:avLst>
              <a:gd name="adj1" fmla="val 1800000"/>
            </a:avLst>
          </a:prstGeom>
          <a:ln w="28575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66E4DA7-400E-41F0-9F5F-660DDB6AB693}"/>
              </a:ext>
            </a:extLst>
          </p:cNvPr>
          <p:cNvSpPr/>
          <p:nvPr/>
        </p:nvSpPr>
        <p:spPr>
          <a:xfrm>
            <a:off x="0" y="1208674"/>
            <a:ext cx="1516161" cy="1517483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281486-7488-48A0-9C4C-B7D26115F6CD}"/>
              </a:ext>
            </a:extLst>
          </p:cNvPr>
          <p:cNvCxnSpPr>
            <a:cxnSpLocks/>
          </p:cNvCxnSpPr>
          <p:nvPr/>
        </p:nvCxnSpPr>
        <p:spPr>
          <a:xfrm>
            <a:off x="0" y="3184077"/>
            <a:ext cx="585024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38ADF4-1E30-4419-A269-2E2C310ECB70}"/>
              </a:ext>
            </a:extLst>
          </p:cNvPr>
          <p:cNvCxnSpPr>
            <a:cxnSpLocks/>
          </p:cNvCxnSpPr>
          <p:nvPr/>
        </p:nvCxnSpPr>
        <p:spPr>
          <a:xfrm>
            <a:off x="0" y="774871"/>
            <a:ext cx="5767954" cy="0"/>
          </a:xfrm>
          <a:prstGeom prst="line">
            <a:avLst/>
          </a:prstGeom>
          <a:ln w="12700">
            <a:solidFill>
              <a:srgbClr val="00196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0924AF3-7406-4378-98F4-2D2726CF071A}"/>
              </a:ext>
            </a:extLst>
          </p:cNvPr>
          <p:cNvSpPr/>
          <p:nvPr/>
        </p:nvSpPr>
        <p:spPr>
          <a:xfrm>
            <a:off x="6889807" y="5400404"/>
            <a:ext cx="4955712" cy="799228"/>
          </a:xfrm>
          <a:prstGeom prst="rect">
            <a:avLst/>
          </a:prstGeom>
          <a:solidFill>
            <a:schemeClr val="bg1"/>
          </a:solidFill>
          <a:ln>
            <a:solidFill>
              <a:srgbClr val="3B9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C241F26-0073-4985-895F-8B2A6685A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577" y="6457368"/>
            <a:ext cx="10896300" cy="324000"/>
          </a:xfrm>
        </p:spPr>
        <p:txBody>
          <a:bodyPr/>
          <a:lstStyle/>
          <a:p>
            <a:r>
              <a:rPr lang="en-GB" sz="800"/>
              <a:t>#Podskórnie i </a:t>
            </a:r>
            <a:r>
              <a:rPr lang="en-GB" sz="800" err="1"/>
              <a:t>raz</a:t>
            </a:r>
            <a:r>
              <a:rPr lang="en-GB" sz="800"/>
              <a:t> w </a:t>
            </a:r>
            <a:r>
              <a:rPr lang="en-GB" sz="800" err="1"/>
              <a:t>tygodniu</a:t>
            </a:r>
            <a:r>
              <a:rPr lang="en-GB" sz="800"/>
              <a:t>; $ </a:t>
            </a:r>
            <a:r>
              <a:rPr lang="en-GB" sz="800" err="1"/>
              <a:t>Podskórnie</a:t>
            </a:r>
            <a:r>
              <a:rPr lang="en-GB" sz="800"/>
              <a:t> i </a:t>
            </a:r>
            <a:r>
              <a:rPr lang="en-GB" sz="800" err="1"/>
              <a:t>raz</a:t>
            </a:r>
            <a:r>
              <a:rPr lang="en-GB" sz="800"/>
              <a:t> </a:t>
            </a:r>
            <a:r>
              <a:rPr lang="en-GB" sz="800" err="1"/>
              <a:t>dziennie</a:t>
            </a:r>
            <a:r>
              <a:rPr lang="en-GB" sz="800"/>
              <a:t>; † </a:t>
            </a:r>
            <a:r>
              <a:rPr lang="en-US" sz="800" err="1"/>
              <a:t>Jako</a:t>
            </a:r>
            <a:r>
              <a:rPr lang="en-US" sz="800"/>
              <a:t> </a:t>
            </a:r>
            <a:r>
              <a:rPr lang="en-US" sz="800" err="1"/>
              <a:t>uzupełnienie</a:t>
            </a:r>
            <a:r>
              <a:rPr lang="en-US" sz="800"/>
              <a:t> </a:t>
            </a:r>
            <a:r>
              <a:rPr lang="en-US" sz="800" err="1"/>
              <a:t>interwencji</a:t>
            </a:r>
            <a:r>
              <a:rPr lang="en-US" sz="800"/>
              <a:t> w </a:t>
            </a:r>
            <a:r>
              <a:rPr lang="en-US" sz="800" err="1"/>
              <a:t>zakresie</a:t>
            </a:r>
            <a:r>
              <a:rPr lang="en-US" sz="800"/>
              <a:t> </a:t>
            </a:r>
            <a:r>
              <a:rPr lang="en-US" sz="800" err="1"/>
              <a:t>stylu</a:t>
            </a:r>
            <a:r>
              <a:rPr lang="en-US" sz="800"/>
              <a:t> </a:t>
            </a:r>
            <a:r>
              <a:rPr lang="en-US" sz="800" err="1"/>
              <a:t>życia</a:t>
            </a:r>
            <a:r>
              <a:rPr lang="en-US" sz="800"/>
              <a:t> (</a:t>
            </a:r>
            <a:r>
              <a:rPr lang="en-US" sz="800" err="1"/>
              <a:t>indywidualne</a:t>
            </a:r>
            <a:r>
              <a:rPr lang="en-US" sz="800"/>
              <a:t> </a:t>
            </a:r>
            <a:r>
              <a:rPr lang="en-US" sz="800" err="1"/>
              <a:t>sesje</a:t>
            </a:r>
            <a:r>
              <a:rPr lang="en-US" sz="800"/>
              <a:t> </a:t>
            </a:r>
            <a:r>
              <a:rPr lang="en-US" sz="800" err="1"/>
              <a:t>doradcze</a:t>
            </a:r>
            <a:r>
              <a:rPr lang="en-US" sz="800"/>
              <a:t> co 4-6 </a:t>
            </a:r>
            <a:r>
              <a:rPr lang="en-US" sz="800" err="1"/>
              <a:t>tygodni</a:t>
            </a:r>
            <a:r>
              <a:rPr lang="en-US" sz="800"/>
              <a:t>; </a:t>
            </a:r>
            <a:r>
              <a:rPr lang="en-US" sz="800" err="1"/>
              <a:t>deficyt</a:t>
            </a:r>
            <a:r>
              <a:rPr lang="en-US" sz="800"/>
              <a:t> 500 kcal / </a:t>
            </a:r>
            <a:r>
              <a:rPr lang="en-US" sz="800" err="1"/>
              <a:t>dzień</a:t>
            </a:r>
            <a:r>
              <a:rPr lang="en-US" sz="800"/>
              <a:t> w </a:t>
            </a:r>
            <a:r>
              <a:rPr lang="en-US" sz="800" err="1"/>
              <a:t>stosunku</a:t>
            </a:r>
            <a:r>
              <a:rPr lang="en-US" sz="800"/>
              <a:t> do </a:t>
            </a:r>
            <a:r>
              <a:rPr lang="en-US" sz="800" err="1"/>
              <a:t>wydatku</a:t>
            </a:r>
            <a:r>
              <a:rPr lang="en-US" sz="800"/>
              <a:t> </a:t>
            </a:r>
            <a:r>
              <a:rPr lang="en-US" sz="800" err="1"/>
              <a:t>energetycznego</a:t>
            </a:r>
            <a:r>
              <a:rPr lang="en-US" sz="800"/>
              <a:t> </a:t>
            </a:r>
            <a:r>
              <a:rPr lang="en-US" sz="800" err="1"/>
              <a:t>oszacowanego</a:t>
            </a:r>
            <a:r>
              <a:rPr lang="en-US" sz="800"/>
              <a:t> </a:t>
            </a:r>
            <a:r>
              <a:rPr lang="en-US" sz="800" err="1"/>
              <a:t>podczas</a:t>
            </a:r>
            <a:r>
              <a:rPr lang="en-US" sz="800"/>
              <a:t> </a:t>
            </a:r>
            <a:r>
              <a:rPr lang="en-US" sz="800" err="1"/>
              <a:t>randomizacji</a:t>
            </a:r>
            <a:r>
              <a:rPr lang="en-US" sz="800"/>
              <a:t>; </a:t>
            </a:r>
            <a:r>
              <a:rPr lang="en-US" sz="800" err="1"/>
              <a:t>aktywność</a:t>
            </a:r>
            <a:r>
              <a:rPr lang="en-US" sz="800"/>
              <a:t> </a:t>
            </a:r>
            <a:r>
              <a:rPr lang="en-US" sz="800" err="1"/>
              <a:t>fizyczna</a:t>
            </a:r>
            <a:r>
              <a:rPr lang="en-US" sz="800"/>
              <a:t>, taka jak </a:t>
            </a:r>
            <a:r>
              <a:rPr lang="en-US" sz="800" err="1"/>
              <a:t>chodzenie</a:t>
            </a:r>
            <a:r>
              <a:rPr lang="en-US" sz="800"/>
              <a:t>); * </a:t>
            </a:r>
            <a:r>
              <a:rPr lang="en-GB" sz="800"/>
              <a:t>W </a:t>
            </a:r>
            <a:r>
              <a:rPr lang="en-GB" sz="800" err="1"/>
              <a:t>trakcie</a:t>
            </a:r>
            <a:r>
              <a:rPr lang="en-GB" sz="800"/>
              <a:t> </a:t>
            </a:r>
            <a:r>
              <a:rPr lang="en-GB" sz="800" err="1"/>
              <a:t>badania</a:t>
            </a:r>
            <a:r>
              <a:rPr lang="en-GB" sz="800"/>
              <a:t>; § </a:t>
            </a:r>
            <a:r>
              <a:rPr lang="en-GB" sz="800" err="1"/>
              <a:t>Koniec</a:t>
            </a:r>
            <a:r>
              <a:rPr lang="en-GB" sz="800"/>
              <a:t> </a:t>
            </a:r>
            <a:r>
              <a:rPr lang="en-GB" sz="800" err="1"/>
              <a:t>badania</a:t>
            </a:r>
            <a:r>
              <a:rPr lang="en-GB" sz="800"/>
              <a:t> </a:t>
            </a:r>
            <a:r>
              <a:rPr lang="en-GB" sz="800" err="1"/>
              <a:t>dla</a:t>
            </a:r>
            <a:r>
              <a:rPr lang="en-GB" sz="800"/>
              <a:t> </a:t>
            </a:r>
            <a:r>
              <a:rPr lang="en-GB" sz="800" err="1"/>
              <a:t>fazy</a:t>
            </a:r>
            <a:r>
              <a:rPr lang="en-GB" sz="800"/>
              <a:t> </a:t>
            </a:r>
            <a:r>
              <a:rPr lang="en-GB" sz="800" err="1"/>
              <a:t>głównej</a:t>
            </a:r>
            <a:r>
              <a:rPr lang="en-GB" sz="800"/>
              <a:t>; ‡ </a:t>
            </a:r>
            <a:r>
              <a:rPr lang="en-US" sz="800"/>
              <a:t>95% CI; </a:t>
            </a:r>
            <a:r>
              <a:rPr lang="en-US" sz="800" err="1"/>
              <a:t>Słupki</a:t>
            </a:r>
            <a:r>
              <a:rPr lang="en-US" sz="800"/>
              <a:t> </a:t>
            </a:r>
            <a:r>
              <a:rPr lang="en-US" sz="800" err="1"/>
              <a:t>błędów</a:t>
            </a:r>
            <a:r>
              <a:rPr lang="en-US" sz="800"/>
              <a:t> to +/- </a:t>
            </a:r>
            <a:r>
              <a:rPr lang="en-US" sz="800" err="1"/>
              <a:t>błąd</a:t>
            </a:r>
            <a:r>
              <a:rPr lang="en-US" sz="800"/>
              <a:t> </a:t>
            </a:r>
            <a:r>
              <a:rPr lang="en-US" sz="800" err="1"/>
              <a:t>standardowy</a:t>
            </a:r>
            <a:r>
              <a:rPr lang="en-US" sz="800"/>
              <a:t> </a:t>
            </a:r>
            <a:r>
              <a:rPr lang="en-US" sz="800" err="1"/>
              <a:t>średniej</a:t>
            </a:r>
            <a:r>
              <a:rPr lang="en-US" sz="800"/>
              <a:t>; AE, </a:t>
            </a:r>
            <a:r>
              <a:rPr lang="en-US" sz="800" err="1"/>
              <a:t>zdarzenia</a:t>
            </a:r>
            <a:r>
              <a:rPr lang="en-US" sz="800"/>
              <a:t> </a:t>
            </a:r>
            <a:r>
              <a:rPr lang="en-US" sz="800" err="1"/>
              <a:t>niepożądane</a:t>
            </a:r>
            <a:r>
              <a:rPr lang="en-US" sz="800"/>
              <a:t>; BMI, </a:t>
            </a:r>
            <a:r>
              <a:rPr lang="en-US" sz="800" err="1"/>
              <a:t>wskaźnik</a:t>
            </a:r>
            <a:r>
              <a:rPr lang="en-US" sz="800"/>
              <a:t> </a:t>
            </a:r>
            <a:r>
              <a:rPr lang="en-US" sz="800" err="1"/>
              <a:t>masy</a:t>
            </a:r>
            <a:r>
              <a:rPr lang="en-US" sz="800"/>
              <a:t> </a:t>
            </a:r>
            <a:r>
              <a:rPr lang="en-US" sz="800" err="1"/>
              <a:t>ciała</a:t>
            </a:r>
            <a:r>
              <a:rPr lang="en-US" sz="800"/>
              <a:t>; BW, masa </a:t>
            </a:r>
            <a:r>
              <a:rPr lang="en-US" sz="800" err="1"/>
              <a:t>ciała</a:t>
            </a:r>
            <a:r>
              <a:rPr lang="en-US" sz="800"/>
              <a:t>; CI, </a:t>
            </a:r>
            <a:r>
              <a:rPr lang="en-US" sz="800" err="1"/>
              <a:t>przedział</a:t>
            </a:r>
            <a:r>
              <a:rPr lang="en-US" sz="800"/>
              <a:t> </a:t>
            </a:r>
            <a:r>
              <a:rPr lang="en-US" sz="800" err="1"/>
              <a:t>ufności</a:t>
            </a:r>
            <a:r>
              <a:rPr lang="en-US" sz="800"/>
              <a:t>; ETD, </a:t>
            </a:r>
            <a:r>
              <a:rPr lang="en-US" sz="800" err="1"/>
              <a:t>szacowana</a:t>
            </a:r>
            <a:r>
              <a:rPr lang="en-US" sz="800"/>
              <a:t> </a:t>
            </a:r>
            <a:r>
              <a:rPr lang="en-US" sz="800" err="1"/>
              <a:t>różnica</a:t>
            </a:r>
            <a:r>
              <a:rPr lang="en-US" sz="800"/>
              <a:t> w </a:t>
            </a:r>
            <a:r>
              <a:rPr lang="en-US" sz="800" err="1"/>
              <a:t>leczeniu</a:t>
            </a:r>
            <a:r>
              <a:rPr lang="en-US" sz="800"/>
              <a:t> (</a:t>
            </a:r>
            <a:r>
              <a:rPr lang="en-US" sz="800" err="1"/>
              <a:t>dla</a:t>
            </a:r>
            <a:r>
              <a:rPr lang="en-US" sz="800"/>
              <a:t> </a:t>
            </a:r>
            <a:r>
              <a:rPr lang="en-US" sz="800" err="1"/>
              <a:t>polityki</a:t>
            </a:r>
            <a:r>
              <a:rPr lang="en-US" sz="800"/>
              <a:t> </a:t>
            </a:r>
            <a:r>
              <a:rPr lang="en-US" sz="800" err="1"/>
              <a:t>leczenia</a:t>
            </a:r>
            <a:r>
              <a:rPr lang="en-US" sz="800"/>
              <a:t> </a:t>
            </a:r>
            <a:r>
              <a:rPr lang="en-US" sz="800" err="1"/>
              <a:t>Estimand</a:t>
            </a:r>
            <a:r>
              <a:rPr lang="en-US" sz="800"/>
              <a:t>); FU, </a:t>
            </a:r>
            <a:r>
              <a:rPr lang="en-US" sz="800" err="1"/>
              <a:t>obserwacja</a:t>
            </a:r>
            <a:r>
              <a:rPr lang="en-US" sz="800"/>
              <a:t>; GI, </a:t>
            </a:r>
            <a:r>
              <a:rPr lang="en-US" sz="800" err="1"/>
              <a:t>żołądkowo-jelitowy</a:t>
            </a:r>
            <a:r>
              <a:rPr lang="en-US" sz="800"/>
              <a:t>; GLP-1RA, </a:t>
            </a:r>
            <a:r>
              <a:rPr lang="en-US" sz="800" err="1"/>
              <a:t>agoniści</a:t>
            </a:r>
            <a:r>
              <a:rPr lang="en-US" sz="800"/>
              <a:t> </a:t>
            </a:r>
            <a:r>
              <a:rPr lang="en-US" sz="800" err="1"/>
              <a:t>receptora</a:t>
            </a:r>
            <a:r>
              <a:rPr lang="en-US" sz="800"/>
              <a:t> glukagonopodobnego peptydu-1; HbA</a:t>
            </a:r>
            <a:r>
              <a:rPr lang="en-US" sz="800" baseline="-25000"/>
              <a:t>1c</a:t>
            </a:r>
            <a:r>
              <a:rPr lang="en-US" sz="800"/>
              <a:t> , </a:t>
            </a:r>
            <a:r>
              <a:rPr lang="en-US" sz="800" err="1"/>
              <a:t>hemoglobina</a:t>
            </a:r>
            <a:r>
              <a:rPr lang="en-US" sz="800"/>
              <a:t> </a:t>
            </a:r>
            <a:r>
              <a:rPr lang="en-US" sz="800" err="1"/>
              <a:t>glikowana</a:t>
            </a:r>
            <a:r>
              <a:rPr lang="en-US" sz="800"/>
              <a:t>; </a:t>
            </a:r>
            <a:r>
              <a:rPr lang="en-US" sz="800" err="1"/>
              <a:t>PwO</a:t>
            </a:r>
            <a:r>
              <a:rPr lang="en-US" sz="800"/>
              <a:t>, </a:t>
            </a:r>
            <a:r>
              <a:rPr lang="en-US" sz="800" err="1"/>
              <a:t>osoby</a:t>
            </a:r>
            <a:r>
              <a:rPr lang="en-US" sz="800"/>
              <a:t> </a:t>
            </a:r>
            <a:r>
              <a:rPr lang="en-US" sz="800" err="1"/>
              <a:t>żyjące</a:t>
            </a:r>
            <a:r>
              <a:rPr lang="en-US" sz="800"/>
              <a:t> z </a:t>
            </a:r>
            <a:r>
              <a:rPr lang="en-US" sz="800" err="1"/>
              <a:t>otyłością</a:t>
            </a:r>
            <a:r>
              <a:rPr lang="en-US" sz="800"/>
              <a:t>; WL, </a:t>
            </a:r>
            <a:r>
              <a:rPr lang="en-US" sz="800" err="1"/>
              <a:t>utrata</a:t>
            </a:r>
            <a:r>
              <a:rPr lang="en-US" sz="800"/>
              <a:t> </a:t>
            </a:r>
            <a:r>
              <a:rPr lang="en-US" sz="800" err="1"/>
              <a:t>masy</a:t>
            </a:r>
            <a:r>
              <a:rPr lang="en-US" sz="800"/>
              <a:t> </a:t>
            </a:r>
            <a:r>
              <a:rPr lang="en-US" sz="800" err="1"/>
              <a:t>ciała</a:t>
            </a:r>
            <a:r>
              <a:rPr lang="en-US" sz="800"/>
              <a:t>; WRC, </a:t>
            </a:r>
            <a:r>
              <a:rPr lang="en-US" sz="800" err="1"/>
              <a:t>powikłania</a:t>
            </a:r>
            <a:r>
              <a:rPr lang="en-US" sz="800"/>
              <a:t> </a:t>
            </a:r>
            <a:r>
              <a:rPr lang="en-US" sz="800" err="1"/>
              <a:t>związane</a:t>
            </a:r>
            <a:r>
              <a:rPr lang="en-US" sz="800"/>
              <a:t> z </a:t>
            </a:r>
            <a:r>
              <a:rPr lang="en-US" sz="800" err="1"/>
              <a:t>masą</a:t>
            </a:r>
            <a:r>
              <a:rPr lang="en-US" sz="800"/>
              <a:t> </a:t>
            </a:r>
            <a:r>
              <a:rPr lang="en-US" sz="800" err="1"/>
              <a:t>ciała</a:t>
            </a:r>
            <a:r>
              <a:rPr lang="en-US" sz="800"/>
              <a:t>. </a:t>
            </a:r>
            <a:r>
              <a:rPr lang="en-GB" sz="800"/>
              <a:t>Rubino et al. JAMA 2022; 327(2): 138-150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CC221F6-4096-4B6C-B3AA-0F942BCF5651}"/>
              </a:ext>
            </a:extLst>
          </p:cNvPr>
          <p:cNvSpPr txBox="1">
            <a:spLocks/>
          </p:cNvSpPr>
          <p:nvPr/>
        </p:nvSpPr>
        <p:spPr>
          <a:xfrm>
            <a:off x="8140700" y="254000"/>
            <a:ext cx="3915239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Porównanie wpływu semaglutydu w dawce 2,4 mg z liraglutydem w dawce 3,0 mg jako uzupełnienia interwencji związanych ze stylem życia na masę ciała, czynniki ryzyka sercowo-naczyniowego i metabolizm glukozy oraz bezpieczeństwo i tolerancję.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F593E-F454-4C71-B2E5-88381D1320B0}"/>
              </a:ext>
            </a:extLst>
          </p:cNvPr>
          <p:cNvSpPr txBox="1"/>
          <p:nvPr/>
        </p:nvSpPr>
        <p:spPr>
          <a:xfrm>
            <a:off x="7003501" y="5624768"/>
            <a:ext cx="493223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w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dawce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2,4 mg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spowodował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znacznie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większą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redukcję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masy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ciała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której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towarzyszyła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większa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poprawa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zakresie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kardiometabolicznych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czynników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ryzyka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porównaniu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liraglutydem w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dawce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3,0 mg i placebo.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Brak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nowych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niepokojących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wyników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dotyczących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bezpieczeństwa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odzwierciedlających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profil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bezpieczeństwa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zgodny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klasą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GLP-1RA.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E71781-C72A-4F66-908D-49EA8B808836}"/>
              </a:ext>
            </a:extLst>
          </p:cNvPr>
          <p:cNvSpPr txBox="1"/>
          <p:nvPr/>
        </p:nvSpPr>
        <p:spPr>
          <a:xfrm>
            <a:off x="4059124" y="3495675"/>
            <a:ext cx="2353078" cy="969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w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dawce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2,4 mg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raz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tydzień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powodował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istotnie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większą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pl-PL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redukcję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masy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ciała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porównaniu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liraglutydem w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dawce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3,0 mg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raz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dobę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a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także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porównaniu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placebo u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uczestników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bez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cukrzycy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otyłością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lub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nadwagą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 </a:t>
            </a: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BBE7F10E-F28B-4CB6-8D2E-DCDD7BD308EC}"/>
              </a:ext>
            </a:extLst>
          </p:cNvPr>
          <p:cNvSpPr txBox="1">
            <a:spLocks/>
          </p:cNvSpPr>
          <p:nvPr/>
        </p:nvSpPr>
        <p:spPr>
          <a:xfrm>
            <a:off x="88901" y="1664027"/>
            <a:ext cx="1413480" cy="80021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≥1 zgłaszane przez siebie nieskuteczne wysiłki dietetyczne mające na celu utratę wagi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BMI ≥30 kg/m</a:t>
            </a: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lub ≥27 kg/m</a:t>
            </a: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i ≥1 leczona lub nieleczona choroba współistniejąca związana z masą ciała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HbA</a:t>
            </a:r>
            <a:r>
              <a:rPr kumimoji="0" lang="en-US" sz="7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1c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&lt;6,5%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6F7666-5931-424E-BB0D-90390229E4C4}"/>
              </a:ext>
            </a:extLst>
          </p:cNvPr>
          <p:cNvSpPr txBox="1"/>
          <p:nvPr/>
        </p:nvSpPr>
        <p:spPr>
          <a:xfrm>
            <a:off x="88901" y="1448815"/>
            <a:ext cx="1216680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 kryteria włączenia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0B1F39-C7B0-480B-8DE7-31E4F4DC8EFF}"/>
              </a:ext>
            </a:extLst>
          </p:cNvPr>
          <p:cNvSpPr/>
          <p:nvPr/>
        </p:nvSpPr>
        <p:spPr>
          <a:xfrm>
            <a:off x="5139433" y="517081"/>
            <a:ext cx="1272769" cy="267378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60AF5-C0E9-4173-87CC-E413C208A341}"/>
              </a:ext>
            </a:extLst>
          </p:cNvPr>
          <p:cNvSpPr txBox="1"/>
          <p:nvPr/>
        </p:nvSpPr>
        <p:spPr>
          <a:xfrm>
            <a:off x="5327788" y="536935"/>
            <a:ext cx="896057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Projekt próby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A303A1-3C85-4743-8A1E-60AED27ADA1A}"/>
              </a:ext>
            </a:extLst>
          </p:cNvPr>
          <p:cNvSpPr/>
          <p:nvPr/>
        </p:nvSpPr>
        <p:spPr>
          <a:xfrm>
            <a:off x="5132298" y="2942760"/>
            <a:ext cx="1279904" cy="249936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B9E58E-6560-443B-AE82-4DFB1ECA2934}"/>
              </a:ext>
            </a:extLst>
          </p:cNvPr>
          <p:cNvSpPr txBox="1"/>
          <p:nvPr/>
        </p:nvSpPr>
        <p:spPr>
          <a:xfrm>
            <a:off x="5301647" y="2953708"/>
            <a:ext cx="1019088" cy="2058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 ustalenia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A17B423-E1EF-479C-96A7-D50348727326}"/>
              </a:ext>
            </a:extLst>
          </p:cNvPr>
          <p:cNvSpPr txBox="1">
            <a:spLocks/>
          </p:cNvSpPr>
          <p:nvPr/>
        </p:nvSpPr>
        <p:spPr>
          <a:xfrm>
            <a:off x="190944" y="198754"/>
            <a:ext cx="1874003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STEP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j-ea"/>
                <a:cs typeface="+mj-cs"/>
              </a:rPr>
              <a:t> 8 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1D7911-2B52-4CA4-9D57-5041616F86EB}"/>
              </a:ext>
            </a:extLst>
          </p:cNvPr>
          <p:cNvSpPr/>
          <p:nvPr/>
        </p:nvSpPr>
        <p:spPr>
          <a:xfrm>
            <a:off x="4103229" y="4660323"/>
            <a:ext cx="1087329" cy="1312143"/>
          </a:xfrm>
          <a:prstGeom prst="rect">
            <a:avLst/>
          </a:prstGeom>
          <a:solidFill>
            <a:srgbClr val="F0C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12%</a:t>
            </a:r>
            <a:b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pl-PL" sz="800" b="0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ościągnęło</a:t>
            </a:r>
            <a:endParaRPr kumimoji="0" lang="da-DK" sz="105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≥15% </a:t>
            </a:r>
            <a:endParaRPr kumimoji="0" lang="da-DK" sz="800" b="1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redukcję</a:t>
            </a:r>
            <a:r>
              <a:rPr kumimoji="0" lang="da-DK" sz="8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masy ciała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 ramieniu liraglutydu 3,0 mg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730C65-8AEC-4E53-92A6-3CE3C994B687}"/>
              </a:ext>
            </a:extLst>
          </p:cNvPr>
          <p:cNvSpPr/>
          <p:nvPr/>
        </p:nvSpPr>
        <p:spPr>
          <a:xfrm>
            <a:off x="5324873" y="4660321"/>
            <a:ext cx="1087329" cy="13121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55.6%</a:t>
            </a:r>
            <a:br>
              <a:rPr kumimoji="0" lang="da-DK" sz="18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osiąg</a:t>
            </a:r>
            <a:r>
              <a:rPr kumimoji="0" lang="pl-PL" sz="800" b="0" i="0" u="none" strike="noStrike" kern="1200" cap="none" spc="0" normalizeH="0" baseline="0" noProof="0" err="1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nęło</a:t>
            </a:r>
            <a:r>
              <a:rPr kumimoji="0" lang="da-DK" sz="8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≥15%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redukcję</a:t>
            </a:r>
            <a:r>
              <a:rPr kumimoji="0" lang="da-DK" sz="8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masy ciała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0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 ramieniu z semaglutydem 2,4 mg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CFD8C4-FEBF-4E73-BAFE-1CA6910841C7}"/>
              </a:ext>
            </a:extLst>
          </p:cNvPr>
          <p:cNvSpPr txBox="1"/>
          <p:nvPr/>
        </p:nvSpPr>
        <p:spPr>
          <a:xfrm>
            <a:off x="190500" y="3263900"/>
            <a:ext cx="323112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Obserwowana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zmiana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masy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ciała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czasie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rgbClr val="005AD2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Średnia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początku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badania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: </a:t>
            </a: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104,5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kg)</a:t>
            </a:r>
          </a:p>
        </p:txBody>
      </p:sp>
      <p:sp>
        <p:nvSpPr>
          <p:cNvPr id="65" name="Rectangle: Top Corners Rounded 98">
            <a:extLst>
              <a:ext uri="{FF2B5EF4-FFF2-40B4-BE49-F238E27FC236}">
                <a16:creationId xmlns:a16="http://schemas.microsoft.com/office/drawing/2014/main" id="{28413C60-636D-4144-954A-A8C116181FE3}"/>
              </a:ext>
            </a:extLst>
          </p:cNvPr>
          <p:cNvSpPr/>
          <p:nvPr/>
        </p:nvSpPr>
        <p:spPr>
          <a:xfrm flipV="1">
            <a:off x="2672566" y="2818493"/>
            <a:ext cx="970799" cy="115206"/>
          </a:xfrm>
          <a:custGeom>
            <a:avLst/>
            <a:gdLst>
              <a:gd name="connsiteX0" fmla="*/ 72189 w 2106547"/>
              <a:gd name="connsiteY0" fmla="*/ 0 h 153889"/>
              <a:gd name="connsiteX1" fmla="*/ 2034358 w 2106547"/>
              <a:gd name="connsiteY1" fmla="*/ 0 h 153889"/>
              <a:gd name="connsiteX2" fmla="*/ 2106547 w 2106547"/>
              <a:gd name="connsiteY2" fmla="*/ 72189 h 153889"/>
              <a:gd name="connsiteX3" fmla="*/ 2106547 w 2106547"/>
              <a:gd name="connsiteY3" fmla="*/ 153889 h 153889"/>
              <a:gd name="connsiteX4" fmla="*/ 2106547 w 2106547"/>
              <a:gd name="connsiteY4" fmla="*/ 153889 h 153889"/>
              <a:gd name="connsiteX5" fmla="*/ 0 w 2106547"/>
              <a:gd name="connsiteY5" fmla="*/ 153889 h 153889"/>
              <a:gd name="connsiteX6" fmla="*/ 0 w 2106547"/>
              <a:gd name="connsiteY6" fmla="*/ 153889 h 153889"/>
              <a:gd name="connsiteX7" fmla="*/ 0 w 2106547"/>
              <a:gd name="connsiteY7" fmla="*/ 72189 h 153889"/>
              <a:gd name="connsiteX8" fmla="*/ 72189 w 2106547"/>
              <a:gd name="connsiteY8" fmla="*/ 0 h 153889"/>
              <a:gd name="connsiteX0" fmla="*/ 0 w 2106547"/>
              <a:gd name="connsiteY0" fmla="*/ 153889 h 245329"/>
              <a:gd name="connsiteX1" fmla="*/ 0 w 2106547"/>
              <a:gd name="connsiteY1" fmla="*/ 72189 h 245329"/>
              <a:gd name="connsiteX2" fmla="*/ 72189 w 2106547"/>
              <a:gd name="connsiteY2" fmla="*/ 0 h 245329"/>
              <a:gd name="connsiteX3" fmla="*/ 2034358 w 2106547"/>
              <a:gd name="connsiteY3" fmla="*/ 0 h 245329"/>
              <a:gd name="connsiteX4" fmla="*/ 2106547 w 2106547"/>
              <a:gd name="connsiteY4" fmla="*/ 72189 h 245329"/>
              <a:gd name="connsiteX5" fmla="*/ 2106547 w 2106547"/>
              <a:gd name="connsiteY5" fmla="*/ 153889 h 245329"/>
              <a:gd name="connsiteX6" fmla="*/ 2106547 w 2106547"/>
              <a:gd name="connsiteY6" fmla="*/ 153889 h 245329"/>
              <a:gd name="connsiteX7" fmla="*/ 0 w 2106547"/>
              <a:gd name="connsiteY7" fmla="*/ 153889 h 245329"/>
              <a:gd name="connsiteX8" fmla="*/ 91440 w 2106547"/>
              <a:gd name="connsiteY8" fmla="*/ 245329 h 245329"/>
              <a:gd name="connsiteX0" fmla="*/ 0 w 2106547"/>
              <a:gd name="connsiteY0" fmla="*/ 153889 h 153889"/>
              <a:gd name="connsiteX1" fmla="*/ 0 w 2106547"/>
              <a:gd name="connsiteY1" fmla="*/ 72189 h 153889"/>
              <a:gd name="connsiteX2" fmla="*/ 72189 w 2106547"/>
              <a:gd name="connsiteY2" fmla="*/ 0 h 153889"/>
              <a:gd name="connsiteX3" fmla="*/ 2034358 w 2106547"/>
              <a:gd name="connsiteY3" fmla="*/ 0 h 153889"/>
              <a:gd name="connsiteX4" fmla="*/ 2106547 w 2106547"/>
              <a:gd name="connsiteY4" fmla="*/ 72189 h 153889"/>
              <a:gd name="connsiteX5" fmla="*/ 2106547 w 2106547"/>
              <a:gd name="connsiteY5" fmla="*/ 153889 h 153889"/>
              <a:gd name="connsiteX6" fmla="*/ 2106547 w 2106547"/>
              <a:gd name="connsiteY6" fmla="*/ 153889 h 153889"/>
              <a:gd name="connsiteX7" fmla="*/ 0 w 2106547"/>
              <a:gd name="connsiteY7" fmla="*/ 153889 h 153889"/>
              <a:gd name="connsiteX0" fmla="*/ 0 w 2106547"/>
              <a:gd name="connsiteY0" fmla="*/ 153889 h 153889"/>
              <a:gd name="connsiteX1" fmla="*/ 0 w 2106547"/>
              <a:gd name="connsiteY1" fmla="*/ 72189 h 153889"/>
              <a:gd name="connsiteX2" fmla="*/ 72189 w 2106547"/>
              <a:gd name="connsiteY2" fmla="*/ 0 h 153889"/>
              <a:gd name="connsiteX3" fmla="*/ 2034358 w 2106547"/>
              <a:gd name="connsiteY3" fmla="*/ 0 h 153889"/>
              <a:gd name="connsiteX4" fmla="*/ 2106547 w 2106547"/>
              <a:gd name="connsiteY4" fmla="*/ 72189 h 153889"/>
              <a:gd name="connsiteX5" fmla="*/ 2106547 w 2106547"/>
              <a:gd name="connsiteY5" fmla="*/ 153889 h 153889"/>
              <a:gd name="connsiteX6" fmla="*/ 2106547 w 2106547"/>
              <a:gd name="connsiteY6" fmla="*/ 153889 h 15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547" h="153889">
                <a:moveTo>
                  <a:pt x="0" y="153889"/>
                </a:moveTo>
                <a:lnTo>
                  <a:pt x="0" y="72189"/>
                </a:lnTo>
                <a:cubicBezTo>
                  <a:pt x="0" y="32320"/>
                  <a:pt x="32320" y="0"/>
                  <a:pt x="72189" y="0"/>
                </a:cubicBezTo>
                <a:lnTo>
                  <a:pt x="2034358" y="0"/>
                </a:lnTo>
                <a:cubicBezTo>
                  <a:pt x="2074227" y="0"/>
                  <a:pt x="2106547" y="32320"/>
                  <a:pt x="2106547" y="72189"/>
                </a:cubicBezTo>
                <a:lnTo>
                  <a:pt x="2106547" y="153889"/>
                </a:lnTo>
                <a:lnTo>
                  <a:pt x="2106547" y="153889"/>
                </a:lnTo>
              </a:path>
            </a:pathLst>
          </a:custGeom>
          <a:noFill/>
          <a:ln w="9525">
            <a:solidFill>
              <a:srgbClr val="EAAB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12191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D802EFF-4F24-4E81-AB2D-7DFFEA0101BD}"/>
              </a:ext>
            </a:extLst>
          </p:cNvPr>
          <p:cNvSpPr/>
          <p:nvPr/>
        </p:nvSpPr>
        <p:spPr>
          <a:xfrm>
            <a:off x="2589167" y="1855398"/>
            <a:ext cx="3467100" cy="459740"/>
          </a:xfrm>
          <a:prstGeom prst="roundRect">
            <a:avLst>
              <a:gd name="adj" fmla="val 5894"/>
            </a:avLst>
          </a:prstGeom>
          <a:solidFill>
            <a:schemeClr val="bg1"/>
          </a:solidFill>
          <a:ln w="9525">
            <a:solidFill>
              <a:srgbClr val="005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A73F563-3D34-4334-8D86-96F188AA67F9}"/>
              </a:ext>
            </a:extLst>
          </p:cNvPr>
          <p:cNvSpPr/>
          <p:nvPr/>
        </p:nvSpPr>
        <p:spPr>
          <a:xfrm>
            <a:off x="2589167" y="1276278"/>
            <a:ext cx="3467100" cy="459740"/>
          </a:xfrm>
          <a:prstGeom prst="roundRect">
            <a:avLst>
              <a:gd name="adj" fmla="val 4236"/>
            </a:avLst>
          </a:prstGeom>
          <a:solidFill>
            <a:schemeClr val="bg1"/>
          </a:solidFill>
          <a:ln w="9525">
            <a:solidFill>
              <a:srgbClr val="3B9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68" name="Arrow: Pentagon 67">
            <a:extLst>
              <a:ext uri="{FF2B5EF4-FFF2-40B4-BE49-F238E27FC236}">
                <a16:creationId xmlns:a16="http://schemas.microsoft.com/office/drawing/2014/main" id="{F75DC45B-26A4-4D96-9809-F8A8C18727BC}"/>
              </a:ext>
            </a:extLst>
          </p:cNvPr>
          <p:cNvSpPr/>
          <p:nvPr/>
        </p:nvSpPr>
        <p:spPr>
          <a:xfrm>
            <a:off x="2672566" y="2343078"/>
            <a:ext cx="2066965" cy="135255"/>
          </a:xfrm>
          <a:prstGeom prst="homePlate">
            <a:avLst>
              <a:gd name="adj" fmla="val 27206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74FB09F-6198-411D-A778-6E32C2FD5C53}"/>
              </a:ext>
            </a:extLst>
          </p:cNvPr>
          <p:cNvCxnSpPr>
            <a:cxnSpLocks/>
          </p:cNvCxnSpPr>
          <p:nvPr/>
        </p:nvCxnSpPr>
        <p:spPr>
          <a:xfrm>
            <a:off x="2676416" y="2537012"/>
            <a:ext cx="3378654" cy="0"/>
          </a:xfrm>
          <a:prstGeom prst="line">
            <a:avLst/>
          </a:prstGeom>
          <a:ln w="12700">
            <a:solidFill>
              <a:srgbClr val="001965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233A5D7-037B-4C8A-A6E5-CB93FE9FAAD9}"/>
              </a:ext>
            </a:extLst>
          </p:cNvPr>
          <p:cNvCxnSpPr/>
          <p:nvPr/>
        </p:nvCxnSpPr>
        <p:spPr>
          <a:xfrm>
            <a:off x="4294876" y="2504209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220AF11-44BE-4684-8A0C-873B8812D2C5}"/>
              </a:ext>
            </a:extLst>
          </p:cNvPr>
          <p:cNvCxnSpPr/>
          <p:nvPr/>
        </p:nvCxnSpPr>
        <p:spPr>
          <a:xfrm>
            <a:off x="5243996" y="2504209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0AE7F9-7F9B-4F15-ABF6-ACBE31D89F90}"/>
              </a:ext>
            </a:extLst>
          </p:cNvPr>
          <p:cNvCxnSpPr/>
          <p:nvPr/>
        </p:nvCxnSpPr>
        <p:spPr>
          <a:xfrm>
            <a:off x="6052604" y="2504209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BADF05D-DF9B-4095-8A68-9BADBB81F0D1}"/>
              </a:ext>
            </a:extLst>
          </p:cNvPr>
          <p:cNvSpPr txBox="1"/>
          <p:nvPr/>
        </p:nvSpPr>
        <p:spPr>
          <a:xfrm>
            <a:off x="2660942" y="2579321"/>
            <a:ext cx="44884" cy="1029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D792A2C-E9B1-4E90-A164-7AA3235D25E5}"/>
              </a:ext>
            </a:extLst>
          </p:cNvPr>
          <p:cNvSpPr txBox="1"/>
          <p:nvPr/>
        </p:nvSpPr>
        <p:spPr>
          <a:xfrm>
            <a:off x="4250310" y="2579321"/>
            <a:ext cx="90562" cy="106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16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70C992B-D2C2-4799-830E-AD9E558F3AFE}"/>
              </a:ext>
            </a:extLst>
          </p:cNvPr>
          <p:cNvSpPr txBox="1"/>
          <p:nvPr/>
        </p:nvSpPr>
        <p:spPr>
          <a:xfrm>
            <a:off x="5198797" y="2579321"/>
            <a:ext cx="90562" cy="106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68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04622FA-371D-406C-B2F7-2D17C98B995F}"/>
              </a:ext>
            </a:extLst>
          </p:cNvPr>
          <p:cNvSpPr txBox="1"/>
          <p:nvPr/>
        </p:nvSpPr>
        <p:spPr>
          <a:xfrm>
            <a:off x="5968446" y="2579321"/>
            <a:ext cx="90562" cy="1060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75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B5EF70B-F187-4BD4-85CA-176B64C37599}"/>
              </a:ext>
            </a:extLst>
          </p:cNvPr>
          <p:cNvSpPr txBox="1"/>
          <p:nvPr/>
        </p:nvSpPr>
        <p:spPr>
          <a:xfrm>
            <a:off x="5034463" y="2675463"/>
            <a:ext cx="4247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 </a:t>
            </a:r>
            <a:b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leczenie</a:t>
            </a:r>
            <a:endParaRPr kumimoji="0" lang="en-GB" sz="7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65D6B4-89D3-4138-9651-DA73E758F1F5}"/>
              </a:ext>
            </a:extLst>
          </p:cNvPr>
          <p:cNvSpPr txBox="1"/>
          <p:nvPr/>
        </p:nvSpPr>
        <p:spPr>
          <a:xfrm>
            <a:off x="5804535" y="2658318"/>
            <a:ext cx="431208" cy="1029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Koniec okresu próbnego</a:t>
            </a:r>
            <a:r>
              <a:rPr kumimoji="0" lang="en-US" sz="600" b="0" i="0" u="none" strike="noStrike" kern="1200" cap="none" spc="0" normalizeH="0" baseline="3000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§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541223-5B29-44D5-8BDD-D7959AAD41AF}"/>
              </a:ext>
            </a:extLst>
          </p:cNvPr>
          <p:cNvSpPr txBox="1"/>
          <p:nvPr/>
        </p:nvSpPr>
        <p:spPr>
          <a:xfrm>
            <a:off x="2721099" y="2364539"/>
            <a:ext cx="85440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Interwencja dotycząca stylu życia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B1DA69D-E248-4A67-9C1A-49F821170BF5}"/>
              </a:ext>
            </a:extLst>
          </p:cNvPr>
          <p:cNvSpPr txBox="1"/>
          <p:nvPr/>
        </p:nvSpPr>
        <p:spPr>
          <a:xfrm>
            <a:off x="2428532" y="2577416"/>
            <a:ext cx="200376" cy="1029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Tydzień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773A6E8-5BED-493C-A30F-17E6997380A7}"/>
              </a:ext>
            </a:extLst>
          </p:cNvPr>
          <p:cNvCxnSpPr>
            <a:cxnSpLocks/>
          </p:cNvCxnSpPr>
          <p:nvPr/>
        </p:nvCxnSpPr>
        <p:spPr>
          <a:xfrm>
            <a:off x="2676002" y="2504209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row: Pentagon 81">
            <a:extLst>
              <a:ext uri="{FF2B5EF4-FFF2-40B4-BE49-F238E27FC236}">
                <a16:creationId xmlns:a16="http://schemas.microsoft.com/office/drawing/2014/main" id="{3C8D1667-5BEF-4342-BDDD-2B4131B5F671}"/>
              </a:ext>
            </a:extLst>
          </p:cNvPr>
          <p:cNvSpPr/>
          <p:nvPr/>
        </p:nvSpPr>
        <p:spPr>
          <a:xfrm>
            <a:off x="2647841" y="2342784"/>
            <a:ext cx="2628899" cy="138398"/>
          </a:xfrm>
          <a:prstGeom prst="homePlate">
            <a:avLst>
              <a:gd name="adj" fmla="val 27206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83" name="Arrow: Pentagon 82">
            <a:extLst>
              <a:ext uri="{FF2B5EF4-FFF2-40B4-BE49-F238E27FC236}">
                <a16:creationId xmlns:a16="http://schemas.microsoft.com/office/drawing/2014/main" id="{15C4B717-2B7C-407C-8D1D-9D305543231F}"/>
              </a:ext>
            </a:extLst>
          </p:cNvPr>
          <p:cNvSpPr/>
          <p:nvPr/>
        </p:nvSpPr>
        <p:spPr>
          <a:xfrm>
            <a:off x="2643997" y="1939830"/>
            <a:ext cx="251800" cy="151465"/>
          </a:xfrm>
          <a:prstGeom prst="homePlate">
            <a:avLst>
              <a:gd name="adj" fmla="val 27206"/>
            </a:avLst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7063403-9DA3-4030-9DF2-69FD3716F22D}"/>
              </a:ext>
            </a:extLst>
          </p:cNvPr>
          <p:cNvSpPr txBox="1"/>
          <p:nvPr/>
        </p:nvSpPr>
        <p:spPr>
          <a:xfrm>
            <a:off x="2657431" y="1977090"/>
            <a:ext cx="20999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0,6 mg</a:t>
            </a:r>
          </a:p>
        </p:txBody>
      </p:sp>
      <p:sp>
        <p:nvSpPr>
          <p:cNvPr id="85" name="Arrow: Chevron 84">
            <a:extLst>
              <a:ext uri="{FF2B5EF4-FFF2-40B4-BE49-F238E27FC236}">
                <a16:creationId xmlns:a16="http://schemas.microsoft.com/office/drawing/2014/main" id="{D7F5C507-FAC5-42EA-A1E7-44457066CC14}"/>
              </a:ext>
            </a:extLst>
          </p:cNvPr>
          <p:cNvSpPr/>
          <p:nvPr/>
        </p:nvSpPr>
        <p:spPr>
          <a:xfrm>
            <a:off x="2874313" y="1939830"/>
            <a:ext cx="284068" cy="151465"/>
          </a:xfrm>
          <a:prstGeom prst="chevron">
            <a:avLst>
              <a:gd name="adj" fmla="val 28117"/>
            </a:avLst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C2C103E-9AD4-4EDF-81CD-E4D20994AAC7}"/>
              </a:ext>
            </a:extLst>
          </p:cNvPr>
          <p:cNvSpPr txBox="1"/>
          <p:nvPr/>
        </p:nvSpPr>
        <p:spPr>
          <a:xfrm>
            <a:off x="2913262" y="1968017"/>
            <a:ext cx="20999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1,2 mg</a:t>
            </a:r>
          </a:p>
        </p:txBody>
      </p:sp>
      <p:sp>
        <p:nvSpPr>
          <p:cNvPr id="87" name="Arrow: Chevron 86">
            <a:extLst>
              <a:ext uri="{FF2B5EF4-FFF2-40B4-BE49-F238E27FC236}">
                <a16:creationId xmlns:a16="http://schemas.microsoft.com/office/drawing/2014/main" id="{0C018A85-6FC0-4E3C-B837-8B027BA44116}"/>
              </a:ext>
            </a:extLst>
          </p:cNvPr>
          <p:cNvSpPr/>
          <p:nvPr/>
        </p:nvSpPr>
        <p:spPr>
          <a:xfrm>
            <a:off x="3137516" y="1939830"/>
            <a:ext cx="284068" cy="151465"/>
          </a:xfrm>
          <a:prstGeom prst="chevron">
            <a:avLst>
              <a:gd name="adj" fmla="val 28117"/>
            </a:avLst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7997734-4224-4CEA-AA8B-F4784AB161CB}"/>
              </a:ext>
            </a:extLst>
          </p:cNvPr>
          <p:cNvSpPr txBox="1"/>
          <p:nvPr/>
        </p:nvSpPr>
        <p:spPr>
          <a:xfrm>
            <a:off x="3183162" y="1968017"/>
            <a:ext cx="20999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1,8 mg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165EBF2-0B16-42BF-838C-A991EA575207}"/>
              </a:ext>
            </a:extLst>
          </p:cNvPr>
          <p:cNvSpPr/>
          <p:nvPr/>
        </p:nvSpPr>
        <p:spPr>
          <a:xfrm>
            <a:off x="5234325" y="1945313"/>
            <a:ext cx="749808" cy="147448"/>
          </a:xfrm>
          <a:prstGeom prst="rect">
            <a:avLst/>
          </a:prstGeom>
          <a:solidFill>
            <a:schemeClr val="bg1"/>
          </a:solidFill>
          <a:ln w="6350">
            <a:solidFill>
              <a:srgbClr val="EAAB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>
                <a:ln>
                  <a:noFill/>
                </a:ln>
                <a:solidFill>
                  <a:srgbClr val="EAAB00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FU poza leczeniem</a:t>
            </a:r>
          </a:p>
        </p:txBody>
      </p:sp>
      <p:sp>
        <p:nvSpPr>
          <p:cNvPr id="90" name="Arrow: Chevron 89">
            <a:extLst>
              <a:ext uri="{FF2B5EF4-FFF2-40B4-BE49-F238E27FC236}">
                <a16:creationId xmlns:a16="http://schemas.microsoft.com/office/drawing/2014/main" id="{8D098AC3-4933-4C65-AEED-4E0715393359}"/>
              </a:ext>
            </a:extLst>
          </p:cNvPr>
          <p:cNvSpPr/>
          <p:nvPr/>
        </p:nvSpPr>
        <p:spPr>
          <a:xfrm>
            <a:off x="3396167" y="1941822"/>
            <a:ext cx="284068" cy="151465"/>
          </a:xfrm>
          <a:prstGeom prst="chevron">
            <a:avLst>
              <a:gd name="adj" fmla="val 28117"/>
            </a:avLst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8451438-76E0-485F-9E2A-7DD77763F572}"/>
              </a:ext>
            </a:extLst>
          </p:cNvPr>
          <p:cNvSpPr txBox="1"/>
          <p:nvPr/>
        </p:nvSpPr>
        <p:spPr>
          <a:xfrm>
            <a:off x="3449433" y="1968017"/>
            <a:ext cx="20999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2,4 mg</a:t>
            </a:r>
          </a:p>
        </p:txBody>
      </p:sp>
      <p:sp>
        <p:nvSpPr>
          <p:cNvPr id="92" name="Arrow: Chevron 91">
            <a:extLst>
              <a:ext uri="{FF2B5EF4-FFF2-40B4-BE49-F238E27FC236}">
                <a16:creationId xmlns:a16="http://schemas.microsoft.com/office/drawing/2014/main" id="{A2E77935-AF36-4153-8E6F-E7DD6B81624D}"/>
              </a:ext>
            </a:extLst>
          </p:cNvPr>
          <p:cNvSpPr/>
          <p:nvPr/>
        </p:nvSpPr>
        <p:spPr>
          <a:xfrm>
            <a:off x="3658343" y="1939830"/>
            <a:ext cx="1631015" cy="155448"/>
          </a:xfrm>
          <a:prstGeom prst="chevron">
            <a:avLst>
              <a:gd name="adj" fmla="val 28117"/>
            </a:avLst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0C61B43-E903-47FC-8552-C9E44E1553EC}"/>
              </a:ext>
            </a:extLst>
          </p:cNvPr>
          <p:cNvSpPr txBox="1"/>
          <p:nvPr/>
        </p:nvSpPr>
        <p:spPr>
          <a:xfrm>
            <a:off x="3739878" y="1970134"/>
            <a:ext cx="79028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Liraglutyd 3,0 mg</a:t>
            </a:r>
            <a:r>
              <a:rPr kumimoji="0" lang="en-US" sz="6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$</a:t>
            </a:r>
            <a:r>
              <a:rPr kumimoji="0" lang="en-US" sz="600" b="0" i="1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† </a:t>
            </a:r>
          </a:p>
        </p:txBody>
      </p:sp>
      <p:sp>
        <p:nvSpPr>
          <p:cNvPr id="94" name="Arrow: Pentagon 93">
            <a:extLst>
              <a:ext uri="{FF2B5EF4-FFF2-40B4-BE49-F238E27FC236}">
                <a16:creationId xmlns:a16="http://schemas.microsoft.com/office/drawing/2014/main" id="{8408B810-6418-4304-98D7-36EC560E5868}"/>
              </a:ext>
            </a:extLst>
          </p:cNvPr>
          <p:cNvSpPr/>
          <p:nvPr/>
        </p:nvSpPr>
        <p:spPr>
          <a:xfrm>
            <a:off x="2643997" y="2112629"/>
            <a:ext cx="251800" cy="151465"/>
          </a:xfrm>
          <a:prstGeom prst="homePlate">
            <a:avLst>
              <a:gd name="adj" fmla="val 27206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1055CCB-D1F9-4F3D-93B3-415ED5BAA6F2}"/>
              </a:ext>
            </a:extLst>
          </p:cNvPr>
          <p:cNvSpPr txBox="1"/>
          <p:nvPr/>
        </p:nvSpPr>
        <p:spPr>
          <a:xfrm>
            <a:off x="2657431" y="2149889"/>
            <a:ext cx="20999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0,6 mg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72BD4F2-A444-4D60-9DC0-6646334BCFBF}"/>
              </a:ext>
            </a:extLst>
          </p:cNvPr>
          <p:cNvSpPr/>
          <p:nvPr/>
        </p:nvSpPr>
        <p:spPr>
          <a:xfrm>
            <a:off x="5234325" y="2115788"/>
            <a:ext cx="749808" cy="151464"/>
          </a:xfrm>
          <a:prstGeom prst="rect">
            <a:avLst/>
          </a:prstGeom>
          <a:solidFill>
            <a:schemeClr val="bg1"/>
          </a:solidFill>
          <a:ln w="6350">
            <a:solidFill>
              <a:srgbClr val="939A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FU poza leczeniem</a:t>
            </a:r>
          </a:p>
        </p:txBody>
      </p:sp>
      <p:sp>
        <p:nvSpPr>
          <p:cNvPr id="97" name="Arrow: Chevron 96">
            <a:extLst>
              <a:ext uri="{FF2B5EF4-FFF2-40B4-BE49-F238E27FC236}">
                <a16:creationId xmlns:a16="http://schemas.microsoft.com/office/drawing/2014/main" id="{E1867C69-3109-42C6-B8F5-78940A6C010B}"/>
              </a:ext>
            </a:extLst>
          </p:cNvPr>
          <p:cNvSpPr/>
          <p:nvPr/>
        </p:nvSpPr>
        <p:spPr>
          <a:xfrm>
            <a:off x="2874313" y="2112629"/>
            <a:ext cx="284068" cy="151465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C8E4303-D14A-4B7C-AFFF-1D1C3C53D1AC}"/>
              </a:ext>
            </a:extLst>
          </p:cNvPr>
          <p:cNvSpPr txBox="1"/>
          <p:nvPr/>
        </p:nvSpPr>
        <p:spPr>
          <a:xfrm>
            <a:off x="2924692" y="2140816"/>
            <a:ext cx="20999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1,2 mg</a:t>
            </a:r>
          </a:p>
        </p:txBody>
      </p:sp>
      <p:sp>
        <p:nvSpPr>
          <p:cNvPr id="99" name="Arrow: Chevron 98">
            <a:extLst>
              <a:ext uri="{FF2B5EF4-FFF2-40B4-BE49-F238E27FC236}">
                <a16:creationId xmlns:a16="http://schemas.microsoft.com/office/drawing/2014/main" id="{D4F3F872-41EB-4181-8B7A-474AF995E5CE}"/>
              </a:ext>
            </a:extLst>
          </p:cNvPr>
          <p:cNvSpPr/>
          <p:nvPr/>
        </p:nvSpPr>
        <p:spPr>
          <a:xfrm>
            <a:off x="3658344" y="2112629"/>
            <a:ext cx="1629705" cy="155448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7DB1ECE-862E-425A-A80D-DB680D8384C8}"/>
              </a:ext>
            </a:extLst>
          </p:cNvPr>
          <p:cNvSpPr txBox="1"/>
          <p:nvPr/>
        </p:nvSpPr>
        <p:spPr>
          <a:xfrm>
            <a:off x="3739878" y="2142933"/>
            <a:ext cx="37830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Placebo</a:t>
            </a:r>
            <a:r>
              <a:rPr kumimoji="0" lang="en-US" sz="6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$</a:t>
            </a:r>
            <a:r>
              <a:rPr kumimoji="0" lang="en-US" sz="600" b="0" i="1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† </a:t>
            </a: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EE412FD-E631-48A1-8C78-DF0F8897B48E}"/>
              </a:ext>
            </a:extLst>
          </p:cNvPr>
          <p:cNvSpPr txBox="1"/>
          <p:nvPr/>
        </p:nvSpPr>
        <p:spPr>
          <a:xfrm>
            <a:off x="3340859" y="2369289"/>
            <a:ext cx="854678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Interwencja dotycząca stylu życia</a:t>
            </a:r>
          </a:p>
        </p:txBody>
      </p:sp>
      <p:sp>
        <p:nvSpPr>
          <p:cNvPr id="102" name="Arrow: Pentagon 101">
            <a:extLst>
              <a:ext uri="{FF2B5EF4-FFF2-40B4-BE49-F238E27FC236}">
                <a16:creationId xmlns:a16="http://schemas.microsoft.com/office/drawing/2014/main" id="{76E4F6CE-CC6B-4F10-BFC2-6A7CD4A458B9}"/>
              </a:ext>
            </a:extLst>
          </p:cNvPr>
          <p:cNvSpPr/>
          <p:nvPr/>
        </p:nvSpPr>
        <p:spPr>
          <a:xfrm>
            <a:off x="2648813" y="1534602"/>
            <a:ext cx="411480" cy="151465"/>
          </a:xfrm>
          <a:prstGeom prst="homePlate">
            <a:avLst>
              <a:gd name="adj" fmla="val 27206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EB85651-4C43-4EAB-919F-7FD0EDD0149C}"/>
              </a:ext>
            </a:extLst>
          </p:cNvPr>
          <p:cNvSpPr txBox="1"/>
          <p:nvPr/>
        </p:nvSpPr>
        <p:spPr>
          <a:xfrm>
            <a:off x="2688919" y="1562790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04" name="Arrow: Chevron 103">
            <a:extLst>
              <a:ext uri="{FF2B5EF4-FFF2-40B4-BE49-F238E27FC236}">
                <a16:creationId xmlns:a16="http://schemas.microsoft.com/office/drawing/2014/main" id="{7A77BF6B-DE4A-4384-9D95-05C06C321331}"/>
              </a:ext>
            </a:extLst>
          </p:cNvPr>
          <p:cNvSpPr/>
          <p:nvPr/>
        </p:nvSpPr>
        <p:spPr>
          <a:xfrm>
            <a:off x="3042959" y="1534602"/>
            <a:ext cx="411480" cy="151465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D730358-A055-4119-B8F0-649A328A3004}"/>
              </a:ext>
            </a:extLst>
          </p:cNvPr>
          <p:cNvSpPr txBox="1"/>
          <p:nvPr/>
        </p:nvSpPr>
        <p:spPr>
          <a:xfrm>
            <a:off x="3109781" y="1562790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0,50 mg</a:t>
            </a:r>
          </a:p>
        </p:txBody>
      </p:sp>
      <p:sp>
        <p:nvSpPr>
          <p:cNvPr id="106" name="Arrow: Chevron 105">
            <a:extLst>
              <a:ext uri="{FF2B5EF4-FFF2-40B4-BE49-F238E27FC236}">
                <a16:creationId xmlns:a16="http://schemas.microsoft.com/office/drawing/2014/main" id="{15967A62-B0E2-4A85-84DC-0F33D54B064C}"/>
              </a:ext>
            </a:extLst>
          </p:cNvPr>
          <p:cNvSpPr/>
          <p:nvPr/>
        </p:nvSpPr>
        <p:spPr>
          <a:xfrm>
            <a:off x="3441417" y="1534602"/>
            <a:ext cx="411480" cy="151465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80C49A5-B9A0-4B0C-B02D-AD6ADFA13D71}"/>
              </a:ext>
            </a:extLst>
          </p:cNvPr>
          <p:cNvSpPr txBox="1"/>
          <p:nvPr/>
        </p:nvSpPr>
        <p:spPr>
          <a:xfrm>
            <a:off x="3544215" y="1562790"/>
            <a:ext cx="260366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12BFECC-5B8B-4C5F-A9CE-6FAF2C519233}"/>
              </a:ext>
            </a:extLst>
          </p:cNvPr>
          <p:cNvSpPr/>
          <p:nvPr/>
        </p:nvSpPr>
        <p:spPr>
          <a:xfrm>
            <a:off x="5239328" y="1539853"/>
            <a:ext cx="744805" cy="145980"/>
          </a:xfrm>
          <a:prstGeom prst="rect">
            <a:avLst/>
          </a:prstGeom>
          <a:solidFill>
            <a:schemeClr val="bg1"/>
          </a:solidFill>
          <a:ln w="6350">
            <a:solidFill>
              <a:srgbClr val="939AA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FU poza leczeniem</a:t>
            </a:r>
          </a:p>
        </p:txBody>
      </p:sp>
      <p:sp>
        <p:nvSpPr>
          <p:cNvPr id="109" name="Arrow: Chevron 108">
            <a:extLst>
              <a:ext uri="{FF2B5EF4-FFF2-40B4-BE49-F238E27FC236}">
                <a16:creationId xmlns:a16="http://schemas.microsoft.com/office/drawing/2014/main" id="{EC36A4D5-4AB4-4C36-984B-D52A0CEB29DF}"/>
              </a:ext>
            </a:extLst>
          </p:cNvPr>
          <p:cNvSpPr/>
          <p:nvPr/>
        </p:nvSpPr>
        <p:spPr>
          <a:xfrm>
            <a:off x="3842943" y="1534602"/>
            <a:ext cx="411480" cy="151465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955A469-CE98-4E4F-937E-CE182BF7E00A}"/>
              </a:ext>
            </a:extLst>
          </p:cNvPr>
          <p:cNvSpPr txBox="1"/>
          <p:nvPr/>
        </p:nvSpPr>
        <p:spPr>
          <a:xfrm>
            <a:off x="3945740" y="1562789"/>
            <a:ext cx="260366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sp>
        <p:nvSpPr>
          <p:cNvPr id="111" name="Arrow: Chevron 110">
            <a:extLst>
              <a:ext uri="{FF2B5EF4-FFF2-40B4-BE49-F238E27FC236}">
                <a16:creationId xmlns:a16="http://schemas.microsoft.com/office/drawing/2014/main" id="{6BB6F0BA-9A65-485C-92C4-14FBB9F5ECE5}"/>
              </a:ext>
            </a:extLst>
          </p:cNvPr>
          <p:cNvSpPr/>
          <p:nvPr/>
        </p:nvSpPr>
        <p:spPr>
          <a:xfrm>
            <a:off x="4243058" y="1534602"/>
            <a:ext cx="1039665" cy="151465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4EBE7C7-8154-4BF6-B33E-345C953CB14A}"/>
              </a:ext>
            </a:extLst>
          </p:cNvPr>
          <p:cNvSpPr txBox="1"/>
          <p:nvPr/>
        </p:nvSpPr>
        <p:spPr>
          <a:xfrm>
            <a:off x="4324455" y="1562785"/>
            <a:ext cx="38953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Placebo </a:t>
            </a:r>
            <a:r>
              <a:rPr kumimoji="0" lang="en-US" sz="6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#</a:t>
            </a:r>
            <a:r>
              <a:rPr kumimoji="0" lang="en-US" sz="600" b="0" i="1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†</a:t>
            </a:r>
          </a:p>
        </p:txBody>
      </p:sp>
      <p:sp>
        <p:nvSpPr>
          <p:cNvPr id="113" name="Arrow: Pentagon 112">
            <a:extLst>
              <a:ext uri="{FF2B5EF4-FFF2-40B4-BE49-F238E27FC236}">
                <a16:creationId xmlns:a16="http://schemas.microsoft.com/office/drawing/2014/main" id="{561425E8-2B6E-43E0-A84B-C5565799FBBE}"/>
              </a:ext>
            </a:extLst>
          </p:cNvPr>
          <p:cNvSpPr/>
          <p:nvPr/>
        </p:nvSpPr>
        <p:spPr>
          <a:xfrm>
            <a:off x="2648813" y="1360269"/>
            <a:ext cx="411480" cy="151464"/>
          </a:xfrm>
          <a:prstGeom prst="homePlate">
            <a:avLst>
              <a:gd name="adj" fmla="val 27206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23D2DCC-F92F-4D7B-A01C-F4AF7436EC71}"/>
              </a:ext>
            </a:extLst>
          </p:cNvPr>
          <p:cNvSpPr txBox="1"/>
          <p:nvPr/>
        </p:nvSpPr>
        <p:spPr>
          <a:xfrm>
            <a:off x="2688919" y="1388457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0,25 mg</a:t>
            </a:r>
          </a:p>
        </p:txBody>
      </p:sp>
      <p:sp>
        <p:nvSpPr>
          <p:cNvPr id="115" name="Arrow: Chevron 114">
            <a:extLst>
              <a:ext uri="{FF2B5EF4-FFF2-40B4-BE49-F238E27FC236}">
                <a16:creationId xmlns:a16="http://schemas.microsoft.com/office/drawing/2014/main" id="{634F2576-E211-4AB1-826C-0CC660184E8B}"/>
              </a:ext>
            </a:extLst>
          </p:cNvPr>
          <p:cNvSpPr/>
          <p:nvPr/>
        </p:nvSpPr>
        <p:spPr>
          <a:xfrm>
            <a:off x="3042959" y="1360269"/>
            <a:ext cx="411480" cy="151464"/>
          </a:xfrm>
          <a:prstGeom prst="chevron">
            <a:avLst>
              <a:gd name="adj" fmla="val 28117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57BF66-8B57-4BC5-9D39-2F94B1AB4BCA}"/>
              </a:ext>
            </a:extLst>
          </p:cNvPr>
          <p:cNvSpPr txBox="1"/>
          <p:nvPr/>
        </p:nvSpPr>
        <p:spPr>
          <a:xfrm>
            <a:off x="3109781" y="1388457"/>
            <a:ext cx="30564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0,50 mg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D60F39B-D318-48E4-94AB-A2C8C944ECF2}"/>
              </a:ext>
            </a:extLst>
          </p:cNvPr>
          <p:cNvSpPr txBox="1"/>
          <p:nvPr/>
        </p:nvSpPr>
        <p:spPr>
          <a:xfrm>
            <a:off x="3545511" y="1385344"/>
            <a:ext cx="778267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1,0 mg</a:t>
            </a:r>
          </a:p>
        </p:txBody>
      </p:sp>
      <p:sp>
        <p:nvSpPr>
          <p:cNvPr id="118" name="Arrow: Chevron 117">
            <a:extLst>
              <a:ext uri="{FF2B5EF4-FFF2-40B4-BE49-F238E27FC236}">
                <a16:creationId xmlns:a16="http://schemas.microsoft.com/office/drawing/2014/main" id="{6DA1DD5F-3BD7-4EC9-8EFF-5071D1378609}"/>
              </a:ext>
            </a:extLst>
          </p:cNvPr>
          <p:cNvSpPr/>
          <p:nvPr/>
        </p:nvSpPr>
        <p:spPr>
          <a:xfrm>
            <a:off x="3441417" y="1360269"/>
            <a:ext cx="411480" cy="151465"/>
          </a:xfrm>
          <a:prstGeom prst="chevron">
            <a:avLst>
              <a:gd name="adj" fmla="val 28117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3889576-02BB-4FB8-9A3F-E47071DDAE1B}"/>
              </a:ext>
            </a:extLst>
          </p:cNvPr>
          <p:cNvSpPr txBox="1"/>
          <p:nvPr/>
        </p:nvSpPr>
        <p:spPr>
          <a:xfrm>
            <a:off x="3544215" y="1388457"/>
            <a:ext cx="260366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1,0 mg</a:t>
            </a:r>
          </a:p>
        </p:txBody>
      </p:sp>
      <p:sp>
        <p:nvSpPr>
          <p:cNvPr id="120" name="Arrow: Chevron 119">
            <a:extLst>
              <a:ext uri="{FF2B5EF4-FFF2-40B4-BE49-F238E27FC236}">
                <a16:creationId xmlns:a16="http://schemas.microsoft.com/office/drawing/2014/main" id="{A17C71B8-C137-40B4-B494-884ECB68AAF8}"/>
              </a:ext>
            </a:extLst>
          </p:cNvPr>
          <p:cNvSpPr/>
          <p:nvPr/>
        </p:nvSpPr>
        <p:spPr>
          <a:xfrm>
            <a:off x="3842943" y="1360269"/>
            <a:ext cx="411480" cy="151465"/>
          </a:xfrm>
          <a:prstGeom prst="chevron">
            <a:avLst>
              <a:gd name="adj" fmla="val 28117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1FBE8B4-53C6-4F51-BF0E-06352D220A59}"/>
              </a:ext>
            </a:extLst>
          </p:cNvPr>
          <p:cNvSpPr/>
          <p:nvPr/>
        </p:nvSpPr>
        <p:spPr>
          <a:xfrm>
            <a:off x="5239327" y="1362003"/>
            <a:ext cx="744806" cy="14957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FU poza leczeniem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E2892C4-77F8-486A-A388-E647254F29AF}"/>
              </a:ext>
            </a:extLst>
          </p:cNvPr>
          <p:cNvSpPr txBox="1"/>
          <p:nvPr/>
        </p:nvSpPr>
        <p:spPr>
          <a:xfrm>
            <a:off x="3945740" y="1388457"/>
            <a:ext cx="260366" cy="950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1,7 mg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F5E29C-7271-44E8-A7D8-C6594BD82E21}"/>
              </a:ext>
            </a:extLst>
          </p:cNvPr>
          <p:cNvSpPr/>
          <p:nvPr/>
        </p:nvSpPr>
        <p:spPr>
          <a:xfrm>
            <a:off x="3162191" y="1228018"/>
            <a:ext cx="2400300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4" name="Arrow: Chevron 123">
            <a:extLst>
              <a:ext uri="{FF2B5EF4-FFF2-40B4-BE49-F238E27FC236}">
                <a16:creationId xmlns:a16="http://schemas.microsoft.com/office/drawing/2014/main" id="{2F646AC1-BD4B-4A08-B1C2-9741AEB454C5}"/>
              </a:ext>
            </a:extLst>
          </p:cNvPr>
          <p:cNvSpPr/>
          <p:nvPr/>
        </p:nvSpPr>
        <p:spPr>
          <a:xfrm>
            <a:off x="4241470" y="1358277"/>
            <a:ext cx="1047889" cy="155448"/>
          </a:xfrm>
          <a:prstGeom prst="chevron">
            <a:avLst>
              <a:gd name="adj" fmla="val 28117"/>
            </a:avLst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315ECF8-6CFB-4C78-89DE-F86E8529D867}"/>
              </a:ext>
            </a:extLst>
          </p:cNvPr>
          <p:cNvSpPr txBox="1"/>
          <p:nvPr/>
        </p:nvSpPr>
        <p:spPr>
          <a:xfrm>
            <a:off x="4326043" y="1388457"/>
            <a:ext cx="83837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</a:t>
            </a:r>
            <a:r>
              <a:rPr kumimoji="0" lang="en-US" sz="6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#</a:t>
            </a:r>
            <a:r>
              <a:rPr kumimoji="0" lang="en-US" sz="600" b="0" i="1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† </a:t>
            </a:r>
            <a:endParaRPr kumimoji="0" lang="en-US" sz="600" b="1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06A01F8-0E2E-4A1E-A363-0FB70894DBA7}"/>
              </a:ext>
            </a:extLst>
          </p:cNvPr>
          <p:cNvSpPr txBox="1"/>
          <p:nvPr/>
        </p:nvSpPr>
        <p:spPr>
          <a:xfrm>
            <a:off x="3182531" y="1215318"/>
            <a:ext cx="2359620" cy="1200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Grupa leczenia 1: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w dawce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2,4 mg raz w tygodniu</a:t>
            </a:r>
          </a:p>
        </p:txBody>
      </p:sp>
      <p:sp>
        <p:nvSpPr>
          <p:cNvPr id="127" name="Arrow: Chevron 126">
            <a:extLst>
              <a:ext uri="{FF2B5EF4-FFF2-40B4-BE49-F238E27FC236}">
                <a16:creationId xmlns:a16="http://schemas.microsoft.com/office/drawing/2014/main" id="{A26A2B5D-1250-4CBA-A133-CB106592E25A}"/>
              </a:ext>
            </a:extLst>
          </p:cNvPr>
          <p:cNvSpPr/>
          <p:nvPr/>
        </p:nvSpPr>
        <p:spPr>
          <a:xfrm>
            <a:off x="3137516" y="2113185"/>
            <a:ext cx="284068" cy="151465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E2F0BFD-0BFF-4F78-8002-F2B8AFB140F2}"/>
              </a:ext>
            </a:extLst>
          </p:cNvPr>
          <p:cNvSpPr txBox="1"/>
          <p:nvPr/>
        </p:nvSpPr>
        <p:spPr>
          <a:xfrm>
            <a:off x="3183162" y="2141372"/>
            <a:ext cx="20999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1,8 mg</a:t>
            </a:r>
          </a:p>
        </p:txBody>
      </p:sp>
      <p:sp>
        <p:nvSpPr>
          <p:cNvPr id="129" name="Arrow: Chevron 128">
            <a:extLst>
              <a:ext uri="{FF2B5EF4-FFF2-40B4-BE49-F238E27FC236}">
                <a16:creationId xmlns:a16="http://schemas.microsoft.com/office/drawing/2014/main" id="{28AFC752-C55F-4BFF-A357-600CB50782BB}"/>
              </a:ext>
            </a:extLst>
          </p:cNvPr>
          <p:cNvSpPr/>
          <p:nvPr/>
        </p:nvSpPr>
        <p:spPr>
          <a:xfrm>
            <a:off x="3396167" y="2113185"/>
            <a:ext cx="284068" cy="151465"/>
          </a:xfrm>
          <a:prstGeom prst="chevron">
            <a:avLst>
              <a:gd name="adj" fmla="val 28117"/>
            </a:avLst>
          </a:prstGeom>
          <a:solidFill>
            <a:srgbClr val="939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D46EAEB-5BEC-476A-A9F5-19AFCA62CB5F}"/>
              </a:ext>
            </a:extLst>
          </p:cNvPr>
          <p:cNvSpPr txBox="1"/>
          <p:nvPr/>
        </p:nvSpPr>
        <p:spPr>
          <a:xfrm>
            <a:off x="3449433" y="2141372"/>
            <a:ext cx="20999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2,4 mg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D4F7C82-7D7F-48A5-9F37-E8FFBF85585F}"/>
              </a:ext>
            </a:extLst>
          </p:cNvPr>
          <p:cNvSpPr/>
          <p:nvPr/>
        </p:nvSpPr>
        <p:spPr>
          <a:xfrm>
            <a:off x="3162191" y="1807138"/>
            <a:ext cx="2400300" cy="11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BE9BEDF-F6BF-45C2-8467-4C1C4232B821}"/>
              </a:ext>
            </a:extLst>
          </p:cNvPr>
          <p:cNvSpPr txBox="1"/>
          <p:nvPr/>
        </p:nvSpPr>
        <p:spPr>
          <a:xfrm>
            <a:off x="3269093" y="1794438"/>
            <a:ext cx="2186496" cy="1200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Grupa leczenia 2: Liraglutyd 3,0 mg raz na dobę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ADECBDE-B12D-4242-8407-179DA5F459B4}"/>
              </a:ext>
            </a:extLst>
          </p:cNvPr>
          <p:cNvCxnSpPr>
            <a:cxnSpLocks/>
          </p:cNvCxnSpPr>
          <p:nvPr/>
        </p:nvCxnSpPr>
        <p:spPr>
          <a:xfrm flipH="1">
            <a:off x="1506855" y="1795708"/>
            <a:ext cx="87249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Content Placeholder 12">
            <a:extLst>
              <a:ext uri="{FF2B5EF4-FFF2-40B4-BE49-F238E27FC236}">
                <a16:creationId xmlns:a16="http://schemas.microsoft.com/office/drawing/2014/main" id="{8BB8D0B8-BDA6-4310-8F2A-95B8FAF399EB}"/>
              </a:ext>
            </a:extLst>
          </p:cNvPr>
          <p:cNvSpPr txBox="1">
            <a:spLocks/>
          </p:cNvSpPr>
          <p:nvPr/>
        </p:nvSpPr>
        <p:spPr>
          <a:xfrm>
            <a:off x="1580654" y="1826443"/>
            <a:ext cx="759823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Randomizacja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(3:1:3:1)</a:t>
            </a:r>
          </a:p>
        </p:txBody>
      </p:sp>
      <p:sp>
        <p:nvSpPr>
          <p:cNvPr id="136" name="Content Placeholder 12">
            <a:extLst>
              <a:ext uri="{FF2B5EF4-FFF2-40B4-BE49-F238E27FC236}">
                <a16:creationId xmlns:a16="http://schemas.microsoft.com/office/drawing/2014/main" id="{5E9D9C06-5F45-479E-BA9D-ED75A950AFA5}"/>
              </a:ext>
            </a:extLst>
          </p:cNvPr>
          <p:cNvSpPr txBox="1">
            <a:spLocks/>
          </p:cNvSpPr>
          <p:nvPr/>
        </p:nvSpPr>
        <p:spPr>
          <a:xfrm>
            <a:off x="1775419" y="1626763"/>
            <a:ext cx="370294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 = 338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FD513B6-D0F9-4EFF-BD2C-C4E7CE3EA891}"/>
              </a:ext>
            </a:extLst>
          </p:cNvPr>
          <p:cNvCxnSpPr/>
          <p:nvPr/>
        </p:nvCxnSpPr>
        <p:spPr>
          <a:xfrm>
            <a:off x="3643366" y="2504209"/>
            <a:ext cx="0" cy="64574"/>
          </a:xfrm>
          <a:prstGeom prst="line">
            <a:avLst/>
          </a:prstGeom>
          <a:ln w="12700">
            <a:solidFill>
              <a:srgbClr val="001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BA41D444-9DA2-4F08-ACB7-78E5BC62B5DA}"/>
              </a:ext>
            </a:extLst>
          </p:cNvPr>
          <p:cNvSpPr txBox="1"/>
          <p:nvPr/>
        </p:nvSpPr>
        <p:spPr>
          <a:xfrm>
            <a:off x="3617850" y="2579321"/>
            <a:ext cx="44884" cy="1029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4</a:t>
            </a:r>
            <a:endParaRPr kumimoji="0" lang="en-GB" sz="600" b="0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50F9F543-7EA5-4A46-937A-49241750DC7C}"/>
              </a:ext>
            </a:extLst>
          </p:cNvPr>
          <p:cNvSpPr txBox="1"/>
          <p:nvPr/>
        </p:nvSpPr>
        <p:spPr>
          <a:xfrm>
            <a:off x="2709582" y="2891724"/>
            <a:ext cx="81418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Zwiększanie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dawki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liraglutydu</a:t>
            </a:r>
            <a:r>
              <a:rPr kumimoji="0" lang="pl-PL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4 </a:t>
            </a:r>
            <a:r>
              <a:rPr kumimoji="0" lang="pl-PL" sz="6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tyd</a:t>
            </a:r>
            <a:r>
              <a:rPr kumimoji="0" lang="pl-PL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0" name="Rectangle: Top Corners Rounded 98">
            <a:extLst>
              <a:ext uri="{FF2B5EF4-FFF2-40B4-BE49-F238E27FC236}">
                <a16:creationId xmlns:a16="http://schemas.microsoft.com/office/drawing/2014/main" id="{7140FB50-A43B-4590-BE76-D2ED629506E8}"/>
              </a:ext>
            </a:extLst>
          </p:cNvPr>
          <p:cNvSpPr/>
          <p:nvPr/>
        </p:nvSpPr>
        <p:spPr>
          <a:xfrm flipV="1">
            <a:off x="2672566" y="2675096"/>
            <a:ext cx="1629854" cy="65043"/>
          </a:xfrm>
          <a:custGeom>
            <a:avLst/>
            <a:gdLst>
              <a:gd name="connsiteX0" fmla="*/ 72189 w 2106547"/>
              <a:gd name="connsiteY0" fmla="*/ 0 h 153889"/>
              <a:gd name="connsiteX1" fmla="*/ 2034358 w 2106547"/>
              <a:gd name="connsiteY1" fmla="*/ 0 h 153889"/>
              <a:gd name="connsiteX2" fmla="*/ 2106547 w 2106547"/>
              <a:gd name="connsiteY2" fmla="*/ 72189 h 153889"/>
              <a:gd name="connsiteX3" fmla="*/ 2106547 w 2106547"/>
              <a:gd name="connsiteY3" fmla="*/ 153889 h 153889"/>
              <a:gd name="connsiteX4" fmla="*/ 2106547 w 2106547"/>
              <a:gd name="connsiteY4" fmla="*/ 153889 h 153889"/>
              <a:gd name="connsiteX5" fmla="*/ 0 w 2106547"/>
              <a:gd name="connsiteY5" fmla="*/ 153889 h 153889"/>
              <a:gd name="connsiteX6" fmla="*/ 0 w 2106547"/>
              <a:gd name="connsiteY6" fmla="*/ 153889 h 153889"/>
              <a:gd name="connsiteX7" fmla="*/ 0 w 2106547"/>
              <a:gd name="connsiteY7" fmla="*/ 72189 h 153889"/>
              <a:gd name="connsiteX8" fmla="*/ 72189 w 2106547"/>
              <a:gd name="connsiteY8" fmla="*/ 0 h 153889"/>
              <a:gd name="connsiteX0" fmla="*/ 0 w 2106547"/>
              <a:gd name="connsiteY0" fmla="*/ 153889 h 245329"/>
              <a:gd name="connsiteX1" fmla="*/ 0 w 2106547"/>
              <a:gd name="connsiteY1" fmla="*/ 72189 h 245329"/>
              <a:gd name="connsiteX2" fmla="*/ 72189 w 2106547"/>
              <a:gd name="connsiteY2" fmla="*/ 0 h 245329"/>
              <a:gd name="connsiteX3" fmla="*/ 2034358 w 2106547"/>
              <a:gd name="connsiteY3" fmla="*/ 0 h 245329"/>
              <a:gd name="connsiteX4" fmla="*/ 2106547 w 2106547"/>
              <a:gd name="connsiteY4" fmla="*/ 72189 h 245329"/>
              <a:gd name="connsiteX5" fmla="*/ 2106547 w 2106547"/>
              <a:gd name="connsiteY5" fmla="*/ 153889 h 245329"/>
              <a:gd name="connsiteX6" fmla="*/ 2106547 w 2106547"/>
              <a:gd name="connsiteY6" fmla="*/ 153889 h 245329"/>
              <a:gd name="connsiteX7" fmla="*/ 0 w 2106547"/>
              <a:gd name="connsiteY7" fmla="*/ 153889 h 245329"/>
              <a:gd name="connsiteX8" fmla="*/ 91440 w 2106547"/>
              <a:gd name="connsiteY8" fmla="*/ 245329 h 245329"/>
              <a:gd name="connsiteX0" fmla="*/ 0 w 2106547"/>
              <a:gd name="connsiteY0" fmla="*/ 153889 h 153889"/>
              <a:gd name="connsiteX1" fmla="*/ 0 w 2106547"/>
              <a:gd name="connsiteY1" fmla="*/ 72189 h 153889"/>
              <a:gd name="connsiteX2" fmla="*/ 72189 w 2106547"/>
              <a:gd name="connsiteY2" fmla="*/ 0 h 153889"/>
              <a:gd name="connsiteX3" fmla="*/ 2034358 w 2106547"/>
              <a:gd name="connsiteY3" fmla="*/ 0 h 153889"/>
              <a:gd name="connsiteX4" fmla="*/ 2106547 w 2106547"/>
              <a:gd name="connsiteY4" fmla="*/ 72189 h 153889"/>
              <a:gd name="connsiteX5" fmla="*/ 2106547 w 2106547"/>
              <a:gd name="connsiteY5" fmla="*/ 153889 h 153889"/>
              <a:gd name="connsiteX6" fmla="*/ 2106547 w 2106547"/>
              <a:gd name="connsiteY6" fmla="*/ 153889 h 153889"/>
              <a:gd name="connsiteX7" fmla="*/ 0 w 2106547"/>
              <a:gd name="connsiteY7" fmla="*/ 153889 h 153889"/>
              <a:gd name="connsiteX0" fmla="*/ 0 w 2106547"/>
              <a:gd name="connsiteY0" fmla="*/ 153889 h 153889"/>
              <a:gd name="connsiteX1" fmla="*/ 0 w 2106547"/>
              <a:gd name="connsiteY1" fmla="*/ 72189 h 153889"/>
              <a:gd name="connsiteX2" fmla="*/ 72189 w 2106547"/>
              <a:gd name="connsiteY2" fmla="*/ 0 h 153889"/>
              <a:gd name="connsiteX3" fmla="*/ 2034358 w 2106547"/>
              <a:gd name="connsiteY3" fmla="*/ 0 h 153889"/>
              <a:gd name="connsiteX4" fmla="*/ 2106547 w 2106547"/>
              <a:gd name="connsiteY4" fmla="*/ 72189 h 153889"/>
              <a:gd name="connsiteX5" fmla="*/ 2106547 w 2106547"/>
              <a:gd name="connsiteY5" fmla="*/ 153889 h 153889"/>
              <a:gd name="connsiteX6" fmla="*/ 2106547 w 2106547"/>
              <a:gd name="connsiteY6" fmla="*/ 153889 h 15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547" h="153889">
                <a:moveTo>
                  <a:pt x="0" y="153889"/>
                </a:moveTo>
                <a:lnTo>
                  <a:pt x="0" y="72189"/>
                </a:lnTo>
                <a:cubicBezTo>
                  <a:pt x="0" y="32320"/>
                  <a:pt x="32320" y="0"/>
                  <a:pt x="72189" y="0"/>
                </a:cubicBezTo>
                <a:lnTo>
                  <a:pt x="2034358" y="0"/>
                </a:lnTo>
                <a:cubicBezTo>
                  <a:pt x="2074227" y="0"/>
                  <a:pt x="2106547" y="32320"/>
                  <a:pt x="2106547" y="72189"/>
                </a:cubicBezTo>
                <a:lnTo>
                  <a:pt x="2106547" y="153889"/>
                </a:lnTo>
                <a:lnTo>
                  <a:pt x="2106547" y="153889"/>
                </a:lnTo>
              </a:path>
            </a:pathLst>
          </a:custGeom>
          <a:noFill/>
          <a:ln w="9525">
            <a:solidFill>
              <a:srgbClr val="00196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12191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A9E4EF4-3C3B-4F9F-BE91-A6A48ED62D36}"/>
              </a:ext>
            </a:extLst>
          </p:cNvPr>
          <p:cNvSpPr txBox="1"/>
          <p:nvPr/>
        </p:nvSpPr>
        <p:spPr>
          <a:xfrm>
            <a:off x="3032061" y="2656663"/>
            <a:ext cx="1063379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Zwiększanie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dawki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semaglutydu</a:t>
            </a:r>
            <a:r>
              <a:rPr kumimoji="0" lang="pl-PL" sz="6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16 </a:t>
            </a:r>
            <a:r>
              <a:rPr kumimoji="0" lang="pl-PL" sz="6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tyg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EB6F0C8-85C9-4B21-B4C1-49B820BC4FD8}"/>
              </a:ext>
            </a:extLst>
          </p:cNvPr>
          <p:cNvSpPr txBox="1"/>
          <p:nvPr/>
        </p:nvSpPr>
        <p:spPr>
          <a:xfrm flipV="1">
            <a:off x="228600" y="3937000"/>
            <a:ext cx="153888" cy="1540486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Zmiana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masy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ciała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 (%)</a:t>
            </a: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 panose="020B0504010101010104" pitchFamily="34" charset="0"/>
              <a:ea typeface="+mn-ea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DF957D0-7C3C-4802-9B53-E49430931DCF}"/>
              </a:ext>
            </a:extLst>
          </p:cNvPr>
          <p:cNvSpPr txBox="1"/>
          <p:nvPr/>
        </p:nvSpPr>
        <p:spPr>
          <a:xfrm rot="5400000" flipV="1">
            <a:off x="1941994" y="4797937"/>
            <a:ext cx="153888" cy="2181687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Czas od </a:t>
            </a:r>
            <a:r>
              <a:rPr kumimoji="0" lang="en-US" sz="1000" b="1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randomizacji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t>(tygodnie)</a:t>
            </a:r>
          </a:p>
        </p:txBody>
      </p:sp>
      <p:graphicFrame>
        <p:nvGraphicFramePr>
          <p:cNvPr id="144" name="Chart 143">
            <a:extLst>
              <a:ext uri="{FF2B5EF4-FFF2-40B4-BE49-F238E27FC236}">
                <a16:creationId xmlns:a16="http://schemas.microsoft.com/office/drawing/2014/main" id="{834BF0DA-7F95-4156-8157-6566E75FD3DD}"/>
              </a:ext>
            </a:extLst>
          </p:cNvPr>
          <p:cNvGraphicFramePr>
            <a:graphicFrameLocks/>
          </p:cNvGraphicFramePr>
          <p:nvPr/>
        </p:nvGraphicFramePr>
        <p:xfrm>
          <a:off x="392138" y="3785166"/>
          <a:ext cx="3152077" cy="213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5" name="TextBox 144">
            <a:extLst>
              <a:ext uri="{FF2B5EF4-FFF2-40B4-BE49-F238E27FC236}">
                <a16:creationId xmlns:a16="http://schemas.microsoft.com/office/drawing/2014/main" id="{84727EAA-A69D-4E3A-BBF1-14D86F226D71}"/>
              </a:ext>
            </a:extLst>
          </p:cNvPr>
          <p:cNvSpPr txBox="1"/>
          <p:nvPr/>
        </p:nvSpPr>
        <p:spPr>
          <a:xfrm>
            <a:off x="3596978" y="3897310"/>
            <a:ext cx="338234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939AA7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-1.9%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939AA7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CD72D79-0497-45FB-8608-9EE0705B3C74}"/>
              </a:ext>
            </a:extLst>
          </p:cNvPr>
          <p:cNvSpPr txBox="1"/>
          <p:nvPr/>
        </p:nvSpPr>
        <p:spPr>
          <a:xfrm>
            <a:off x="3596410" y="4339753"/>
            <a:ext cx="338234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AAB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-6.4%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EAAB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2B3D105-9448-4A25-8EE0-951DD5B5D3EA}"/>
              </a:ext>
            </a:extLst>
          </p:cNvPr>
          <p:cNvSpPr txBox="1"/>
          <p:nvPr/>
        </p:nvSpPr>
        <p:spPr>
          <a:xfrm>
            <a:off x="3516976" y="5212692"/>
            <a:ext cx="411972" cy="171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-15.8%</a:t>
            </a: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AA09ACC7-51B7-4CF3-9417-917FA79A6891}"/>
              </a:ext>
            </a:extLst>
          </p:cNvPr>
          <p:cNvSpPr/>
          <p:nvPr/>
        </p:nvSpPr>
        <p:spPr>
          <a:xfrm>
            <a:off x="6879807" y="3765550"/>
            <a:ext cx="4965700" cy="594360"/>
          </a:xfrm>
          <a:prstGeom prst="rect">
            <a:avLst/>
          </a:prstGeom>
          <a:solidFill>
            <a:srgbClr val="005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EAD15971-1768-4DF2-BB1F-BAD8AC973631}"/>
              </a:ext>
            </a:extLst>
          </p:cNvPr>
          <p:cNvSpPr/>
          <p:nvPr/>
        </p:nvSpPr>
        <p:spPr>
          <a:xfrm>
            <a:off x="6883400" y="4394199"/>
            <a:ext cx="4965700" cy="966421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11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50AA5E0-7BE5-492A-A4F2-FE0BD96DCE45}"/>
              </a:ext>
            </a:extLst>
          </p:cNvPr>
          <p:cNvSpPr/>
          <p:nvPr/>
        </p:nvSpPr>
        <p:spPr>
          <a:xfrm>
            <a:off x="6879807" y="3136900"/>
            <a:ext cx="4965700" cy="594360"/>
          </a:xfrm>
          <a:prstGeom prst="rect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E71D0A1-89EA-46AD-9D49-14E1E0CF5E33}"/>
              </a:ext>
            </a:extLst>
          </p:cNvPr>
          <p:cNvSpPr/>
          <p:nvPr/>
        </p:nvSpPr>
        <p:spPr>
          <a:xfrm>
            <a:off x="6883400" y="1879600"/>
            <a:ext cx="4965700" cy="594360"/>
          </a:xfrm>
          <a:prstGeom prst="rect">
            <a:avLst/>
          </a:prstGeom>
          <a:solidFill>
            <a:srgbClr val="D8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780CD62-70D1-46F0-9933-24E01B801EAC}"/>
              </a:ext>
            </a:extLst>
          </p:cNvPr>
          <p:cNvSpPr/>
          <p:nvPr/>
        </p:nvSpPr>
        <p:spPr>
          <a:xfrm>
            <a:off x="6879807" y="2508250"/>
            <a:ext cx="4965700" cy="594360"/>
          </a:xfrm>
          <a:prstGeom prst="rect">
            <a:avLst/>
          </a:prstGeom>
          <a:solidFill>
            <a:srgbClr val="B1D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endParaRPr kumimoji="0" lang="en-GB" sz="11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D3294B0-ACE1-4967-AEF6-22D18D7FAF71}"/>
              </a:ext>
            </a:extLst>
          </p:cNvPr>
          <p:cNvSpPr txBox="1"/>
          <p:nvPr/>
        </p:nvSpPr>
        <p:spPr>
          <a:xfrm>
            <a:off x="8739973" y="2107531"/>
            <a:ext cx="164467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-13,2 cm vs -6,6 cm vs -2,0 cm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43D0276-0D8B-4D37-BF00-CA27DCDAA85D}"/>
              </a:ext>
            </a:extLst>
          </p:cNvPr>
          <p:cNvSpPr txBox="1"/>
          <p:nvPr/>
        </p:nvSpPr>
        <p:spPr>
          <a:xfrm>
            <a:off x="8765619" y="2670709"/>
            <a:ext cx="15933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-5,69 mmHg vs -2,94 mmHg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3,19 mmHg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E709903-BF9A-48C1-848A-41A803F25C67}"/>
              </a:ext>
            </a:extLst>
          </p:cNvPr>
          <p:cNvSpPr txBox="1"/>
          <p:nvPr/>
        </p:nvSpPr>
        <p:spPr>
          <a:xfrm>
            <a:off x="8888249" y="3356880"/>
            <a:ext cx="1348125" cy="15440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-0,2% vs -0,1% vs +0,1%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59DE081-3442-40D3-87DF-017F96E2A6D5}"/>
              </a:ext>
            </a:extLst>
          </p:cNvPr>
          <p:cNvSpPr txBox="1"/>
          <p:nvPr/>
        </p:nvSpPr>
        <p:spPr>
          <a:xfrm>
            <a:off x="8693781" y="4445306"/>
            <a:ext cx="3144167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Częstość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występowania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działań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niepożądanych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ze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strony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przewodu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fr-FR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pokarmowego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: 84,1% vs 82,7% vs 55,3%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 vs liraglutyd 3,0 mg vs placebo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Większość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zdarzeń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niepożądanych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ze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strony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przewodu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pokarmowego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była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łagodna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do</a:t>
            </a:r>
            <a:b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umiarkowan</a:t>
            </a:r>
            <a:r>
              <a:rPr kumimoji="0" lang="pl-PL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ych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i </a:t>
            </a:r>
            <a:r>
              <a:rPr kumimoji="0" lang="en-US" sz="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przemijając</a:t>
            </a:r>
            <a:r>
              <a:rPr kumimoji="0" lang="pl-PL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B172A12-1AE5-44DD-AEAA-0681603DDE1A}"/>
              </a:ext>
            </a:extLst>
          </p:cNvPr>
          <p:cNvSpPr txBox="1"/>
          <p:nvPr/>
        </p:nvSpPr>
        <p:spPr>
          <a:xfrm>
            <a:off x="8964391" y="3993481"/>
            <a:ext cx="11958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-53% vs -25% vs -20%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B3EFC0A-53DF-40B3-A731-B071602170BD}"/>
              </a:ext>
            </a:extLst>
          </p:cNvPr>
          <p:cNvSpPr txBox="1"/>
          <p:nvPr/>
        </p:nvSpPr>
        <p:spPr>
          <a:xfrm>
            <a:off x="7439818" y="3364831"/>
            <a:ext cx="3270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HbA</a:t>
            </a:r>
            <a:r>
              <a:rPr kumimoji="0" lang="da-DK" sz="900" b="1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1c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E8154E0-3431-4CF6-A6D2-4111FD5E21C4}"/>
              </a:ext>
            </a:extLst>
          </p:cNvPr>
          <p:cNvSpPr txBox="1"/>
          <p:nvPr/>
        </p:nvSpPr>
        <p:spPr>
          <a:xfrm>
            <a:off x="7068724" y="3993481"/>
            <a:ext cx="106920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Białko C-reaktywne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F512D4D-F8A2-4DDA-AE4D-4116FC654A89}"/>
              </a:ext>
            </a:extLst>
          </p:cNvPr>
          <p:cNvSpPr txBox="1"/>
          <p:nvPr/>
        </p:nvSpPr>
        <p:spPr>
          <a:xfrm>
            <a:off x="7422185" y="4684951"/>
            <a:ext cx="36227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Bezpieczeństwo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F72ACCF-8AE1-4910-88C3-994132D8DD25}"/>
              </a:ext>
            </a:extLst>
          </p:cNvPr>
          <p:cNvSpPr txBox="1"/>
          <p:nvPr/>
        </p:nvSpPr>
        <p:spPr>
          <a:xfrm>
            <a:off x="10906334" y="1969031"/>
            <a:ext cx="572272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-6,6 cm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[-9.1, -4.2];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B73AF7C-48B0-4029-884D-71293A7EB542}"/>
              </a:ext>
            </a:extLst>
          </p:cNvPr>
          <p:cNvSpPr txBox="1"/>
          <p:nvPr/>
        </p:nvSpPr>
        <p:spPr>
          <a:xfrm>
            <a:off x="10681930" y="2601459"/>
            <a:ext cx="102108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-2,8 mmHg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[-6.1, 0.6];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p=0.11 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945D3EE0-19DA-47DF-B820-EB946515D869}"/>
              </a:ext>
            </a:extLst>
          </p:cNvPr>
          <p:cNvSpPr txBox="1"/>
          <p:nvPr/>
        </p:nvSpPr>
        <p:spPr>
          <a:xfrm>
            <a:off x="10885495" y="3226331"/>
            <a:ext cx="613951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-0.2%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[-0.2, -0.1];</a:t>
            </a:r>
            <a:b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001 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565E6166-8468-4863-ADF7-BBDCD39938E9}"/>
              </a:ext>
            </a:extLst>
          </p:cNvPr>
          <p:cNvSpPr txBox="1"/>
          <p:nvPr/>
        </p:nvSpPr>
        <p:spPr>
          <a:xfrm>
            <a:off x="10818169" y="3854981"/>
            <a:ext cx="748603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-37.2%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[-51.7, -18.5];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p&lt;0.001 </a:t>
            </a:r>
            <a:endParaRPr kumimoji="0" lang="en-GB" sz="9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193" name="Graphic 192">
            <a:extLst>
              <a:ext uri="{FF2B5EF4-FFF2-40B4-BE49-F238E27FC236}">
                <a16:creationId xmlns:a16="http://schemas.microsoft.com/office/drawing/2014/main" id="{34D50795-10BE-46EC-8799-559F0F73B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8879" y="4584988"/>
            <a:ext cx="351440" cy="338424"/>
          </a:xfrm>
          <a:prstGeom prst="rect">
            <a:avLst/>
          </a:prstGeom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33B001E-46A2-4324-ADEE-26105E7CBE6F}"/>
              </a:ext>
            </a:extLst>
          </p:cNvPr>
          <p:cNvGrpSpPr/>
          <p:nvPr/>
        </p:nvGrpSpPr>
        <p:grpSpPr>
          <a:xfrm>
            <a:off x="8218787" y="3290222"/>
            <a:ext cx="319178" cy="287727"/>
            <a:chOff x="5017646" y="3178006"/>
            <a:chExt cx="738056" cy="665334"/>
          </a:xfrm>
          <a:noFill/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DF6D6F6-9FF2-4B07-B243-4E404B5AEA1A}"/>
                </a:ext>
              </a:extLst>
            </p:cNvPr>
            <p:cNvSpPr/>
            <p:nvPr/>
          </p:nvSpPr>
          <p:spPr>
            <a:xfrm>
              <a:off x="5523753" y="3488722"/>
              <a:ext cx="231949" cy="348950"/>
            </a:xfrm>
            <a:custGeom>
              <a:avLst/>
              <a:gdLst>
                <a:gd name="connsiteX0" fmla="*/ 116141 w 231948"/>
                <a:gd name="connsiteY0" fmla="*/ 0 h 348949"/>
                <a:gd name="connsiteX1" fmla="*/ 149188 w 231948"/>
                <a:gd name="connsiteY1" fmla="*/ 51727 h 348949"/>
                <a:gd name="connsiteX2" fmla="*/ 219183 w 231948"/>
                <a:gd name="connsiteY2" fmla="*/ 182891 h 348949"/>
                <a:gd name="connsiteX3" fmla="*/ 230883 w 231948"/>
                <a:gd name="connsiteY3" fmla="*/ 222507 h 348949"/>
                <a:gd name="connsiteX4" fmla="*/ 157604 w 231948"/>
                <a:gd name="connsiteY4" fmla="*/ 342587 h 348949"/>
                <a:gd name="connsiteX5" fmla="*/ 2835 w 231948"/>
                <a:gd name="connsiteY5" fmla="*/ 260891 h 348949"/>
                <a:gd name="connsiteX6" fmla="*/ 10224 w 231948"/>
                <a:gd name="connsiteY6" fmla="*/ 188843 h 348949"/>
                <a:gd name="connsiteX7" fmla="*/ 76525 w 231948"/>
                <a:gd name="connsiteY7" fmla="*/ 62195 h 348949"/>
                <a:gd name="connsiteX8" fmla="*/ 116141 w 231948"/>
                <a:gd name="connsiteY8" fmla="*/ 0 h 348949"/>
                <a:gd name="connsiteX9" fmla="*/ 116346 w 231948"/>
                <a:gd name="connsiteY9" fmla="*/ 35100 h 348949"/>
                <a:gd name="connsiteX10" fmla="*/ 114088 w 231948"/>
                <a:gd name="connsiteY10" fmla="*/ 38179 h 348949"/>
                <a:gd name="connsiteX11" fmla="*/ 33624 w 231948"/>
                <a:gd name="connsiteY11" fmla="*/ 182070 h 348949"/>
                <a:gd name="connsiteX12" fmla="*/ 19666 w 231948"/>
                <a:gd name="connsiteY12" fmla="*/ 228254 h 348949"/>
                <a:gd name="connsiteX13" fmla="*/ 89456 w 231948"/>
                <a:gd name="connsiteY13" fmla="*/ 327397 h 348949"/>
                <a:gd name="connsiteX14" fmla="*/ 202557 w 231948"/>
                <a:gd name="connsiteY14" fmla="*/ 278339 h 348949"/>
                <a:gd name="connsiteX15" fmla="*/ 203378 w 231948"/>
                <a:gd name="connsiteY15" fmla="*/ 194180 h 348949"/>
                <a:gd name="connsiteX16" fmla="*/ 135846 w 231948"/>
                <a:gd name="connsiteY16" fmla="*/ 66300 h 348949"/>
                <a:gd name="connsiteX17" fmla="*/ 116346 w 231948"/>
                <a:gd name="connsiteY17" fmla="*/ 35100 h 34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1948" h="348949">
                  <a:moveTo>
                    <a:pt x="116141" y="0"/>
                  </a:moveTo>
                  <a:cubicBezTo>
                    <a:pt x="127841" y="18269"/>
                    <a:pt x="138720" y="34895"/>
                    <a:pt x="149188" y="51727"/>
                  </a:cubicBezTo>
                  <a:cubicBezTo>
                    <a:pt x="175462" y="94011"/>
                    <a:pt x="200915" y="136501"/>
                    <a:pt x="219183" y="182891"/>
                  </a:cubicBezTo>
                  <a:cubicBezTo>
                    <a:pt x="224315" y="195617"/>
                    <a:pt x="228625" y="208959"/>
                    <a:pt x="230883" y="222507"/>
                  </a:cubicBezTo>
                  <a:cubicBezTo>
                    <a:pt x="239094" y="270128"/>
                    <a:pt x="207894" y="323702"/>
                    <a:pt x="157604" y="342587"/>
                  </a:cubicBezTo>
                  <a:cubicBezTo>
                    <a:pt x="91304" y="367424"/>
                    <a:pt x="19872" y="329450"/>
                    <a:pt x="2835" y="260891"/>
                  </a:cubicBezTo>
                  <a:cubicBezTo>
                    <a:pt x="-3323" y="235849"/>
                    <a:pt x="1192" y="212244"/>
                    <a:pt x="10224" y="188843"/>
                  </a:cubicBezTo>
                  <a:cubicBezTo>
                    <a:pt x="27672" y="144096"/>
                    <a:pt x="51482" y="102838"/>
                    <a:pt x="76525" y="62195"/>
                  </a:cubicBezTo>
                  <a:cubicBezTo>
                    <a:pt x="89251" y="41669"/>
                    <a:pt x="102183" y="21758"/>
                    <a:pt x="116141" y="0"/>
                  </a:cubicBezTo>
                  <a:close/>
                  <a:moveTo>
                    <a:pt x="116346" y="35100"/>
                  </a:moveTo>
                  <a:cubicBezTo>
                    <a:pt x="114909" y="37153"/>
                    <a:pt x="114498" y="37563"/>
                    <a:pt x="114088" y="38179"/>
                  </a:cubicBezTo>
                  <a:cubicBezTo>
                    <a:pt x="84119" y="84364"/>
                    <a:pt x="55588" y="131575"/>
                    <a:pt x="33624" y="182070"/>
                  </a:cubicBezTo>
                  <a:cubicBezTo>
                    <a:pt x="27261" y="196849"/>
                    <a:pt x="21103" y="212449"/>
                    <a:pt x="19666" y="228254"/>
                  </a:cubicBezTo>
                  <a:cubicBezTo>
                    <a:pt x="15356" y="273207"/>
                    <a:pt x="46351" y="315697"/>
                    <a:pt x="89456" y="327397"/>
                  </a:cubicBezTo>
                  <a:cubicBezTo>
                    <a:pt x="134614" y="339713"/>
                    <a:pt x="181620" y="319186"/>
                    <a:pt x="202557" y="278339"/>
                  </a:cubicBezTo>
                  <a:cubicBezTo>
                    <a:pt x="216925" y="250218"/>
                    <a:pt x="215078" y="222712"/>
                    <a:pt x="203378" y="194180"/>
                  </a:cubicBezTo>
                  <a:cubicBezTo>
                    <a:pt x="185109" y="149227"/>
                    <a:pt x="161093" y="107559"/>
                    <a:pt x="135846" y="66300"/>
                  </a:cubicBezTo>
                  <a:cubicBezTo>
                    <a:pt x="129893" y="56243"/>
                    <a:pt x="123530" y="46185"/>
                    <a:pt x="116346" y="3510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Apis For Office" panose="020B0504010101010104" pitchFamily="34" charset="0"/>
              </a:endParaRP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45998DE9-1A2F-4748-BF8C-6A34FE94C12B}"/>
                </a:ext>
              </a:extLst>
            </p:cNvPr>
            <p:cNvGrpSpPr/>
            <p:nvPr/>
          </p:nvGrpSpPr>
          <p:grpSpPr>
            <a:xfrm>
              <a:off x="5017646" y="3178006"/>
              <a:ext cx="733687" cy="665334"/>
              <a:chOff x="5017646" y="3178006"/>
              <a:chExt cx="733687" cy="665334"/>
            </a:xfrm>
            <a:grpFill/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DDA3E6F0-A705-46AE-ACC4-A02F6C466880}"/>
                  </a:ext>
                </a:extLst>
              </p:cNvPr>
              <p:cNvSpPr/>
              <p:nvPr/>
            </p:nvSpPr>
            <p:spPr>
              <a:xfrm>
                <a:off x="5017646" y="3178006"/>
                <a:ext cx="677373" cy="580899"/>
              </a:xfrm>
              <a:custGeom>
                <a:avLst/>
                <a:gdLst>
                  <a:gd name="connsiteX0" fmla="*/ 428889 w 677372"/>
                  <a:gd name="connsiteY0" fmla="*/ 481290 h 580898"/>
                  <a:gd name="connsiteX1" fmla="*/ 442641 w 677372"/>
                  <a:gd name="connsiteY1" fmla="*/ 506948 h 580898"/>
                  <a:gd name="connsiteX2" fmla="*/ 402820 w 677372"/>
                  <a:gd name="connsiteY2" fmla="*/ 580023 h 580898"/>
                  <a:gd name="connsiteX3" fmla="*/ 379215 w 677372"/>
                  <a:gd name="connsiteY3" fmla="*/ 582691 h 580898"/>
                  <a:gd name="connsiteX4" fmla="*/ 119760 w 677372"/>
                  <a:gd name="connsiteY4" fmla="*/ 582691 h 580898"/>
                  <a:gd name="connsiteX5" fmla="*/ 49765 w 677372"/>
                  <a:gd name="connsiteY5" fmla="*/ 561343 h 580898"/>
                  <a:gd name="connsiteX6" fmla="*/ 1528 w 677372"/>
                  <a:gd name="connsiteY6" fmla="*/ 478622 h 580898"/>
                  <a:gd name="connsiteX7" fmla="*/ 91 w 677372"/>
                  <a:gd name="connsiteY7" fmla="*/ 429564 h 580898"/>
                  <a:gd name="connsiteX8" fmla="*/ 91 w 677372"/>
                  <a:gd name="connsiteY8" fmla="*/ 315642 h 580898"/>
                  <a:gd name="connsiteX9" fmla="*/ 43402 w 677372"/>
                  <a:gd name="connsiteY9" fmla="*/ 210341 h 580898"/>
                  <a:gd name="connsiteX10" fmla="*/ 232861 w 677372"/>
                  <a:gd name="connsiteY10" fmla="*/ 20882 h 580898"/>
                  <a:gd name="connsiteX11" fmla="*/ 344525 w 677372"/>
                  <a:gd name="connsiteY11" fmla="*/ 45308 h 580898"/>
                  <a:gd name="connsiteX12" fmla="*/ 329746 w 677372"/>
                  <a:gd name="connsiteY12" fmla="*/ 113046 h 580898"/>
                  <a:gd name="connsiteX13" fmla="*/ 275761 w 677372"/>
                  <a:gd name="connsiteY13" fmla="*/ 167441 h 580898"/>
                  <a:gd name="connsiteX14" fmla="*/ 268782 w 677372"/>
                  <a:gd name="connsiteY14" fmla="*/ 174830 h 580898"/>
                  <a:gd name="connsiteX15" fmla="*/ 280893 w 677372"/>
                  <a:gd name="connsiteY15" fmla="*/ 175651 h 580898"/>
                  <a:gd name="connsiteX16" fmla="*/ 618964 w 677372"/>
                  <a:gd name="connsiteY16" fmla="*/ 175651 h 580898"/>
                  <a:gd name="connsiteX17" fmla="*/ 670895 w 677372"/>
                  <a:gd name="connsiteY17" fmla="*/ 203157 h 580898"/>
                  <a:gd name="connsiteX18" fmla="*/ 631279 w 677372"/>
                  <a:gd name="connsiteY18" fmla="*/ 288752 h 580898"/>
                  <a:gd name="connsiteX19" fmla="*/ 613832 w 677372"/>
                  <a:gd name="connsiteY19" fmla="*/ 289984 h 580898"/>
                  <a:gd name="connsiteX20" fmla="*/ 459884 w 677372"/>
                  <a:gd name="connsiteY20" fmla="*/ 289984 h 580898"/>
                  <a:gd name="connsiteX21" fmla="*/ 450441 w 677372"/>
                  <a:gd name="connsiteY21" fmla="*/ 289984 h 580898"/>
                  <a:gd name="connsiteX22" fmla="*/ 439152 w 677372"/>
                  <a:gd name="connsiteY22" fmla="*/ 379069 h 580898"/>
                  <a:gd name="connsiteX23" fmla="*/ 464399 w 677372"/>
                  <a:gd name="connsiteY23" fmla="*/ 433874 h 580898"/>
                  <a:gd name="connsiteX24" fmla="*/ 428889 w 677372"/>
                  <a:gd name="connsiteY24" fmla="*/ 481290 h 580898"/>
                  <a:gd name="connsiteX25" fmla="*/ 226293 w 677372"/>
                  <a:gd name="connsiteY25" fmla="*/ 192894 h 580898"/>
                  <a:gd name="connsiteX26" fmla="*/ 232451 w 677372"/>
                  <a:gd name="connsiteY26" fmla="*/ 186530 h 580898"/>
                  <a:gd name="connsiteX27" fmla="*/ 314556 w 677372"/>
                  <a:gd name="connsiteY27" fmla="*/ 104424 h 580898"/>
                  <a:gd name="connsiteX28" fmla="*/ 331388 w 677372"/>
                  <a:gd name="connsiteY28" fmla="*/ 65629 h 580898"/>
                  <a:gd name="connsiteX29" fmla="*/ 299777 w 677372"/>
                  <a:gd name="connsiteY29" fmla="*/ 20677 h 580898"/>
                  <a:gd name="connsiteX30" fmla="*/ 245588 w 677372"/>
                  <a:gd name="connsiteY30" fmla="*/ 32787 h 580898"/>
                  <a:gd name="connsiteX31" fmla="*/ 202277 w 677372"/>
                  <a:gd name="connsiteY31" fmla="*/ 76098 h 580898"/>
                  <a:gd name="connsiteX32" fmla="*/ 47507 w 677372"/>
                  <a:gd name="connsiteY32" fmla="*/ 231689 h 580898"/>
                  <a:gd name="connsiteX33" fmla="*/ 17539 w 677372"/>
                  <a:gd name="connsiteY33" fmla="*/ 305584 h 580898"/>
                  <a:gd name="connsiteX34" fmla="*/ 17539 w 677372"/>
                  <a:gd name="connsiteY34" fmla="*/ 468769 h 580898"/>
                  <a:gd name="connsiteX35" fmla="*/ 54692 w 677372"/>
                  <a:gd name="connsiteY35" fmla="*/ 543691 h 580898"/>
                  <a:gd name="connsiteX36" fmla="*/ 119966 w 677372"/>
                  <a:gd name="connsiteY36" fmla="*/ 565449 h 580898"/>
                  <a:gd name="connsiteX37" fmla="*/ 325230 w 677372"/>
                  <a:gd name="connsiteY37" fmla="*/ 565449 h 580898"/>
                  <a:gd name="connsiteX38" fmla="*/ 387015 w 677372"/>
                  <a:gd name="connsiteY38" fmla="*/ 565449 h 580898"/>
                  <a:gd name="connsiteX39" fmla="*/ 427041 w 677372"/>
                  <a:gd name="connsiteY39" fmla="*/ 515159 h 580898"/>
                  <a:gd name="connsiteX40" fmla="*/ 396252 w 677372"/>
                  <a:gd name="connsiteY40" fmla="*/ 485806 h 580898"/>
                  <a:gd name="connsiteX41" fmla="*/ 389273 w 677372"/>
                  <a:gd name="connsiteY41" fmla="*/ 472053 h 580898"/>
                  <a:gd name="connsiteX42" fmla="*/ 397278 w 677372"/>
                  <a:gd name="connsiteY42" fmla="*/ 467332 h 580898"/>
                  <a:gd name="connsiteX43" fmla="*/ 418215 w 677372"/>
                  <a:gd name="connsiteY43" fmla="*/ 466101 h 580898"/>
                  <a:gd name="connsiteX44" fmla="*/ 448389 w 677372"/>
                  <a:gd name="connsiteY44" fmla="*/ 427511 h 580898"/>
                  <a:gd name="connsiteX45" fmla="*/ 417189 w 677372"/>
                  <a:gd name="connsiteY45" fmla="*/ 388921 h 580898"/>
                  <a:gd name="connsiteX46" fmla="*/ 395636 w 677372"/>
                  <a:gd name="connsiteY46" fmla="*/ 387484 h 580898"/>
                  <a:gd name="connsiteX47" fmla="*/ 389478 w 677372"/>
                  <a:gd name="connsiteY47" fmla="*/ 381532 h 580898"/>
                  <a:gd name="connsiteX48" fmla="*/ 389478 w 677372"/>
                  <a:gd name="connsiteY48" fmla="*/ 375990 h 580898"/>
                  <a:gd name="connsiteX49" fmla="*/ 395225 w 677372"/>
                  <a:gd name="connsiteY49" fmla="*/ 370242 h 580898"/>
                  <a:gd name="connsiteX50" fmla="*/ 410004 w 677372"/>
                  <a:gd name="connsiteY50" fmla="*/ 370242 h 580898"/>
                  <a:gd name="connsiteX51" fmla="*/ 448184 w 677372"/>
                  <a:gd name="connsiteY51" fmla="*/ 335963 h 580898"/>
                  <a:gd name="connsiteX52" fmla="*/ 424783 w 677372"/>
                  <a:gd name="connsiteY52" fmla="*/ 294500 h 580898"/>
                  <a:gd name="connsiteX53" fmla="*/ 396046 w 677372"/>
                  <a:gd name="connsiteY53" fmla="*/ 290394 h 580898"/>
                  <a:gd name="connsiteX54" fmla="*/ 390094 w 677372"/>
                  <a:gd name="connsiteY54" fmla="*/ 287521 h 580898"/>
                  <a:gd name="connsiteX55" fmla="*/ 400152 w 677372"/>
                  <a:gd name="connsiteY55" fmla="*/ 273357 h 580898"/>
                  <a:gd name="connsiteX56" fmla="*/ 620195 w 677372"/>
                  <a:gd name="connsiteY56" fmla="*/ 273357 h 580898"/>
                  <a:gd name="connsiteX57" fmla="*/ 655501 w 677372"/>
                  <a:gd name="connsiteY57" fmla="*/ 255499 h 580898"/>
                  <a:gd name="connsiteX58" fmla="*/ 657964 w 677372"/>
                  <a:gd name="connsiteY58" fmla="*/ 215473 h 580898"/>
                  <a:gd name="connsiteX59" fmla="*/ 622248 w 677372"/>
                  <a:gd name="connsiteY59" fmla="*/ 192894 h 580898"/>
                  <a:gd name="connsiteX60" fmla="*/ 236351 w 677372"/>
                  <a:gd name="connsiteY60" fmla="*/ 192894 h 580898"/>
                  <a:gd name="connsiteX61" fmla="*/ 226293 w 677372"/>
                  <a:gd name="connsiteY61" fmla="*/ 192894 h 58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677372" h="580898">
                    <a:moveTo>
                      <a:pt x="428889" y="481290"/>
                    </a:moveTo>
                    <a:cubicBezTo>
                      <a:pt x="434020" y="490527"/>
                      <a:pt x="439562" y="498327"/>
                      <a:pt x="442641" y="506948"/>
                    </a:cubicBezTo>
                    <a:cubicBezTo>
                      <a:pt x="453931" y="538764"/>
                      <a:pt x="434226" y="573249"/>
                      <a:pt x="402820" y="580023"/>
                    </a:cubicBezTo>
                    <a:cubicBezTo>
                      <a:pt x="395225" y="581665"/>
                      <a:pt x="387220" y="582691"/>
                      <a:pt x="379215" y="582691"/>
                    </a:cubicBezTo>
                    <a:cubicBezTo>
                      <a:pt x="292798" y="582896"/>
                      <a:pt x="206382" y="583102"/>
                      <a:pt x="119760" y="582691"/>
                    </a:cubicBezTo>
                    <a:cubicBezTo>
                      <a:pt x="94513" y="582691"/>
                      <a:pt x="70497" y="576738"/>
                      <a:pt x="49765" y="561343"/>
                    </a:cubicBezTo>
                    <a:cubicBezTo>
                      <a:pt x="21849" y="540817"/>
                      <a:pt x="4402" y="513722"/>
                      <a:pt x="1528" y="478622"/>
                    </a:cubicBezTo>
                    <a:cubicBezTo>
                      <a:pt x="91" y="462406"/>
                      <a:pt x="91" y="445780"/>
                      <a:pt x="91" y="429564"/>
                    </a:cubicBezTo>
                    <a:cubicBezTo>
                      <a:pt x="-114" y="391590"/>
                      <a:pt x="91" y="353616"/>
                      <a:pt x="91" y="315642"/>
                    </a:cubicBezTo>
                    <a:cubicBezTo>
                      <a:pt x="-114" y="274384"/>
                      <a:pt x="14049" y="239489"/>
                      <a:pt x="43402" y="210341"/>
                    </a:cubicBezTo>
                    <a:cubicBezTo>
                      <a:pt x="106623" y="147325"/>
                      <a:pt x="169640" y="83898"/>
                      <a:pt x="232861" y="20882"/>
                    </a:cubicBezTo>
                    <a:cubicBezTo>
                      <a:pt x="269193" y="-15450"/>
                      <a:pt x="328309" y="-2518"/>
                      <a:pt x="344525" y="45308"/>
                    </a:cubicBezTo>
                    <a:cubicBezTo>
                      <a:pt x="353146" y="70556"/>
                      <a:pt x="347809" y="93545"/>
                      <a:pt x="329746" y="113046"/>
                    </a:cubicBezTo>
                    <a:cubicBezTo>
                      <a:pt x="312298" y="131725"/>
                      <a:pt x="293825" y="149377"/>
                      <a:pt x="275761" y="167441"/>
                    </a:cubicBezTo>
                    <a:cubicBezTo>
                      <a:pt x="273914" y="169288"/>
                      <a:pt x="272067" y="171341"/>
                      <a:pt x="268782" y="174830"/>
                    </a:cubicBezTo>
                    <a:cubicBezTo>
                      <a:pt x="274119" y="175241"/>
                      <a:pt x="277609" y="175651"/>
                      <a:pt x="280893" y="175651"/>
                    </a:cubicBezTo>
                    <a:cubicBezTo>
                      <a:pt x="393583" y="175651"/>
                      <a:pt x="506273" y="175857"/>
                      <a:pt x="618964" y="175651"/>
                    </a:cubicBezTo>
                    <a:cubicBezTo>
                      <a:pt x="641337" y="175651"/>
                      <a:pt x="658785" y="183862"/>
                      <a:pt x="670895" y="203157"/>
                    </a:cubicBezTo>
                    <a:cubicBezTo>
                      <a:pt x="692038" y="237231"/>
                      <a:pt x="671101" y="283005"/>
                      <a:pt x="631279" y="288752"/>
                    </a:cubicBezTo>
                    <a:cubicBezTo>
                      <a:pt x="625532" y="289573"/>
                      <a:pt x="619579" y="289984"/>
                      <a:pt x="613832" y="289984"/>
                    </a:cubicBezTo>
                    <a:cubicBezTo>
                      <a:pt x="562516" y="289984"/>
                      <a:pt x="511200" y="289984"/>
                      <a:pt x="459884" y="289984"/>
                    </a:cubicBezTo>
                    <a:cubicBezTo>
                      <a:pt x="457215" y="289984"/>
                      <a:pt x="454547" y="289984"/>
                      <a:pt x="450441" y="289984"/>
                    </a:cubicBezTo>
                    <a:cubicBezTo>
                      <a:pt x="473226" y="323647"/>
                      <a:pt x="469531" y="353000"/>
                      <a:pt x="439152" y="379069"/>
                    </a:cubicBezTo>
                    <a:cubicBezTo>
                      <a:pt x="457420" y="393027"/>
                      <a:pt x="466863" y="411090"/>
                      <a:pt x="464399" y="433874"/>
                    </a:cubicBezTo>
                    <a:cubicBezTo>
                      <a:pt x="462142" y="457069"/>
                      <a:pt x="448389" y="472053"/>
                      <a:pt x="428889" y="481290"/>
                    </a:cubicBezTo>
                    <a:close/>
                    <a:moveTo>
                      <a:pt x="226293" y="192894"/>
                    </a:moveTo>
                    <a:cubicBezTo>
                      <a:pt x="229166" y="189815"/>
                      <a:pt x="230808" y="188172"/>
                      <a:pt x="232451" y="186530"/>
                    </a:cubicBezTo>
                    <a:cubicBezTo>
                      <a:pt x="259751" y="159230"/>
                      <a:pt x="287051" y="131725"/>
                      <a:pt x="314556" y="104424"/>
                    </a:cubicBezTo>
                    <a:cubicBezTo>
                      <a:pt x="325230" y="93751"/>
                      <a:pt x="332414" y="81024"/>
                      <a:pt x="331388" y="65629"/>
                    </a:cubicBezTo>
                    <a:cubicBezTo>
                      <a:pt x="330156" y="44487"/>
                      <a:pt x="319688" y="28271"/>
                      <a:pt x="299777" y="20677"/>
                    </a:cubicBezTo>
                    <a:cubicBezTo>
                      <a:pt x="279661" y="12876"/>
                      <a:pt x="261188" y="17187"/>
                      <a:pt x="245588" y="32787"/>
                    </a:cubicBezTo>
                    <a:cubicBezTo>
                      <a:pt x="231219" y="47361"/>
                      <a:pt x="216850" y="61729"/>
                      <a:pt x="202277" y="76098"/>
                    </a:cubicBezTo>
                    <a:cubicBezTo>
                      <a:pt x="150550" y="127825"/>
                      <a:pt x="98618" y="179346"/>
                      <a:pt x="47507" y="231689"/>
                    </a:cubicBezTo>
                    <a:cubicBezTo>
                      <a:pt x="27802" y="251804"/>
                      <a:pt x="17949" y="277463"/>
                      <a:pt x="17539" y="305584"/>
                    </a:cubicBezTo>
                    <a:cubicBezTo>
                      <a:pt x="16718" y="359979"/>
                      <a:pt x="16718" y="414374"/>
                      <a:pt x="17539" y="468769"/>
                    </a:cubicBezTo>
                    <a:cubicBezTo>
                      <a:pt x="17949" y="499148"/>
                      <a:pt x="31086" y="524396"/>
                      <a:pt x="54692" y="543691"/>
                    </a:cubicBezTo>
                    <a:cubicBezTo>
                      <a:pt x="73781" y="559291"/>
                      <a:pt x="95744" y="565449"/>
                      <a:pt x="119966" y="565449"/>
                    </a:cubicBezTo>
                    <a:cubicBezTo>
                      <a:pt x="188319" y="565449"/>
                      <a:pt x="256877" y="565449"/>
                      <a:pt x="325230" y="565449"/>
                    </a:cubicBezTo>
                    <a:cubicBezTo>
                      <a:pt x="345757" y="565449"/>
                      <a:pt x="366488" y="565654"/>
                      <a:pt x="387015" y="565449"/>
                    </a:cubicBezTo>
                    <a:cubicBezTo>
                      <a:pt x="414931" y="565038"/>
                      <a:pt x="433610" y="541433"/>
                      <a:pt x="427041" y="515159"/>
                    </a:cubicBezTo>
                    <a:cubicBezTo>
                      <a:pt x="422936" y="499148"/>
                      <a:pt x="412057" y="489501"/>
                      <a:pt x="396252" y="485806"/>
                    </a:cubicBezTo>
                    <a:cubicBezTo>
                      <a:pt x="389067" y="484164"/>
                      <a:pt x="388657" y="483343"/>
                      <a:pt x="389273" y="472053"/>
                    </a:cubicBezTo>
                    <a:cubicBezTo>
                      <a:pt x="389683" y="465690"/>
                      <a:pt x="393788" y="467538"/>
                      <a:pt x="397278" y="467332"/>
                    </a:cubicBezTo>
                    <a:cubicBezTo>
                      <a:pt x="404257" y="466922"/>
                      <a:pt x="411646" y="467948"/>
                      <a:pt x="418215" y="466101"/>
                    </a:cubicBezTo>
                    <a:cubicBezTo>
                      <a:pt x="436483" y="461174"/>
                      <a:pt x="448594" y="444753"/>
                      <a:pt x="448389" y="427511"/>
                    </a:cubicBezTo>
                    <a:cubicBezTo>
                      <a:pt x="447978" y="409242"/>
                      <a:pt x="435868" y="393437"/>
                      <a:pt x="417189" y="388921"/>
                    </a:cubicBezTo>
                    <a:cubicBezTo>
                      <a:pt x="410210" y="387279"/>
                      <a:pt x="402820" y="387484"/>
                      <a:pt x="395636" y="387484"/>
                    </a:cubicBezTo>
                    <a:cubicBezTo>
                      <a:pt x="391325" y="387484"/>
                      <a:pt x="388862" y="386253"/>
                      <a:pt x="389478" y="381532"/>
                    </a:cubicBezTo>
                    <a:cubicBezTo>
                      <a:pt x="389683" y="379684"/>
                      <a:pt x="389683" y="377837"/>
                      <a:pt x="389478" y="375990"/>
                    </a:cubicBezTo>
                    <a:cubicBezTo>
                      <a:pt x="389067" y="371679"/>
                      <a:pt x="390915" y="370037"/>
                      <a:pt x="395225" y="370242"/>
                    </a:cubicBezTo>
                    <a:cubicBezTo>
                      <a:pt x="400152" y="370447"/>
                      <a:pt x="405078" y="370447"/>
                      <a:pt x="410004" y="370242"/>
                    </a:cubicBezTo>
                    <a:cubicBezTo>
                      <a:pt x="428683" y="369832"/>
                      <a:pt x="444489" y="355668"/>
                      <a:pt x="448184" y="335963"/>
                    </a:cubicBezTo>
                    <a:cubicBezTo>
                      <a:pt x="451262" y="319952"/>
                      <a:pt x="440794" y="300247"/>
                      <a:pt x="424783" y="294500"/>
                    </a:cubicBezTo>
                    <a:cubicBezTo>
                      <a:pt x="415752" y="291421"/>
                      <a:pt x="405694" y="291831"/>
                      <a:pt x="396046" y="290394"/>
                    </a:cubicBezTo>
                    <a:cubicBezTo>
                      <a:pt x="393788" y="289984"/>
                      <a:pt x="390504" y="288957"/>
                      <a:pt x="390094" y="287521"/>
                    </a:cubicBezTo>
                    <a:cubicBezTo>
                      <a:pt x="386809" y="277873"/>
                      <a:pt x="390094" y="273357"/>
                      <a:pt x="400152" y="273357"/>
                    </a:cubicBezTo>
                    <a:cubicBezTo>
                      <a:pt x="473431" y="273357"/>
                      <a:pt x="546916" y="273357"/>
                      <a:pt x="620195" y="273357"/>
                    </a:cubicBezTo>
                    <a:cubicBezTo>
                      <a:pt x="634974" y="273357"/>
                      <a:pt x="647290" y="268020"/>
                      <a:pt x="655501" y="255499"/>
                    </a:cubicBezTo>
                    <a:cubicBezTo>
                      <a:pt x="663916" y="242773"/>
                      <a:pt x="665148" y="229020"/>
                      <a:pt x="657964" y="215473"/>
                    </a:cubicBezTo>
                    <a:cubicBezTo>
                      <a:pt x="650574" y="200694"/>
                      <a:pt x="638874" y="192894"/>
                      <a:pt x="622248" y="192894"/>
                    </a:cubicBezTo>
                    <a:cubicBezTo>
                      <a:pt x="493547" y="192894"/>
                      <a:pt x="364846" y="192894"/>
                      <a:pt x="236351" y="192894"/>
                    </a:cubicBezTo>
                    <a:cubicBezTo>
                      <a:pt x="233477" y="192894"/>
                      <a:pt x="230808" y="192894"/>
                      <a:pt x="226293" y="192894"/>
                    </a:cubicBezTo>
                    <a:close/>
                  </a:path>
                </a:pathLst>
              </a:custGeom>
              <a:grpFill/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Apis For Office" panose="020B0504010101010104" pitchFamily="34" charset="0"/>
                </a:endParaRPr>
              </a:p>
            </p:txBody>
          </p:sp>
          <p:pic>
            <p:nvPicPr>
              <p:cNvPr id="203" name="Graphic 202">
                <a:extLst>
                  <a:ext uri="{FF2B5EF4-FFF2-40B4-BE49-F238E27FC236}">
                    <a16:creationId xmlns:a16="http://schemas.microsoft.com/office/drawing/2014/main" id="{847EE49E-C6C6-4664-8802-8E3EF7DD3A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531031" y="3509964"/>
                <a:ext cx="220302" cy="333376"/>
              </a:xfrm>
              <a:prstGeom prst="rect">
                <a:avLst/>
              </a:prstGeom>
            </p:spPr>
          </p:pic>
        </p:grpSp>
      </p:grp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DACA4F3B-E6B3-4161-9A99-FEA18B7CD357}"/>
              </a:ext>
            </a:extLst>
          </p:cNvPr>
          <p:cNvCxnSpPr>
            <a:cxnSpLocks/>
          </p:cNvCxnSpPr>
          <p:nvPr/>
        </p:nvCxnSpPr>
        <p:spPr>
          <a:xfrm>
            <a:off x="8594369" y="1315085"/>
            <a:ext cx="0" cy="380809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A18263EA-C385-42DE-99C5-694E63C84E3E}"/>
              </a:ext>
            </a:extLst>
          </p:cNvPr>
          <p:cNvSpPr txBox="1"/>
          <p:nvPr/>
        </p:nvSpPr>
        <p:spPr>
          <a:xfrm>
            <a:off x="7042251" y="2670709"/>
            <a:ext cx="10355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Krew skurczowa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ciśnienie (mmHg)</a:t>
            </a:r>
          </a:p>
        </p:txBody>
      </p:sp>
      <p:pic>
        <p:nvPicPr>
          <p:cNvPr id="214" name="Graphic 213">
            <a:extLst>
              <a:ext uri="{FF2B5EF4-FFF2-40B4-BE49-F238E27FC236}">
                <a16:creationId xmlns:a16="http://schemas.microsoft.com/office/drawing/2014/main" id="{787673F5-DF79-42EB-847E-498EAFB0BC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56026" y="2683356"/>
            <a:ext cx="251704" cy="251704"/>
          </a:xfrm>
          <a:prstGeom prst="rect">
            <a:avLst/>
          </a:prstGeom>
        </p:spPr>
      </p:pic>
      <p:pic>
        <p:nvPicPr>
          <p:cNvPr id="215" name="Graphic 214">
            <a:extLst>
              <a:ext uri="{FF2B5EF4-FFF2-40B4-BE49-F238E27FC236}">
                <a16:creationId xmlns:a16="http://schemas.microsoft.com/office/drawing/2014/main" id="{301B88E9-FD6A-4F6D-BC4D-6F06159618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20869" y="3938333"/>
            <a:ext cx="303292" cy="248794"/>
          </a:xfrm>
          <a:prstGeom prst="rect">
            <a:avLst/>
          </a:prstGeom>
        </p:spPr>
      </p:pic>
      <p:sp>
        <p:nvSpPr>
          <p:cNvPr id="219" name="Content Placeholder 2">
            <a:extLst>
              <a:ext uri="{FF2B5EF4-FFF2-40B4-BE49-F238E27FC236}">
                <a16:creationId xmlns:a16="http://schemas.microsoft.com/office/drawing/2014/main" id="{E8D74C83-B0D1-49A3-BD47-64E3F4BCF9B2}"/>
              </a:ext>
            </a:extLst>
          </p:cNvPr>
          <p:cNvSpPr txBox="1">
            <a:spLocks/>
          </p:cNvSpPr>
          <p:nvPr/>
        </p:nvSpPr>
        <p:spPr>
          <a:xfrm>
            <a:off x="8136553" y="44923"/>
            <a:ext cx="72936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Cel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BBA140DF-7249-413D-87F3-8789674EE39A}"/>
              </a:ext>
            </a:extLst>
          </p:cNvPr>
          <p:cNvSpPr/>
          <p:nvPr/>
        </p:nvSpPr>
        <p:spPr>
          <a:xfrm>
            <a:off x="8587740" y="1214120"/>
            <a:ext cx="3253740" cy="6248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7BAA3F0-13B7-487F-AA04-2696A64BB752}"/>
              </a:ext>
            </a:extLst>
          </p:cNvPr>
          <p:cNvSpPr txBox="1"/>
          <p:nvPr/>
        </p:nvSpPr>
        <p:spPr>
          <a:xfrm>
            <a:off x="10591344" y="1249541"/>
            <a:ext cx="120225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ETD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liraglutyd 3,0 mg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(68 tygodni)</a:t>
            </a:r>
            <a:endParaRPr kumimoji="0" lang="en-GB" sz="900" b="1" i="0" u="none" strike="noStrike" kern="1200" cap="none" spc="0" normalizeH="0" baseline="0" noProof="0" err="1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8965DDF-1EF2-441F-A8B9-221C42797F79}"/>
              </a:ext>
            </a:extLst>
          </p:cNvPr>
          <p:cNvSpPr txBox="1"/>
          <p:nvPr/>
        </p:nvSpPr>
        <p:spPr>
          <a:xfrm>
            <a:off x="8978910" y="1318791"/>
            <a:ext cx="1295226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Semaglutyd 2,4 mg vs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liraglutyd 3,0 mg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vs placebo (68 tygodni)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744A04E3-578C-419C-AE7A-C5524571DCA6}"/>
              </a:ext>
            </a:extLst>
          </p:cNvPr>
          <p:cNvCxnSpPr>
            <a:cxnSpLocks/>
          </p:cNvCxnSpPr>
          <p:nvPr/>
        </p:nvCxnSpPr>
        <p:spPr>
          <a:xfrm>
            <a:off x="10530254" y="1214120"/>
            <a:ext cx="0" cy="315010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A4160F4B-0D76-4B07-9262-52CE308FEFC8}"/>
              </a:ext>
            </a:extLst>
          </p:cNvPr>
          <p:cNvSpPr txBox="1"/>
          <p:nvPr/>
        </p:nvSpPr>
        <p:spPr>
          <a:xfrm>
            <a:off x="7008327" y="989732"/>
            <a:ext cx="16272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 drugorzędne punkty końcowe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srgbClr val="005AD2">
                    <a:lumMod val="50000"/>
                  </a:srgbClr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†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5AD2">
                  <a:lumMod val="50000"/>
                </a:srgbClr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0751A6B-4F23-4EE3-9AF6-6266693F4AA6}"/>
              </a:ext>
            </a:extLst>
          </p:cNvPr>
          <p:cNvSpPr txBox="1"/>
          <p:nvPr/>
        </p:nvSpPr>
        <p:spPr>
          <a:xfrm>
            <a:off x="7002176" y="2043981"/>
            <a:ext cx="1115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Talia </a:t>
            </a:r>
            <a:b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</a:br>
            <a:r>
              <a:rPr kumimoji="0" lang="da-DK" sz="9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obwód (cm)</a:t>
            </a:r>
          </a:p>
        </p:txBody>
      </p:sp>
      <p:pic>
        <p:nvPicPr>
          <p:cNvPr id="190" name="Graphic 189">
            <a:extLst>
              <a:ext uri="{FF2B5EF4-FFF2-40B4-BE49-F238E27FC236}">
                <a16:creationId xmlns:a16="http://schemas.microsoft.com/office/drawing/2014/main" id="{E540A4D4-9062-4C4E-B8FE-16776AF0CC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02820" y="2090542"/>
            <a:ext cx="323213" cy="183876"/>
          </a:xfrm>
          <a:prstGeom prst="rect">
            <a:avLst/>
          </a:prstGeom>
        </p:spPr>
      </p:pic>
      <p:sp>
        <p:nvSpPr>
          <p:cNvPr id="191" name="Line 34">
            <a:extLst>
              <a:ext uri="{FF2B5EF4-FFF2-40B4-BE49-F238E27FC236}">
                <a16:creationId xmlns:a16="http://schemas.microsoft.com/office/drawing/2014/main" id="{3A03D53E-0C08-4CA2-B35D-70F4B436D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2331" y="6070394"/>
            <a:ext cx="184324" cy="0"/>
          </a:xfrm>
          <a:prstGeom prst="line">
            <a:avLst/>
          </a:prstGeom>
          <a:noFill/>
          <a:ln w="38100" cap="flat">
            <a:solidFill>
              <a:srgbClr val="939AA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AB8ECF1C-A781-44FA-B599-2E137D06B815}"/>
              </a:ext>
            </a:extLst>
          </p:cNvPr>
          <p:cNvSpPr txBox="1"/>
          <p:nvPr/>
        </p:nvSpPr>
        <p:spPr>
          <a:xfrm>
            <a:off x="3149713" y="6001753"/>
            <a:ext cx="742191" cy="13728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Połączone placebo</a:t>
            </a:r>
          </a:p>
        </p:txBody>
      </p:sp>
      <p:sp>
        <p:nvSpPr>
          <p:cNvPr id="194" name="Line 107">
            <a:extLst>
              <a:ext uri="{FF2B5EF4-FFF2-40B4-BE49-F238E27FC236}">
                <a16:creationId xmlns:a16="http://schemas.microsoft.com/office/drawing/2014/main" id="{26E86C7B-14C9-441D-8157-3BB11160F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7832" y="6070394"/>
            <a:ext cx="182880" cy="0"/>
          </a:xfrm>
          <a:prstGeom prst="line">
            <a:avLst/>
          </a:prstGeom>
          <a:ln w="38100">
            <a:solidFill>
              <a:srgbClr val="EAAB0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C09186B-558F-496D-83E8-F820C6229952}"/>
              </a:ext>
            </a:extLst>
          </p:cNvPr>
          <p:cNvSpPr txBox="1"/>
          <p:nvPr/>
        </p:nvSpPr>
        <p:spPr>
          <a:xfrm>
            <a:off x="1913315" y="6001753"/>
            <a:ext cx="888305" cy="13728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Liraglutyd 3,0 mg</a:t>
            </a:r>
          </a:p>
        </p:txBody>
      </p:sp>
      <p:sp>
        <p:nvSpPr>
          <p:cNvPr id="196" name="Line 124">
            <a:extLst>
              <a:ext uri="{FF2B5EF4-FFF2-40B4-BE49-F238E27FC236}">
                <a16:creationId xmlns:a16="http://schemas.microsoft.com/office/drawing/2014/main" id="{E147720D-8B8B-423F-B23A-0C9CC7CCD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913" y="6070394"/>
            <a:ext cx="182880" cy="0"/>
          </a:xfrm>
          <a:prstGeom prst="line">
            <a:avLst/>
          </a:prstGeom>
          <a:noFill/>
          <a:ln w="38100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FFC6003-4C36-419A-94BD-E8029722007D}"/>
              </a:ext>
            </a:extLst>
          </p:cNvPr>
          <p:cNvSpPr txBox="1"/>
          <p:nvPr/>
        </p:nvSpPr>
        <p:spPr>
          <a:xfrm>
            <a:off x="613587" y="6001753"/>
            <a:ext cx="973913" cy="13728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Semaglutyd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2,4 mg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82CDCEA-B7A8-4EC9-BAB7-83C8481DAC41}"/>
              </a:ext>
            </a:extLst>
          </p:cNvPr>
          <p:cNvSpPr/>
          <p:nvPr/>
        </p:nvSpPr>
        <p:spPr>
          <a:xfrm>
            <a:off x="7926717" y="-1372"/>
            <a:ext cx="101478" cy="303134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18C9006-74BD-4CF4-97F3-EBA720F33999}"/>
              </a:ext>
            </a:extLst>
          </p:cNvPr>
          <p:cNvSpPr/>
          <p:nvPr/>
        </p:nvSpPr>
        <p:spPr>
          <a:xfrm>
            <a:off x="6872839" y="1008184"/>
            <a:ext cx="56123" cy="690227"/>
          </a:xfrm>
          <a:prstGeom prst="rect">
            <a:avLst/>
          </a:prstGeom>
          <a:solidFill>
            <a:srgbClr val="00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B8029F-5612-486F-9731-079A3DCDEC99}"/>
              </a:ext>
            </a:extLst>
          </p:cNvPr>
          <p:cNvCxnSpPr>
            <a:cxnSpLocks/>
          </p:cNvCxnSpPr>
          <p:nvPr/>
        </p:nvCxnSpPr>
        <p:spPr>
          <a:xfrm>
            <a:off x="8017921" y="-1400"/>
            <a:ext cx="0" cy="684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60822203-4FB5-428C-861D-2B5CFF75F169}"/>
              </a:ext>
            </a:extLst>
          </p:cNvPr>
          <p:cNvSpPr/>
          <p:nvPr/>
        </p:nvSpPr>
        <p:spPr>
          <a:xfrm>
            <a:off x="6889807" y="5282421"/>
            <a:ext cx="1560695" cy="305043"/>
          </a:xfrm>
          <a:prstGeom prst="homePlate">
            <a:avLst/>
          </a:prstGeom>
          <a:solidFill>
            <a:srgbClr val="3B9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05643-6199-41B5-974E-28F7C30B80C4}"/>
              </a:ext>
            </a:extLst>
          </p:cNvPr>
          <p:cNvSpPr txBox="1"/>
          <p:nvPr/>
        </p:nvSpPr>
        <p:spPr>
          <a:xfrm>
            <a:off x="7003501" y="5278023"/>
            <a:ext cx="1175957" cy="2402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Wnioski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1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43BB50-C024-C4BE-4DE3-65FE5A984EE3}"/>
              </a:ext>
            </a:extLst>
          </p:cNvPr>
          <p:cNvSpPr/>
          <p:nvPr/>
        </p:nvSpPr>
        <p:spPr>
          <a:xfrm>
            <a:off x="4199138" y="6200241"/>
            <a:ext cx="3922402" cy="46197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2C264C-C9DC-CD18-862B-F77E6253F238}"/>
              </a:ext>
            </a:extLst>
          </p:cNvPr>
          <p:cNvSpPr txBox="1">
            <a:spLocks/>
          </p:cNvSpPr>
          <p:nvPr/>
        </p:nvSpPr>
        <p:spPr>
          <a:xfrm>
            <a:off x="187539" y="6166635"/>
            <a:ext cx="9228387" cy="5291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761921" rtl="0" eaLnBrk="1" latinLnBrk="0" hangingPunct="1">
              <a:lnSpc>
                <a:spcPct val="100000"/>
              </a:lnSpc>
              <a:spcBef>
                <a:spcPts val="833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800" b="0" i="1" kern="1200">
                <a:solidFill>
                  <a:schemeClr val="accent6"/>
                </a:solidFill>
                <a:latin typeface="+mn-lt"/>
                <a:ea typeface="Apis For Office" panose="020B0504010101010104" pitchFamily="34" charset="0"/>
                <a:cs typeface="Apis For Office" panose="020B0504010101010104" pitchFamily="34" charset="0"/>
              </a:defRPr>
            </a:lvl1pPr>
            <a:lvl2pPr marL="394188" indent="-189158" algn="l" defTabSz="761921" rtl="0" eaLnBrk="1" latinLnBrk="0" hangingPunct="1">
              <a:lnSpc>
                <a:spcPct val="100000"/>
              </a:lnSpc>
              <a:spcBef>
                <a:spcPts val="4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333" b="0" i="0" kern="1200">
                <a:solidFill>
                  <a:srgbClr val="343433"/>
                </a:solidFill>
                <a:latin typeface="+mn-lt"/>
                <a:ea typeface="Apis For Office" panose="020B0504010101010104" pitchFamily="34" charset="0"/>
                <a:cs typeface="Apis For Office" panose="020B0504010101010104" pitchFamily="34" charset="0"/>
              </a:defRPr>
            </a:lvl2pPr>
            <a:lvl3pPr marL="529112" indent="-134924" algn="l" defTabSz="761921" rtl="0" eaLnBrk="1" latinLnBrk="0" hangingPunct="1">
              <a:lnSpc>
                <a:spcPct val="100000"/>
              </a:lnSpc>
              <a:spcBef>
                <a:spcPts val="417"/>
              </a:spcBef>
              <a:buClr>
                <a:schemeClr val="accent2"/>
              </a:buClr>
              <a:buSzPct val="120000"/>
              <a:buFont typeface="STIXGeneral-Regular" pitchFamily="2" charset="2"/>
              <a:buChar char="⎯"/>
              <a:tabLst/>
              <a:defRPr sz="1167" b="0" i="0" kern="1200">
                <a:solidFill>
                  <a:srgbClr val="343433"/>
                </a:solidFill>
                <a:latin typeface="+mn-lt"/>
                <a:ea typeface="Apis For Office" panose="020B0504010101010104" pitchFamily="34" charset="0"/>
                <a:cs typeface="Apis For Office" panose="020B0504010101010104" pitchFamily="34" charset="0"/>
              </a:defRPr>
            </a:lvl3pPr>
            <a:lvl4pPr marL="625674" indent="-96563" algn="l" defTabSz="761921" rtl="0" eaLnBrk="1" latinLnBrk="0" hangingPunct="1">
              <a:lnSpc>
                <a:spcPct val="100000"/>
              </a:lnSpc>
              <a:spcBef>
                <a:spcPts val="4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rgbClr val="343433"/>
                </a:solidFill>
                <a:latin typeface="+mn-lt"/>
                <a:ea typeface="Apis For Office" panose="020B0504010101010104" pitchFamily="34" charset="0"/>
                <a:cs typeface="Apis For Office" panose="020B0504010101010104" pitchFamily="34" charset="0"/>
              </a:defRPr>
            </a:lvl4pPr>
            <a:lvl5pPr marL="715625" indent="-89948" algn="l" defTabSz="761921" rtl="0" eaLnBrk="1" latinLnBrk="0" hangingPunct="1">
              <a:lnSpc>
                <a:spcPct val="100000"/>
              </a:lnSpc>
              <a:spcBef>
                <a:spcPts val="41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000" b="0" i="0" kern="1200">
                <a:solidFill>
                  <a:srgbClr val="343433"/>
                </a:solidFill>
                <a:latin typeface="+mn-lt"/>
                <a:ea typeface="Apis For Office" panose="020B0504010101010104" pitchFamily="34" charset="0"/>
                <a:cs typeface="Apis For Office" panose="020B0504010101010104" pitchFamily="34" charset="0"/>
              </a:defRPr>
            </a:lvl5pPr>
            <a:lvl6pPr marL="2095280" indent="-190479" algn="l" defTabSz="761921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240" indent="-190479" algn="l" defTabSz="761921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201" indent="-190479" algn="l" defTabSz="761921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160" indent="-190479" algn="l" defTabSz="761921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61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31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BMI,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wskaźnik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masy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ciała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; HF,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niewydolność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serca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;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HFpEF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,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niewydolność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serca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z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zachowaną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frakcją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wyrzutową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;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hsCRP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,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białko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C-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reaktywne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o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wysokiej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czułości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; OW,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raz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w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tygodniu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; 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KCCQ, Kansas City Cardiomyopathy Questionnaire; 6MWD,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dystans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6-minutowego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marszu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; NN, Novo Nordisk; </a:t>
            </a:r>
            <a:b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</a:b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NT-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proBNP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, N-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końcowy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peptyd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natriuretyczny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typu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B; NYHA, New York Heart Association; T2D,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cukrzyca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en-GB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typu</a:t>
            </a:r>
            <a:r>
              <a:rPr kumimoji="0" lang="en-GB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2. </a:t>
            </a:r>
          </a:p>
          <a:p>
            <a:pPr marL="0" marR="0" lvl="0" indent="0" algn="l" defTabSz="761921" rtl="0" eaLnBrk="1" fontAlgn="auto" latinLnBrk="0" hangingPunct="1">
              <a:lnSpc>
                <a:spcPct val="100000"/>
              </a:lnSpc>
              <a:spcBef>
                <a:spcPts val="833"/>
              </a:spcBef>
              <a:spcAft>
                <a:spcPts val="0"/>
              </a:spcAft>
              <a:buClr>
                <a:srgbClr val="C4318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1. ClinicalTrials.gov. STEP-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HFpEF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. https:// clinicaltrials.gov/ct2/show/NCT04788511.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Dostęp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28/07/22; 2. ClinicalTrials.gov. </a:t>
            </a:r>
            <a:r>
              <a:rPr kumimoji="0" lang="en-CA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STEP </a:t>
            </a:r>
            <a:r>
              <a:rPr kumimoji="0" lang="en-CA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HFpEF</a:t>
            </a:r>
            <a:r>
              <a:rPr kumimoji="0" lang="en-CA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DM. 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https://clinicaltrials.gov/ct2/show/NCT04916470. </a:t>
            </a:r>
            <a:r>
              <a:rPr kumimoji="0" lang="en-US" sz="600" b="0" i="1" u="none" strike="noStrike" kern="1200" cap="none" spc="0" normalizeH="0" baseline="0" noProof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Dostęp</a:t>
            </a:r>
            <a:r>
              <a:rPr kumimoji="0" lang="en-US" sz="600" b="0" i="1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28/07/22.</a:t>
            </a:r>
          </a:p>
        </p:txBody>
      </p:sp>
      <p:sp>
        <p:nvSpPr>
          <p:cNvPr id="7" name="Title 13">
            <a:extLst>
              <a:ext uri="{FF2B5EF4-FFF2-40B4-BE49-F238E27FC236}">
                <a16:creationId xmlns:a16="http://schemas.microsoft.com/office/drawing/2014/main" id="{77309C90-2412-4F87-B87B-A81B35B19ED9}"/>
              </a:ext>
            </a:extLst>
          </p:cNvPr>
          <p:cNvSpPr txBox="1">
            <a:spLocks/>
          </p:cNvSpPr>
          <p:nvPr/>
        </p:nvSpPr>
        <p:spPr>
          <a:xfrm>
            <a:off x="283503" y="210126"/>
            <a:ext cx="11753672" cy="804213"/>
          </a:xfrm>
          <a:prstGeom prst="rect">
            <a:avLst/>
          </a:prstGeom>
        </p:spPr>
        <p:txBody>
          <a:bodyPr vert="horz">
            <a:noAutofit/>
          </a:bodyPr>
          <a:lstStyle>
            <a:lvl1pPr algn="l" defTabSz="7619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500" b="1" i="0" kern="1200" baseline="0" dirty="0">
                <a:solidFill>
                  <a:schemeClr val="accent1"/>
                </a:solidFill>
                <a:latin typeface="+mj-lt"/>
                <a:ea typeface="Apis For Office" panose="020B0504010101010104" pitchFamily="34" charset="0"/>
                <a:cs typeface="Apis For Office" panose="020B0504010101010104" pitchFamily="34" charset="0"/>
              </a:defRPr>
            </a:lvl1pPr>
          </a:lstStyle>
          <a:p>
            <a:pPr marL="0" marR="0" lvl="0" indent="0" algn="l" defTabSz="76192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STEP-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HFpEF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: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Wegovy ® (semaglutyd 2,4 mg) jest pierwszym lekiem zarejestrowanym w leczeniu otyłości, który  wykazał poprawę w zakresie objawów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HFpEF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1,2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is For Office"/>
              <a:ea typeface="Apis For Office" panose="020B0504010101010104" pitchFamily="34" charset="0"/>
              <a:cs typeface="Apis For Office" panose="020B05040101010101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1B69E2-53B7-EA51-BD65-D4749AFC2314}"/>
              </a:ext>
            </a:extLst>
          </p:cNvPr>
          <p:cNvGrpSpPr/>
          <p:nvPr/>
        </p:nvGrpSpPr>
        <p:grpSpPr>
          <a:xfrm>
            <a:off x="114035" y="1547451"/>
            <a:ext cx="5333082" cy="2748747"/>
            <a:chOff x="559811" y="1802920"/>
            <a:chExt cx="5333082" cy="274874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BA88D2-02B0-2E18-D8E2-2FB1389F122B}"/>
                </a:ext>
              </a:extLst>
            </p:cNvPr>
            <p:cNvSpPr/>
            <p:nvPr/>
          </p:nvSpPr>
          <p:spPr>
            <a:xfrm>
              <a:off x="568893" y="1802920"/>
              <a:ext cx="5324000" cy="2748747"/>
            </a:xfrm>
            <a:prstGeom prst="rect">
              <a:avLst/>
            </a:prstGeom>
            <a:solidFill>
              <a:srgbClr val="E9F3F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2000" tIns="45720" rIns="72000" bIns="36000"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1" i="0" u="none" strike="noStrike" kern="0" cap="none" spc="0" normalizeH="0" baseline="0" noProof="0">
                  <a:ln>
                    <a:noFill/>
                  </a:ln>
                  <a:solidFill>
                    <a:srgbClr val="3B97DE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Projekt badania STEP-HFpEF</a:t>
              </a: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659494-E0CD-8338-F176-B8E7F829D43D}"/>
                </a:ext>
              </a:extLst>
            </p:cNvPr>
            <p:cNvGrpSpPr/>
            <p:nvPr/>
          </p:nvGrpSpPr>
          <p:grpSpPr>
            <a:xfrm>
              <a:off x="559811" y="2204746"/>
              <a:ext cx="5324000" cy="464824"/>
              <a:chOff x="559811" y="2204746"/>
              <a:chExt cx="5324000" cy="464824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3CD29F4-8221-E0F6-4963-3EA4EAA70F1E}"/>
                  </a:ext>
                </a:extLst>
              </p:cNvPr>
              <p:cNvSpPr/>
              <p:nvPr/>
            </p:nvSpPr>
            <p:spPr>
              <a:xfrm>
                <a:off x="4586023" y="2380296"/>
                <a:ext cx="53055" cy="113725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2190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8" name="Rectangle: Rounded Corners 127">
                <a:extLst>
                  <a:ext uri="{FF2B5EF4-FFF2-40B4-BE49-F238E27FC236}">
                    <a16:creationId xmlns:a16="http://schemas.microsoft.com/office/drawing/2014/main" id="{5385F323-D844-1701-43ED-F5C242EF7C71}"/>
                  </a:ext>
                </a:extLst>
              </p:cNvPr>
              <p:cNvSpPr/>
              <p:nvPr/>
            </p:nvSpPr>
            <p:spPr>
              <a:xfrm>
                <a:off x="559811" y="2204746"/>
                <a:ext cx="5324000" cy="464824"/>
              </a:xfrm>
              <a:prstGeom prst="rect">
                <a:avLst/>
              </a:prstGeom>
              <a:solidFill>
                <a:srgbClr val="8AC7DD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72000" tIns="36000" rIns="72000" bIns="36000" rtlCol="0" anchor="t" anchorCtr="0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D316E61-D257-B188-82ED-91C9B987E231}"/>
                  </a:ext>
                </a:extLst>
              </p:cNvPr>
              <p:cNvSpPr txBox="1"/>
              <p:nvPr/>
            </p:nvSpPr>
            <p:spPr>
              <a:xfrm>
                <a:off x="1545643" y="2283270"/>
                <a:ext cx="171702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13080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B97DE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ea typeface="Apis For Office" panose="020B0504010101010104" pitchFamily="34" charset="0"/>
                    <a:cs typeface="Apis For Office" panose="020B0504010101010104" pitchFamily="34" charset="0"/>
                  </a:rPr>
                  <a:t>NYHA II-IV</a:t>
                </a:r>
              </a:p>
              <a:p>
                <a:pPr marL="0" marR="0" lvl="0" indent="0" defTabSz="13080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B97DE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ea typeface="Apis For Office" panose="020B0504010101010104" pitchFamily="34" charset="0"/>
                    <a:cs typeface="Apis For Office" panose="020B0504010101010104" pitchFamily="34" charset="0"/>
                  </a:rPr>
                  <a:t>Frakcja wyrzutowa ≥45%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D8095B-FC49-42CB-2D13-149B3E988BB2}"/>
                  </a:ext>
                </a:extLst>
              </p:cNvPr>
              <p:cNvSpPr txBox="1"/>
              <p:nvPr/>
            </p:nvSpPr>
            <p:spPr>
              <a:xfrm>
                <a:off x="3942959" y="2360214"/>
                <a:ext cx="102025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1308034" eaLnBrk="1" fontAlgn="auto" latinLnBrk="0" hangingPunct="1">
                  <a:lnSpc>
                    <a:spcPct val="100000"/>
                  </a:lnSpc>
                  <a:spcBef>
                    <a:spcPct val="40000"/>
                  </a:spcBef>
                  <a:spcAft>
                    <a:spcPts val="0"/>
                  </a:spcAft>
                  <a:buClr>
                    <a:srgbClr val="3B97DE"/>
                  </a:buClr>
                  <a:buSzPct val="120000"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</a:rPr>
                  <a:t>BMI ≥30 </a:t>
                </a: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ea typeface="Apis For Office" panose="020B0504010101010104" pitchFamily="34" charset="0"/>
                    <a:cs typeface="Apis For Office" panose="020B0504010101010104" pitchFamily="34" charset="0"/>
                  </a:rPr>
                  <a:t>kg/m</a:t>
                </a:r>
                <a:r>
                  <a:rPr kumimoji="0" lang="en-GB" sz="1000" b="1" i="0" u="none" strike="noStrike" kern="0" cap="none" spc="0" normalizeH="0" baseline="3000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  <a:ea typeface="Apis For Office" panose="020B0504010101010104" pitchFamily="34" charset="0"/>
                    <a:cs typeface="Apis For Office" panose="020B0504010101010104" pitchFamily="34" charset="0"/>
                  </a:rPr>
                  <a:t>2 </a:t>
                </a:r>
                <a:endParaRPr kumimoji="0" lang="en-GB" sz="1000" b="1" i="0" u="none" strike="noStrike" kern="0" cap="none" spc="0" normalizeH="0" baseline="3000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1" name="Group 4">
                <a:extLst>
                  <a:ext uri="{FF2B5EF4-FFF2-40B4-BE49-F238E27FC236}">
                    <a16:creationId xmlns:a16="http://schemas.microsoft.com/office/drawing/2014/main" id="{92739420-916F-0C4B-C463-EF1FE348932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251177" y="2300320"/>
                <a:ext cx="230068" cy="273676"/>
                <a:chOff x="2008" y="584"/>
                <a:chExt cx="1741" cy="2071"/>
              </a:xfrm>
              <a:solidFill>
                <a:srgbClr val="44546A"/>
              </a:solidFill>
            </p:grpSpPr>
            <p:sp>
              <p:nvSpPr>
                <p:cNvPr id="45" name="Freeform 5">
                  <a:extLst>
                    <a:ext uri="{FF2B5EF4-FFF2-40B4-BE49-F238E27FC236}">
                      <a16:creationId xmlns:a16="http://schemas.microsoft.com/office/drawing/2014/main" id="{45551BAE-7428-3BD8-6577-62B89A6451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72" y="584"/>
                  <a:ext cx="1577" cy="2071"/>
                </a:xfrm>
                <a:custGeom>
                  <a:avLst/>
                  <a:gdLst>
                    <a:gd name="T0" fmla="*/ 647 w 1046"/>
                    <a:gd name="T1" fmla="*/ 1373 h 1373"/>
                    <a:gd name="T2" fmla="*/ 569 w 1046"/>
                    <a:gd name="T3" fmla="*/ 1349 h 1373"/>
                    <a:gd name="T4" fmla="*/ 77 w 1046"/>
                    <a:gd name="T5" fmla="*/ 945 h 1373"/>
                    <a:gd name="T6" fmla="*/ 6 w 1046"/>
                    <a:gd name="T7" fmla="*/ 685 h 1373"/>
                    <a:gd name="T8" fmla="*/ 107 w 1046"/>
                    <a:gd name="T9" fmla="*/ 456 h 1373"/>
                    <a:gd name="T10" fmla="*/ 364 w 1046"/>
                    <a:gd name="T11" fmla="*/ 398 h 1373"/>
                    <a:gd name="T12" fmla="*/ 426 w 1046"/>
                    <a:gd name="T13" fmla="*/ 419 h 1373"/>
                    <a:gd name="T14" fmla="*/ 447 w 1046"/>
                    <a:gd name="T15" fmla="*/ 412 h 1373"/>
                    <a:gd name="T16" fmla="*/ 483 w 1046"/>
                    <a:gd name="T17" fmla="*/ 344 h 1373"/>
                    <a:gd name="T18" fmla="*/ 686 w 1046"/>
                    <a:gd name="T19" fmla="*/ 28 h 1373"/>
                    <a:gd name="T20" fmla="*/ 708 w 1046"/>
                    <a:gd name="T21" fmla="*/ 0 h 1373"/>
                    <a:gd name="T22" fmla="*/ 715 w 1046"/>
                    <a:gd name="T23" fmla="*/ 0 h 1373"/>
                    <a:gd name="T24" fmla="*/ 788 w 1046"/>
                    <a:gd name="T25" fmla="*/ 63 h 1373"/>
                    <a:gd name="T26" fmla="*/ 846 w 1046"/>
                    <a:gd name="T27" fmla="*/ 112 h 1373"/>
                    <a:gd name="T28" fmla="*/ 767 w 1046"/>
                    <a:gd name="T29" fmla="*/ 203 h 1373"/>
                    <a:gd name="T30" fmla="*/ 714 w 1046"/>
                    <a:gd name="T31" fmla="*/ 359 h 1373"/>
                    <a:gd name="T32" fmla="*/ 737 w 1046"/>
                    <a:gd name="T33" fmla="*/ 382 h 1373"/>
                    <a:gd name="T34" fmla="*/ 832 w 1046"/>
                    <a:gd name="T35" fmla="*/ 394 h 1373"/>
                    <a:gd name="T36" fmla="*/ 1030 w 1046"/>
                    <a:gd name="T37" fmla="*/ 619 h 1373"/>
                    <a:gd name="T38" fmla="*/ 1046 w 1046"/>
                    <a:gd name="T39" fmla="*/ 707 h 1373"/>
                    <a:gd name="T40" fmla="*/ 1046 w 1046"/>
                    <a:gd name="T41" fmla="*/ 820 h 1373"/>
                    <a:gd name="T42" fmla="*/ 1043 w 1046"/>
                    <a:gd name="T43" fmla="*/ 836 h 1373"/>
                    <a:gd name="T44" fmla="*/ 977 w 1046"/>
                    <a:gd name="T45" fmla="*/ 1142 h 1373"/>
                    <a:gd name="T46" fmla="*/ 736 w 1046"/>
                    <a:gd name="T47" fmla="*/ 1369 h 1373"/>
                    <a:gd name="T48" fmla="*/ 730 w 1046"/>
                    <a:gd name="T49" fmla="*/ 1373 h 1373"/>
                    <a:gd name="T50" fmla="*/ 647 w 1046"/>
                    <a:gd name="T51" fmla="*/ 1373 h 1373"/>
                    <a:gd name="T52" fmla="*/ 717 w 1046"/>
                    <a:gd name="T53" fmla="*/ 87 h 1373"/>
                    <a:gd name="T54" fmla="*/ 548 w 1046"/>
                    <a:gd name="T55" fmla="*/ 351 h 1373"/>
                    <a:gd name="T56" fmla="*/ 477 w 1046"/>
                    <a:gd name="T57" fmla="*/ 478 h 1373"/>
                    <a:gd name="T58" fmla="*/ 455 w 1046"/>
                    <a:gd name="T59" fmla="*/ 489 h 1373"/>
                    <a:gd name="T60" fmla="*/ 396 w 1046"/>
                    <a:gd name="T61" fmla="*/ 474 h 1373"/>
                    <a:gd name="T62" fmla="*/ 251 w 1046"/>
                    <a:gd name="T63" fmla="*/ 452 h 1373"/>
                    <a:gd name="T64" fmla="*/ 105 w 1046"/>
                    <a:gd name="T65" fmla="*/ 562 h 1373"/>
                    <a:gd name="T66" fmla="*/ 108 w 1046"/>
                    <a:gd name="T67" fmla="*/ 869 h 1373"/>
                    <a:gd name="T68" fmla="*/ 357 w 1046"/>
                    <a:gd name="T69" fmla="*/ 1158 h 1373"/>
                    <a:gd name="T70" fmla="*/ 620 w 1046"/>
                    <a:gd name="T71" fmla="*/ 1300 h 1373"/>
                    <a:gd name="T72" fmla="*/ 843 w 1046"/>
                    <a:gd name="T73" fmla="*/ 1247 h 1373"/>
                    <a:gd name="T74" fmla="*/ 918 w 1046"/>
                    <a:gd name="T75" fmla="*/ 1120 h 1373"/>
                    <a:gd name="T76" fmla="*/ 981 w 1046"/>
                    <a:gd name="T77" fmla="*/ 820 h 1373"/>
                    <a:gd name="T78" fmla="*/ 960 w 1046"/>
                    <a:gd name="T79" fmla="*/ 604 h 1373"/>
                    <a:gd name="T80" fmla="*/ 746 w 1046"/>
                    <a:gd name="T81" fmla="*/ 443 h 1373"/>
                    <a:gd name="T82" fmla="*/ 729 w 1046"/>
                    <a:gd name="T83" fmla="*/ 460 h 1373"/>
                    <a:gd name="T84" fmla="*/ 730 w 1046"/>
                    <a:gd name="T85" fmla="*/ 494 h 1373"/>
                    <a:gd name="T86" fmla="*/ 591 w 1046"/>
                    <a:gd name="T87" fmla="*/ 874 h 1373"/>
                    <a:gd name="T88" fmla="*/ 542 w 1046"/>
                    <a:gd name="T89" fmla="*/ 880 h 1373"/>
                    <a:gd name="T90" fmla="*/ 543 w 1046"/>
                    <a:gd name="T91" fmla="*/ 832 h 1373"/>
                    <a:gd name="T92" fmla="*/ 667 w 1046"/>
                    <a:gd name="T93" fmla="*/ 486 h 1373"/>
                    <a:gd name="T94" fmla="*/ 652 w 1046"/>
                    <a:gd name="T95" fmla="*/ 368 h 1373"/>
                    <a:gd name="T96" fmla="*/ 724 w 1046"/>
                    <a:gd name="T97" fmla="*/ 155 h 1373"/>
                    <a:gd name="T98" fmla="*/ 755 w 1046"/>
                    <a:gd name="T99" fmla="*/ 119 h 1373"/>
                    <a:gd name="T100" fmla="*/ 717 w 1046"/>
                    <a:gd name="T101" fmla="*/ 87 h 1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46" h="1373">
                      <a:moveTo>
                        <a:pt x="647" y="1373"/>
                      </a:moveTo>
                      <a:cubicBezTo>
                        <a:pt x="621" y="1365"/>
                        <a:pt x="594" y="1359"/>
                        <a:pt x="569" y="1349"/>
                      </a:cubicBezTo>
                      <a:cubicBezTo>
                        <a:pt x="362" y="1267"/>
                        <a:pt x="196" y="1134"/>
                        <a:pt x="77" y="945"/>
                      </a:cubicBezTo>
                      <a:cubicBezTo>
                        <a:pt x="28" y="866"/>
                        <a:pt x="0" y="779"/>
                        <a:pt x="6" y="685"/>
                      </a:cubicBezTo>
                      <a:cubicBezTo>
                        <a:pt x="12" y="597"/>
                        <a:pt x="42" y="518"/>
                        <a:pt x="107" y="456"/>
                      </a:cubicBezTo>
                      <a:cubicBezTo>
                        <a:pt x="180" y="385"/>
                        <a:pt x="268" y="375"/>
                        <a:pt x="364" y="398"/>
                      </a:cubicBezTo>
                      <a:cubicBezTo>
                        <a:pt x="385" y="403"/>
                        <a:pt x="405" y="411"/>
                        <a:pt x="426" y="419"/>
                      </a:cubicBezTo>
                      <a:cubicBezTo>
                        <a:pt x="436" y="423"/>
                        <a:pt x="442" y="421"/>
                        <a:pt x="447" y="412"/>
                      </a:cubicBezTo>
                      <a:cubicBezTo>
                        <a:pt x="459" y="389"/>
                        <a:pt x="474" y="368"/>
                        <a:pt x="483" y="344"/>
                      </a:cubicBezTo>
                      <a:cubicBezTo>
                        <a:pt x="531" y="226"/>
                        <a:pt x="604" y="124"/>
                        <a:pt x="686" y="28"/>
                      </a:cubicBezTo>
                      <a:cubicBezTo>
                        <a:pt x="693" y="19"/>
                        <a:pt x="700" y="9"/>
                        <a:pt x="708" y="0"/>
                      </a:cubicBezTo>
                      <a:cubicBezTo>
                        <a:pt x="710" y="0"/>
                        <a:pt x="713" y="0"/>
                        <a:pt x="715" y="0"/>
                      </a:cubicBezTo>
                      <a:cubicBezTo>
                        <a:pt x="739" y="21"/>
                        <a:pt x="764" y="43"/>
                        <a:pt x="788" y="63"/>
                      </a:cubicBezTo>
                      <a:cubicBezTo>
                        <a:pt x="807" y="80"/>
                        <a:pt x="826" y="95"/>
                        <a:pt x="846" y="112"/>
                      </a:cubicBezTo>
                      <a:cubicBezTo>
                        <a:pt x="819" y="143"/>
                        <a:pt x="793" y="173"/>
                        <a:pt x="767" y="203"/>
                      </a:cubicBezTo>
                      <a:cubicBezTo>
                        <a:pt x="730" y="248"/>
                        <a:pt x="713" y="300"/>
                        <a:pt x="714" y="359"/>
                      </a:cubicBezTo>
                      <a:cubicBezTo>
                        <a:pt x="715" y="374"/>
                        <a:pt x="719" y="381"/>
                        <a:pt x="737" y="382"/>
                      </a:cubicBezTo>
                      <a:cubicBezTo>
                        <a:pt x="769" y="382"/>
                        <a:pt x="802" y="384"/>
                        <a:pt x="832" y="394"/>
                      </a:cubicBezTo>
                      <a:cubicBezTo>
                        <a:pt x="942" y="429"/>
                        <a:pt x="1003" y="510"/>
                        <a:pt x="1030" y="619"/>
                      </a:cubicBezTo>
                      <a:cubicBezTo>
                        <a:pt x="1037" y="648"/>
                        <a:pt x="1041" y="678"/>
                        <a:pt x="1046" y="707"/>
                      </a:cubicBezTo>
                      <a:cubicBezTo>
                        <a:pt x="1046" y="745"/>
                        <a:pt x="1046" y="782"/>
                        <a:pt x="1046" y="820"/>
                      </a:cubicBezTo>
                      <a:cubicBezTo>
                        <a:pt x="1045" y="825"/>
                        <a:pt x="1043" y="831"/>
                        <a:pt x="1043" y="836"/>
                      </a:cubicBezTo>
                      <a:cubicBezTo>
                        <a:pt x="1035" y="941"/>
                        <a:pt x="1011" y="1043"/>
                        <a:pt x="977" y="1142"/>
                      </a:cubicBezTo>
                      <a:cubicBezTo>
                        <a:pt x="937" y="1259"/>
                        <a:pt x="864" y="1344"/>
                        <a:pt x="736" y="1369"/>
                      </a:cubicBezTo>
                      <a:cubicBezTo>
                        <a:pt x="734" y="1370"/>
                        <a:pt x="732" y="1372"/>
                        <a:pt x="730" y="1373"/>
                      </a:cubicBezTo>
                      <a:cubicBezTo>
                        <a:pt x="703" y="1373"/>
                        <a:pt x="675" y="1373"/>
                        <a:pt x="647" y="1373"/>
                      </a:cubicBezTo>
                      <a:close/>
                      <a:moveTo>
                        <a:pt x="717" y="87"/>
                      </a:moveTo>
                      <a:cubicBezTo>
                        <a:pt x="651" y="171"/>
                        <a:pt x="591" y="255"/>
                        <a:pt x="548" y="351"/>
                      </a:cubicBezTo>
                      <a:cubicBezTo>
                        <a:pt x="528" y="395"/>
                        <a:pt x="502" y="436"/>
                        <a:pt x="477" y="478"/>
                      </a:cubicBezTo>
                      <a:cubicBezTo>
                        <a:pt x="473" y="484"/>
                        <a:pt x="462" y="489"/>
                        <a:pt x="455" y="489"/>
                      </a:cubicBezTo>
                      <a:cubicBezTo>
                        <a:pt x="435" y="486"/>
                        <a:pt x="415" y="481"/>
                        <a:pt x="396" y="474"/>
                      </a:cubicBezTo>
                      <a:cubicBezTo>
                        <a:pt x="349" y="456"/>
                        <a:pt x="301" y="445"/>
                        <a:pt x="251" y="452"/>
                      </a:cubicBezTo>
                      <a:cubicBezTo>
                        <a:pt x="182" y="461"/>
                        <a:pt x="137" y="503"/>
                        <a:pt x="105" y="562"/>
                      </a:cubicBezTo>
                      <a:cubicBezTo>
                        <a:pt x="51" y="665"/>
                        <a:pt x="60" y="767"/>
                        <a:pt x="108" y="869"/>
                      </a:cubicBezTo>
                      <a:cubicBezTo>
                        <a:pt x="165" y="987"/>
                        <a:pt x="254" y="1079"/>
                        <a:pt x="357" y="1158"/>
                      </a:cubicBezTo>
                      <a:cubicBezTo>
                        <a:pt x="437" y="1219"/>
                        <a:pt x="523" y="1271"/>
                        <a:pt x="620" y="1300"/>
                      </a:cubicBezTo>
                      <a:cubicBezTo>
                        <a:pt x="704" y="1324"/>
                        <a:pt x="779" y="1308"/>
                        <a:pt x="843" y="1247"/>
                      </a:cubicBezTo>
                      <a:cubicBezTo>
                        <a:pt x="879" y="1212"/>
                        <a:pt x="902" y="1168"/>
                        <a:pt x="918" y="1120"/>
                      </a:cubicBezTo>
                      <a:cubicBezTo>
                        <a:pt x="950" y="1023"/>
                        <a:pt x="973" y="923"/>
                        <a:pt x="981" y="820"/>
                      </a:cubicBezTo>
                      <a:cubicBezTo>
                        <a:pt x="986" y="747"/>
                        <a:pt x="984" y="674"/>
                        <a:pt x="960" y="604"/>
                      </a:cubicBezTo>
                      <a:cubicBezTo>
                        <a:pt x="926" y="504"/>
                        <a:pt x="842" y="442"/>
                        <a:pt x="746" y="443"/>
                      </a:cubicBezTo>
                      <a:cubicBezTo>
                        <a:pt x="733" y="443"/>
                        <a:pt x="727" y="445"/>
                        <a:pt x="729" y="460"/>
                      </a:cubicBezTo>
                      <a:cubicBezTo>
                        <a:pt x="731" y="471"/>
                        <a:pt x="730" y="482"/>
                        <a:pt x="730" y="494"/>
                      </a:cubicBezTo>
                      <a:cubicBezTo>
                        <a:pt x="733" y="638"/>
                        <a:pt x="689" y="766"/>
                        <a:pt x="591" y="874"/>
                      </a:cubicBezTo>
                      <a:cubicBezTo>
                        <a:pt x="575" y="891"/>
                        <a:pt x="556" y="894"/>
                        <a:pt x="542" y="880"/>
                      </a:cubicBezTo>
                      <a:cubicBezTo>
                        <a:pt x="528" y="867"/>
                        <a:pt x="528" y="849"/>
                        <a:pt x="543" y="832"/>
                      </a:cubicBezTo>
                      <a:cubicBezTo>
                        <a:pt x="632" y="734"/>
                        <a:pt x="672" y="617"/>
                        <a:pt x="667" y="486"/>
                      </a:cubicBezTo>
                      <a:cubicBezTo>
                        <a:pt x="665" y="446"/>
                        <a:pt x="655" y="408"/>
                        <a:pt x="652" y="368"/>
                      </a:cubicBezTo>
                      <a:cubicBezTo>
                        <a:pt x="647" y="288"/>
                        <a:pt x="672" y="217"/>
                        <a:pt x="724" y="155"/>
                      </a:cubicBezTo>
                      <a:cubicBezTo>
                        <a:pt x="735" y="144"/>
                        <a:pt x="745" y="132"/>
                        <a:pt x="755" y="119"/>
                      </a:cubicBezTo>
                      <a:cubicBezTo>
                        <a:pt x="743" y="108"/>
                        <a:pt x="731" y="99"/>
                        <a:pt x="717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6">
                  <a:extLst>
                    <a:ext uri="{FF2B5EF4-FFF2-40B4-BE49-F238E27FC236}">
                      <a16:creationId xmlns:a16="http://schemas.microsoft.com/office/drawing/2014/main" id="{F54AF02E-CA85-83DE-B24D-65C42EE4A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8" y="846"/>
                  <a:ext cx="535" cy="294"/>
                </a:xfrm>
                <a:custGeom>
                  <a:avLst/>
                  <a:gdLst>
                    <a:gd name="T0" fmla="*/ 0 w 355"/>
                    <a:gd name="T1" fmla="*/ 67 h 195"/>
                    <a:gd name="T2" fmla="*/ 37 w 355"/>
                    <a:gd name="T3" fmla="*/ 44 h 195"/>
                    <a:gd name="T4" fmla="*/ 237 w 355"/>
                    <a:gd name="T5" fmla="*/ 2 h 195"/>
                    <a:gd name="T6" fmla="*/ 259 w 355"/>
                    <a:gd name="T7" fmla="*/ 11 h 195"/>
                    <a:gd name="T8" fmla="*/ 343 w 355"/>
                    <a:gd name="T9" fmla="*/ 136 h 195"/>
                    <a:gd name="T10" fmla="*/ 338 w 355"/>
                    <a:gd name="T11" fmla="*/ 184 h 195"/>
                    <a:gd name="T12" fmla="*/ 291 w 355"/>
                    <a:gd name="T13" fmla="*/ 172 h 195"/>
                    <a:gd name="T14" fmla="*/ 230 w 355"/>
                    <a:gd name="T15" fmla="*/ 82 h 195"/>
                    <a:gd name="T16" fmla="*/ 209 w 355"/>
                    <a:gd name="T17" fmla="*/ 73 h 195"/>
                    <a:gd name="T18" fmla="*/ 51 w 355"/>
                    <a:gd name="T19" fmla="*/ 106 h 195"/>
                    <a:gd name="T20" fmla="*/ 0 w 355"/>
                    <a:gd name="T21" fmla="*/ 89 h 195"/>
                    <a:gd name="T22" fmla="*/ 0 w 355"/>
                    <a:gd name="T23" fmla="*/ 67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5" h="195">
                      <a:moveTo>
                        <a:pt x="0" y="67"/>
                      </a:moveTo>
                      <a:cubicBezTo>
                        <a:pt x="9" y="53"/>
                        <a:pt x="22" y="47"/>
                        <a:pt x="37" y="44"/>
                      </a:cubicBezTo>
                      <a:cubicBezTo>
                        <a:pt x="104" y="31"/>
                        <a:pt x="171" y="17"/>
                        <a:pt x="237" y="2"/>
                      </a:cubicBezTo>
                      <a:cubicBezTo>
                        <a:pt x="248" y="0"/>
                        <a:pt x="253" y="3"/>
                        <a:pt x="259" y="11"/>
                      </a:cubicBezTo>
                      <a:cubicBezTo>
                        <a:pt x="287" y="53"/>
                        <a:pt x="315" y="94"/>
                        <a:pt x="343" y="136"/>
                      </a:cubicBezTo>
                      <a:cubicBezTo>
                        <a:pt x="355" y="154"/>
                        <a:pt x="353" y="173"/>
                        <a:pt x="338" y="184"/>
                      </a:cubicBezTo>
                      <a:cubicBezTo>
                        <a:pt x="322" y="195"/>
                        <a:pt x="304" y="190"/>
                        <a:pt x="291" y="172"/>
                      </a:cubicBezTo>
                      <a:cubicBezTo>
                        <a:pt x="270" y="142"/>
                        <a:pt x="250" y="112"/>
                        <a:pt x="230" y="82"/>
                      </a:cubicBezTo>
                      <a:cubicBezTo>
                        <a:pt x="224" y="73"/>
                        <a:pt x="219" y="70"/>
                        <a:pt x="209" y="73"/>
                      </a:cubicBezTo>
                      <a:cubicBezTo>
                        <a:pt x="156" y="85"/>
                        <a:pt x="103" y="95"/>
                        <a:pt x="51" y="106"/>
                      </a:cubicBezTo>
                      <a:cubicBezTo>
                        <a:pt x="30" y="111"/>
                        <a:pt x="13" y="109"/>
                        <a:pt x="0" y="89"/>
                      </a:cubicBezTo>
                      <a:cubicBezTo>
                        <a:pt x="0" y="82"/>
                        <a:pt x="0" y="74"/>
                        <a:pt x="0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7">
                  <a:extLst>
                    <a:ext uri="{FF2B5EF4-FFF2-40B4-BE49-F238E27FC236}">
                      <a16:creationId xmlns:a16="http://schemas.microsoft.com/office/drawing/2014/main" id="{BACDC1D1-DC8C-FD97-12AC-1FCC4905EA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608"/>
                  <a:ext cx="508" cy="471"/>
                </a:xfrm>
                <a:custGeom>
                  <a:avLst/>
                  <a:gdLst>
                    <a:gd name="T0" fmla="*/ 256 w 337"/>
                    <a:gd name="T1" fmla="*/ 0 h 312"/>
                    <a:gd name="T2" fmla="*/ 286 w 337"/>
                    <a:gd name="T3" fmla="*/ 21 h 312"/>
                    <a:gd name="T4" fmla="*/ 335 w 337"/>
                    <a:gd name="T5" fmla="*/ 170 h 312"/>
                    <a:gd name="T6" fmla="*/ 333 w 337"/>
                    <a:gd name="T7" fmla="*/ 188 h 312"/>
                    <a:gd name="T8" fmla="*/ 278 w 337"/>
                    <a:gd name="T9" fmla="*/ 299 h 312"/>
                    <a:gd name="T10" fmla="*/ 256 w 337"/>
                    <a:gd name="T11" fmla="*/ 308 h 312"/>
                    <a:gd name="T12" fmla="*/ 105 w 337"/>
                    <a:gd name="T13" fmla="*/ 258 h 312"/>
                    <a:gd name="T14" fmla="*/ 89 w 337"/>
                    <a:gd name="T15" fmla="*/ 244 h 312"/>
                    <a:gd name="T16" fmla="*/ 11 w 337"/>
                    <a:gd name="T17" fmla="*/ 107 h 312"/>
                    <a:gd name="T18" fmla="*/ 20 w 337"/>
                    <a:gd name="T19" fmla="*/ 60 h 312"/>
                    <a:gd name="T20" fmla="*/ 65 w 337"/>
                    <a:gd name="T21" fmla="*/ 75 h 312"/>
                    <a:gd name="T22" fmla="*/ 131 w 337"/>
                    <a:gd name="T23" fmla="*/ 189 h 312"/>
                    <a:gd name="T24" fmla="*/ 151 w 337"/>
                    <a:gd name="T25" fmla="*/ 206 h 312"/>
                    <a:gd name="T26" fmla="*/ 224 w 337"/>
                    <a:gd name="T27" fmla="*/ 231 h 312"/>
                    <a:gd name="T28" fmla="*/ 246 w 337"/>
                    <a:gd name="T29" fmla="*/ 221 h 312"/>
                    <a:gd name="T30" fmla="*/ 247 w 337"/>
                    <a:gd name="T31" fmla="*/ 219 h 312"/>
                    <a:gd name="T32" fmla="*/ 254 w 337"/>
                    <a:gd name="T33" fmla="*/ 125 h 312"/>
                    <a:gd name="T34" fmla="*/ 226 w 337"/>
                    <a:gd name="T35" fmla="*/ 41 h 312"/>
                    <a:gd name="T36" fmla="*/ 256 w 337"/>
                    <a:gd name="T37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37" h="312">
                      <a:moveTo>
                        <a:pt x="256" y="0"/>
                      </a:moveTo>
                      <a:cubicBezTo>
                        <a:pt x="270" y="0"/>
                        <a:pt x="281" y="7"/>
                        <a:pt x="286" y="21"/>
                      </a:cubicBezTo>
                      <a:cubicBezTo>
                        <a:pt x="302" y="70"/>
                        <a:pt x="319" y="120"/>
                        <a:pt x="335" y="170"/>
                      </a:cubicBezTo>
                      <a:cubicBezTo>
                        <a:pt x="337" y="176"/>
                        <a:pt x="335" y="183"/>
                        <a:pt x="333" y="188"/>
                      </a:cubicBezTo>
                      <a:cubicBezTo>
                        <a:pt x="315" y="225"/>
                        <a:pt x="296" y="262"/>
                        <a:pt x="278" y="299"/>
                      </a:cubicBezTo>
                      <a:cubicBezTo>
                        <a:pt x="273" y="310"/>
                        <a:pt x="267" y="312"/>
                        <a:pt x="256" y="308"/>
                      </a:cubicBezTo>
                      <a:cubicBezTo>
                        <a:pt x="206" y="291"/>
                        <a:pt x="155" y="275"/>
                        <a:pt x="105" y="258"/>
                      </a:cubicBezTo>
                      <a:cubicBezTo>
                        <a:pt x="99" y="255"/>
                        <a:pt x="92" y="250"/>
                        <a:pt x="89" y="244"/>
                      </a:cubicBezTo>
                      <a:cubicBezTo>
                        <a:pt x="62" y="199"/>
                        <a:pt x="36" y="153"/>
                        <a:pt x="11" y="107"/>
                      </a:cubicBezTo>
                      <a:cubicBezTo>
                        <a:pt x="0" y="88"/>
                        <a:pt x="4" y="69"/>
                        <a:pt x="20" y="60"/>
                      </a:cubicBezTo>
                      <a:cubicBezTo>
                        <a:pt x="36" y="50"/>
                        <a:pt x="54" y="56"/>
                        <a:pt x="65" y="75"/>
                      </a:cubicBezTo>
                      <a:cubicBezTo>
                        <a:pt x="87" y="113"/>
                        <a:pt x="108" y="152"/>
                        <a:pt x="131" y="189"/>
                      </a:cubicBezTo>
                      <a:cubicBezTo>
                        <a:pt x="135" y="197"/>
                        <a:pt x="143" y="203"/>
                        <a:pt x="151" y="206"/>
                      </a:cubicBezTo>
                      <a:cubicBezTo>
                        <a:pt x="175" y="215"/>
                        <a:pt x="200" y="222"/>
                        <a:pt x="224" y="231"/>
                      </a:cubicBezTo>
                      <a:cubicBezTo>
                        <a:pt x="236" y="236"/>
                        <a:pt x="243" y="233"/>
                        <a:pt x="246" y="221"/>
                      </a:cubicBezTo>
                      <a:cubicBezTo>
                        <a:pt x="247" y="220"/>
                        <a:pt x="247" y="220"/>
                        <a:pt x="247" y="219"/>
                      </a:cubicBezTo>
                      <a:cubicBezTo>
                        <a:pt x="269" y="189"/>
                        <a:pt x="270" y="159"/>
                        <a:pt x="254" y="125"/>
                      </a:cubicBezTo>
                      <a:cubicBezTo>
                        <a:pt x="242" y="98"/>
                        <a:pt x="235" y="69"/>
                        <a:pt x="226" y="41"/>
                      </a:cubicBezTo>
                      <a:cubicBezTo>
                        <a:pt x="219" y="19"/>
                        <a:pt x="233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2" name="Group 258">
                <a:extLst>
                  <a:ext uri="{FF2B5EF4-FFF2-40B4-BE49-F238E27FC236}">
                    <a16:creationId xmlns:a16="http://schemas.microsoft.com/office/drawing/2014/main" id="{E79CC5C9-AC92-7FD8-2A33-A99690054C1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510389" y="2304471"/>
                <a:ext cx="309068" cy="265374"/>
                <a:chOff x="1870" y="752"/>
                <a:chExt cx="2023" cy="1737"/>
              </a:xfrm>
              <a:solidFill>
                <a:srgbClr val="44546A"/>
              </a:solidFill>
            </p:grpSpPr>
            <p:sp>
              <p:nvSpPr>
                <p:cNvPr id="43" name="Freeform 259">
                  <a:extLst>
                    <a:ext uri="{FF2B5EF4-FFF2-40B4-BE49-F238E27FC236}">
                      <a16:creationId xmlns:a16="http://schemas.microsoft.com/office/drawing/2014/main" id="{29D88AD8-3E9B-4879-C777-849AEA1EE3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70" y="752"/>
                  <a:ext cx="2023" cy="1737"/>
                </a:xfrm>
                <a:custGeom>
                  <a:avLst/>
                  <a:gdLst>
                    <a:gd name="T0" fmla="*/ 1341 w 1341"/>
                    <a:gd name="T1" fmla="*/ 118 h 1151"/>
                    <a:gd name="T2" fmla="*/ 1341 w 1341"/>
                    <a:gd name="T3" fmla="*/ 168 h 1151"/>
                    <a:gd name="T4" fmla="*/ 1337 w 1341"/>
                    <a:gd name="T5" fmla="*/ 184 h 1151"/>
                    <a:gd name="T6" fmla="*/ 1308 w 1341"/>
                    <a:gd name="T7" fmla="*/ 445 h 1151"/>
                    <a:gd name="T8" fmla="*/ 1239 w 1341"/>
                    <a:gd name="T9" fmla="*/ 1091 h 1151"/>
                    <a:gd name="T10" fmla="*/ 1208 w 1341"/>
                    <a:gd name="T11" fmla="*/ 1151 h 1151"/>
                    <a:gd name="T12" fmla="*/ 121 w 1341"/>
                    <a:gd name="T13" fmla="*/ 1151 h 1151"/>
                    <a:gd name="T14" fmla="*/ 89 w 1341"/>
                    <a:gd name="T15" fmla="*/ 1098 h 1151"/>
                    <a:gd name="T16" fmla="*/ 56 w 1341"/>
                    <a:gd name="T17" fmla="*/ 750 h 1151"/>
                    <a:gd name="T18" fmla="*/ 11 w 1341"/>
                    <a:gd name="T19" fmla="*/ 266 h 1151"/>
                    <a:gd name="T20" fmla="*/ 0 w 1341"/>
                    <a:gd name="T21" fmla="*/ 168 h 1151"/>
                    <a:gd name="T22" fmla="*/ 0 w 1341"/>
                    <a:gd name="T23" fmla="*/ 114 h 1151"/>
                    <a:gd name="T24" fmla="*/ 4 w 1341"/>
                    <a:gd name="T25" fmla="*/ 103 h 1151"/>
                    <a:gd name="T26" fmla="*/ 101 w 1341"/>
                    <a:gd name="T27" fmla="*/ 5 h 1151"/>
                    <a:gd name="T28" fmla="*/ 114 w 1341"/>
                    <a:gd name="T29" fmla="*/ 0 h 1151"/>
                    <a:gd name="T30" fmla="*/ 1222 w 1341"/>
                    <a:gd name="T31" fmla="*/ 0 h 1151"/>
                    <a:gd name="T32" fmla="*/ 1237 w 1341"/>
                    <a:gd name="T33" fmla="*/ 5 h 1151"/>
                    <a:gd name="T34" fmla="*/ 1329 w 1341"/>
                    <a:gd name="T35" fmla="*/ 85 h 1151"/>
                    <a:gd name="T36" fmla="*/ 1341 w 1341"/>
                    <a:gd name="T37" fmla="*/ 118 h 1151"/>
                    <a:gd name="T38" fmla="*/ 149 w 1341"/>
                    <a:gd name="T39" fmla="*/ 1091 h 1151"/>
                    <a:gd name="T40" fmla="*/ 174 w 1341"/>
                    <a:gd name="T41" fmla="*/ 1091 h 1151"/>
                    <a:gd name="T42" fmla="*/ 946 w 1341"/>
                    <a:gd name="T43" fmla="*/ 1091 h 1151"/>
                    <a:gd name="T44" fmla="*/ 1163 w 1341"/>
                    <a:gd name="T45" fmla="*/ 1091 h 1151"/>
                    <a:gd name="T46" fmla="*/ 1180 w 1341"/>
                    <a:gd name="T47" fmla="*/ 1077 h 1151"/>
                    <a:gd name="T48" fmla="*/ 1205 w 1341"/>
                    <a:gd name="T49" fmla="*/ 836 h 1151"/>
                    <a:gd name="T50" fmla="*/ 1279 w 1341"/>
                    <a:gd name="T51" fmla="*/ 160 h 1151"/>
                    <a:gd name="T52" fmla="*/ 1192 w 1341"/>
                    <a:gd name="T53" fmla="*/ 60 h 1151"/>
                    <a:gd name="T54" fmla="*/ 147 w 1341"/>
                    <a:gd name="T55" fmla="*/ 60 h 1151"/>
                    <a:gd name="T56" fmla="*/ 60 w 1341"/>
                    <a:gd name="T57" fmla="*/ 154 h 1151"/>
                    <a:gd name="T58" fmla="*/ 97 w 1341"/>
                    <a:gd name="T59" fmla="*/ 544 h 1151"/>
                    <a:gd name="T60" fmla="*/ 139 w 1341"/>
                    <a:gd name="T61" fmla="*/ 990 h 1151"/>
                    <a:gd name="T62" fmla="*/ 149 w 1341"/>
                    <a:gd name="T63" fmla="*/ 1091 h 1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341" h="1151">
                      <a:moveTo>
                        <a:pt x="1341" y="118"/>
                      </a:moveTo>
                      <a:cubicBezTo>
                        <a:pt x="1341" y="135"/>
                        <a:pt x="1341" y="151"/>
                        <a:pt x="1341" y="168"/>
                      </a:cubicBezTo>
                      <a:cubicBezTo>
                        <a:pt x="1339" y="173"/>
                        <a:pt x="1337" y="178"/>
                        <a:pt x="1337" y="184"/>
                      </a:cubicBezTo>
                      <a:cubicBezTo>
                        <a:pt x="1327" y="271"/>
                        <a:pt x="1318" y="358"/>
                        <a:pt x="1308" y="445"/>
                      </a:cubicBezTo>
                      <a:cubicBezTo>
                        <a:pt x="1285" y="660"/>
                        <a:pt x="1262" y="876"/>
                        <a:pt x="1239" y="1091"/>
                      </a:cubicBezTo>
                      <a:cubicBezTo>
                        <a:pt x="1237" y="1116"/>
                        <a:pt x="1230" y="1137"/>
                        <a:pt x="1208" y="1151"/>
                      </a:cubicBezTo>
                      <a:cubicBezTo>
                        <a:pt x="846" y="1151"/>
                        <a:pt x="484" y="1151"/>
                        <a:pt x="121" y="1151"/>
                      </a:cubicBezTo>
                      <a:cubicBezTo>
                        <a:pt x="100" y="1140"/>
                        <a:pt x="91" y="1122"/>
                        <a:pt x="89" y="1098"/>
                      </a:cubicBezTo>
                      <a:cubicBezTo>
                        <a:pt x="79" y="982"/>
                        <a:pt x="67" y="866"/>
                        <a:pt x="56" y="750"/>
                      </a:cubicBezTo>
                      <a:cubicBezTo>
                        <a:pt x="41" y="589"/>
                        <a:pt x="26" y="427"/>
                        <a:pt x="11" y="266"/>
                      </a:cubicBezTo>
                      <a:cubicBezTo>
                        <a:pt x="7" y="233"/>
                        <a:pt x="3" y="201"/>
                        <a:pt x="0" y="168"/>
                      </a:cubicBezTo>
                      <a:cubicBezTo>
                        <a:pt x="0" y="150"/>
                        <a:pt x="0" y="132"/>
                        <a:pt x="0" y="114"/>
                      </a:cubicBezTo>
                      <a:cubicBezTo>
                        <a:pt x="1" y="111"/>
                        <a:pt x="3" y="107"/>
                        <a:pt x="4" y="103"/>
                      </a:cubicBezTo>
                      <a:cubicBezTo>
                        <a:pt x="19" y="54"/>
                        <a:pt x="52" y="21"/>
                        <a:pt x="101" y="5"/>
                      </a:cubicBezTo>
                      <a:cubicBezTo>
                        <a:pt x="106" y="4"/>
                        <a:pt x="110" y="1"/>
                        <a:pt x="114" y="0"/>
                      </a:cubicBezTo>
                      <a:cubicBezTo>
                        <a:pt x="484" y="0"/>
                        <a:pt x="853" y="0"/>
                        <a:pt x="1222" y="0"/>
                      </a:cubicBezTo>
                      <a:cubicBezTo>
                        <a:pt x="1227" y="1"/>
                        <a:pt x="1232" y="3"/>
                        <a:pt x="1237" y="5"/>
                      </a:cubicBezTo>
                      <a:cubicBezTo>
                        <a:pt x="1280" y="17"/>
                        <a:pt x="1311" y="44"/>
                        <a:pt x="1329" y="85"/>
                      </a:cubicBezTo>
                      <a:cubicBezTo>
                        <a:pt x="1334" y="95"/>
                        <a:pt x="1337" y="107"/>
                        <a:pt x="1341" y="118"/>
                      </a:cubicBezTo>
                      <a:close/>
                      <a:moveTo>
                        <a:pt x="149" y="1091"/>
                      </a:moveTo>
                      <a:cubicBezTo>
                        <a:pt x="158" y="1091"/>
                        <a:pt x="166" y="1091"/>
                        <a:pt x="174" y="1091"/>
                      </a:cubicBezTo>
                      <a:cubicBezTo>
                        <a:pt x="431" y="1091"/>
                        <a:pt x="689" y="1091"/>
                        <a:pt x="946" y="1091"/>
                      </a:cubicBezTo>
                      <a:cubicBezTo>
                        <a:pt x="1018" y="1091"/>
                        <a:pt x="1091" y="1091"/>
                        <a:pt x="1163" y="1091"/>
                      </a:cubicBezTo>
                      <a:cubicBezTo>
                        <a:pt x="1174" y="1091"/>
                        <a:pt x="1179" y="1089"/>
                        <a:pt x="1180" y="1077"/>
                      </a:cubicBezTo>
                      <a:cubicBezTo>
                        <a:pt x="1188" y="996"/>
                        <a:pt x="1197" y="916"/>
                        <a:pt x="1205" y="836"/>
                      </a:cubicBezTo>
                      <a:cubicBezTo>
                        <a:pt x="1230" y="611"/>
                        <a:pt x="1255" y="385"/>
                        <a:pt x="1279" y="160"/>
                      </a:cubicBezTo>
                      <a:cubicBezTo>
                        <a:pt x="1286" y="100"/>
                        <a:pt x="1252" y="60"/>
                        <a:pt x="1192" y="60"/>
                      </a:cubicBezTo>
                      <a:cubicBezTo>
                        <a:pt x="844" y="60"/>
                        <a:pt x="495" y="60"/>
                        <a:pt x="147" y="60"/>
                      </a:cubicBezTo>
                      <a:cubicBezTo>
                        <a:pt x="91" y="60"/>
                        <a:pt x="55" y="97"/>
                        <a:pt x="60" y="154"/>
                      </a:cubicBezTo>
                      <a:cubicBezTo>
                        <a:pt x="72" y="284"/>
                        <a:pt x="85" y="414"/>
                        <a:pt x="97" y="544"/>
                      </a:cubicBezTo>
                      <a:cubicBezTo>
                        <a:pt x="111" y="693"/>
                        <a:pt x="125" y="841"/>
                        <a:pt x="139" y="990"/>
                      </a:cubicBezTo>
                      <a:cubicBezTo>
                        <a:pt x="142" y="1023"/>
                        <a:pt x="146" y="1056"/>
                        <a:pt x="149" y="10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60">
                  <a:extLst>
                    <a:ext uri="{FF2B5EF4-FFF2-40B4-BE49-F238E27FC236}">
                      <a16:creationId xmlns:a16="http://schemas.microsoft.com/office/drawing/2014/main" id="{4D99BCCC-E595-3852-707B-B2E8BC2889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09" y="941"/>
                  <a:ext cx="987" cy="450"/>
                </a:xfrm>
                <a:custGeom>
                  <a:avLst/>
                  <a:gdLst>
                    <a:gd name="T0" fmla="*/ 655 w 655"/>
                    <a:gd name="T1" fmla="*/ 298 h 298"/>
                    <a:gd name="T2" fmla="*/ 0 w 655"/>
                    <a:gd name="T3" fmla="*/ 298 h 298"/>
                    <a:gd name="T4" fmla="*/ 309 w 655"/>
                    <a:gd name="T5" fmla="*/ 8 h 298"/>
                    <a:gd name="T6" fmla="*/ 655 w 655"/>
                    <a:gd name="T7" fmla="*/ 298 h 298"/>
                    <a:gd name="T8" fmla="*/ 578 w 655"/>
                    <a:gd name="T9" fmla="*/ 240 h 298"/>
                    <a:gd name="T10" fmla="*/ 306 w 655"/>
                    <a:gd name="T11" fmla="*/ 68 h 298"/>
                    <a:gd name="T12" fmla="*/ 82 w 655"/>
                    <a:gd name="T13" fmla="*/ 239 h 298"/>
                    <a:gd name="T14" fmla="*/ 290 w 655"/>
                    <a:gd name="T15" fmla="*/ 239 h 298"/>
                    <a:gd name="T16" fmla="*/ 247 w 655"/>
                    <a:gd name="T17" fmla="*/ 162 h 298"/>
                    <a:gd name="T18" fmla="*/ 254 w 655"/>
                    <a:gd name="T19" fmla="*/ 116 h 298"/>
                    <a:gd name="T20" fmla="*/ 299 w 655"/>
                    <a:gd name="T21" fmla="*/ 132 h 298"/>
                    <a:gd name="T22" fmla="*/ 354 w 655"/>
                    <a:gd name="T23" fmla="*/ 228 h 298"/>
                    <a:gd name="T24" fmla="*/ 370 w 655"/>
                    <a:gd name="T25" fmla="*/ 240 h 298"/>
                    <a:gd name="T26" fmla="*/ 578 w 655"/>
                    <a:gd name="T27" fmla="*/ 24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55" h="298">
                      <a:moveTo>
                        <a:pt x="655" y="298"/>
                      </a:moveTo>
                      <a:cubicBezTo>
                        <a:pt x="436" y="298"/>
                        <a:pt x="218" y="298"/>
                        <a:pt x="0" y="298"/>
                      </a:cubicBezTo>
                      <a:cubicBezTo>
                        <a:pt x="21" y="144"/>
                        <a:pt x="153" y="16"/>
                        <a:pt x="309" y="8"/>
                      </a:cubicBezTo>
                      <a:cubicBezTo>
                        <a:pt x="488" y="0"/>
                        <a:pt x="631" y="120"/>
                        <a:pt x="655" y="298"/>
                      </a:cubicBezTo>
                      <a:close/>
                      <a:moveTo>
                        <a:pt x="578" y="240"/>
                      </a:moveTo>
                      <a:cubicBezTo>
                        <a:pt x="552" y="153"/>
                        <a:pt x="446" y="58"/>
                        <a:pt x="306" y="68"/>
                      </a:cubicBezTo>
                      <a:cubicBezTo>
                        <a:pt x="209" y="76"/>
                        <a:pt x="86" y="171"/>
                        <a:pt x="82" y="239"/>
                      </a:cubicBezTo>
                      <a:cubicBezTo>
                        <a:pt x="151" y="239"/>
                        <a:pt x="219" y="239"/>
                        <a:pt x="290" y="239"/>
                      </a:cubicBezTo>
                      <a:cubicBezTo>
                        <a:pt x="275" y="212"/>
                        <a:pt x="261" y="187"/>
                        <a:pt x="247" y="162"/>
                      </a:cubicBezTo>
                      <a:cubicBezTo>
                        <a:pt x="235" y="142"/>
                        <a:pt x="238" y="125"/>
                        <a:pt x="254" y="116"/>
                      </a:cubicBezTo>
                      <a:cubicBezTo>
                        <a:pt x="271" y="106"/>
                        <a:pt x="287" y="112"/>
                        <a:pt x="299" y="132"/>
                      </a:cubicBezTo>
                      <a:cubicBezTo>
                        <a:pt x="317" y="164"/>
                        <a:pt x="335" y="197"/>
                        <a:pt x="354" y="228"/>
                      </a:cubicBezTo>
                      <a:cubicBezTo>
                        <a:pt x="358" y="233"/>
                        <a:pt x="365" y="240"/>
                        <a:pt x="370" y="240"/>
                      </a:cubicBezTo>
                      <a:cubicBezTo>
                        <a:pt x="439" y="240"/>
                        <a:pt x="507" y="240"/>
                        <a:pt x="578" y="2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4CC16C-257B-D09F-2511-232D541B7A59}"/>
                </a:ext>
              </a:extLst>
            </p:cNvPr>
            <p:cNvSpPr txBox="1"/>
            <p:nvPr/>
          </p:nvSpPr>
          <p:spPr>
            <a:xfrm>
              <a:off x="1052861" y="2748094"/>
              <a:ext cx="737358" cy="715154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91BC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ctr" defTabSz="121914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</a:rPr>
                <a:t>N=516 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B8C560-075D-3075-B3CD-7193AB6909B7}"/>
                </a:ext>
              </a:extLst>
            </p:cNvPr>
            <p:cNvSpPr/>
            <p:nvPr/>
          </p:nvSpPr>
          <p:spPr>
            <a:xfrm>
              <a:off x="3543153" y="3410656"/>
              <a:ext cx="53055" cy="113725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1593BD-C844-CCCC-F793-FB4B50FCBCE8}"/>
                </a:ext>
              </a:extLst>
            </p:cNvPr>
            <p:cNvSpPr/>
            <p:nvPr/>
          </p:nvSpPr>
          <p:spPr>
            <a:xfrm>
              <a:off x="3616012" y="3382623"/>
              <a:ext cx="53055" cy="113725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079BD4-2A8E-E9CF-93C3-03310F5C7B93}"/>
                </a:ext>
              </a:extLst>
            </p:cNvPr>
            <p:cNvGrpSpPr/>
            <p:nvPr/>
          </p:nvGrpSpPr>
          <p:grpSpPr>
            <a:xfrm>
              <a:off x="1201770" y="3486118"/>
              <a:ext cx="4362295" cy="946001"/>
              <a:chOff x="1468141" y="3407236"/>
              <a:chExt cx="4970198" cy="946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98B574F-9395-A7E3-041E-65A296876C38}"/>
                  </a:ext>
                </a:extLst>
              </p:cNvPr>
              <p:cNvGrpSpPr/>
              <p:nvPr/>
            </p:nvGrpSpPr>
            <p:grpSpPr>
              <a:xfrm>
                <a:off x="1468141" y="3407236"/>
                <a:ext cx="4970198" cy="946000"/>
                <a:chOff x="1790755" y="2007549"/>
                <a:chExt cx="5250374" cy="709502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58950940-01F8-5257-0372-D179B6CE2395}"/>
                    </a:ext>
                  </a:extLst>
                </p:cNvPr>
                <p:cNvGrpSpPr/>
                <p:nvPr/>
              </p:nvGrpSpPr>
              <p:grpSpPr>
                <a:xfrm>
                  <a:off x="2330307" y="2251308"/>
                  <a:ext cx="4230459" cy="465738"/>
                  <a:chOff x="2330307" y="2251308"/>
                  <a:chExt cx="4230459" cy="465738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76A3147D-DAB6-AFD7-CA11-85A89C3EEFC7}"/>
                      </a:ext>
                    </a:extLst>
                  </p:cNvPr>
                  <p:cNvGrpSpPr/>
                  <p:nvPr/>
                </p:nvGrpSpPr>
                <p:grpSpPr>
                  <a:xfrm>
                    <a:off x="2330307" y="2258206"/>
                    <a:ext cx="4230459" cy="458840"/>
                    <a:chOff x="3516205" y="2874520"/>
                    <a:chExt cx="4770061" cy="449103"/>
                  </a:xfrm>
                </p:grpSpPr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0A42447E-0B9C-C5C7-6A96-603345E131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09257" y="2957322"/>
                      <a:ext cx="4675198" cy="0"/>
                    </a:xfrm>
                    <a:prstGeom prst="line">
                      <a:avLst/>
                    </a:prstGeom>
                    <a:noFill/>
                    <a:ln w="19050" cap="sq" cmpd="sng" algn="ctr">
                      <a:solidFill>
                        <a:srgbClr val="8AC7DD"/>
                      </a:solidFill>
                      <a:prstDash val="sysDash"/>
                      <a:miter lim="800000"/>
                      <a:headEnd type="arrow"/>
                      <a:tailEnd type="arrow"/>
                    </a:ln>
                    <a:effectLst/>
                  </p:spPr>
                </p:cxnSp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B7A722A5-2B26-4ABC-29C6-2066874BA2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34995" y="3062105"/>
                      <a:ext cx="1739145" cy="26151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ctr" defTabSz="121914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uLnTx/>
                          <a:uFillTx/>
                        </a:rPr>
                        <a:t>Czas trwania leczenia 52 tygodnie</a:t>
                      </a:r>
                    </a:p>
                  </p:txBody>
                </p:sp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7C3D6233-AE12-67F3-2561-85A3841FAB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16205" y="3197665"/>
                      <a:ext cx="1790562" cy="1259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marL="0" marR="0" lvl="0" indent="0" algn="ctr" defTabSz="121914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1965"/>
                          </a:solidFill>
                          <a:effectLst/>
                          <a:uLnTx/>
                          <a:uFillTx/>
                        </a:rPr>
                        <a:t>Randomizacja (1:1)</a:t>
                      </a:r>
                      <a:endParaRPr kumimoji="0" lang="en-GB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1965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BF2ED2D4-BAAD-77E5-A1AB-5F7C4B7BCC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22604" y="2877282"/>
                      <a:ext cx="0" cy="156766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8AC7DD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22050446-AE3F-1096-EC8E-49C03A618C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286266" y="2874520"/>
                      <a:ext cx="0" cy="156766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8AC7DD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7B300D96-0BDF-D2B0-CC4E-093F0F3C19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04427" y="2251308"/>
                    <a:ext cx="0" cy="16016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8AC7DD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9F90E9F9-8580-0729-DC4A-1DC4EB26A5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23774" y="2251308"/>
                    <a:ext cx="0" cy="16016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8AC7DD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A7D33800-1B96-6BD0-6927-355E254976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18174" y="2261040"/>
                    <a:ext cx="0" cy="16016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8AC7DD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82531B7-C1E3-BF80-EFA4-C9ECC35C5D25}"/>
                    </a:ext>
                  </a:extLst>
                </p:cNvPr>
                <p:cNvSpPr txBox="1"/>
                <p:nvPr/>
              </p:nvSpPr>
              <p:spPr>
                <a:xfrm>
                  <a:off x="1790755" y="2026761"/>
                  <a:ext cx="1208206" cy="2308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12191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3B97DE"/>
                      </a:solidFill>
                      <a:effectLst/>
                      <a:uLnTx/>
                      <a:uFillTx/>
                    </a:rPr>
                    <a:t>Badanie</a:t>
                  </a:r>
                  <a:r>
                    <a: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B97D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en-GB" sz="1000" b="0" i="0" u="none" strike="noStrike" kern="0" cap="none" spc="0" normalizeH="0" baseline="0" noProof="0" err="1">
                      <a:ln>
                        <a:noFill/>
                      </a:ln>
                      <a:solidFill>
                        <a:srgbClr val="3B97DE"/>
                      </a:solidFill>
                      <a:effectLst/>
                      <a:uLnTx/>
                      <a:uFillTx/>
                    </a:rPr>
                    <a:t>przesiewowe</a:t>
                  </a: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B97D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B74A336-AB51-83C3-DAE0-74CC43B074A1}"/>
                    </a:ext>
                  </a:extLst>
                </p:cNvPr>
                <p:cNvSpPr txBox="1"/>
                <p:nvPr/>
              </p:nvSpPr>
              <p:spPr>
                <a:xfrm>
                  <a:off x="3092661" y="2007549"/>
                  <a:ext cx="762699" cy="2308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12191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B97DE"/>
                      </a:solidFill>
                      <a:effectLst/>
                      <a:uLnTx/>
                      <a:uFillTx/>
                    </a:rPr>
                    <a:t>Eskalacja dawki</a:t>
                  </a: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B97D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13F5778-BBB0-A210-5E2C-6DDDB6F38EF1}"/>
                    </a:ext>
                  </a:extLst>
                </p:cNvPr>
                <p:cNvSpPr txBox="1"/>
                <p:nvPr/>
              </p:nvSpPr>
              <p:spPr>
                <a:xfrm>
                  <a:off x="5933472" y="2007549"/>
                  <a:ext cx="753689" cy="2308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12191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B97DE"/>
                      </a:solidFill>
                      <a:effectLst/>
                      <a:uLnTx/>
                      <a:uFillTx/>
                    </a:rPr>
                    <a:t>5 tygodni </a:t>
                  </a:r>
                </a:p>
                <a:p>
                  <a:pPr marL="0" marR="0" lvl="0" indent="0" algn="ctr" defTabSz="12191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B97DE"/>
                      </a:solidFill>
                      <a:effectLst/>
                      <a:uLnTx/>
                      <a:uFillTx/>
                    </a:rPr>
                    <a:t>Kontynuacja</a:t>
                  </a: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B97D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2F9F34E-5A2F-FD94-BE95-54DD3A7447BC}"/>
                    </a:ext>
                  </a:extLst>
                </p:cNvPr>
                <p:cNvSpPr txBox="1"/>
                <p:nvPr/>
              </p:nvSpPr>
              <p:spPr>
                <a:xfrm>
                  <a:off x="4108454" y="2146048"/>
                  <a:ext cx="1463041" cy="1154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121914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B97DE"/>
                      </a:solidFill>
                      <a:effectLst/>
                      <a:uLnTx/>
                      <a:uFillTx/>
                    </a:rPr>
                    <a:t>Utrzymanie dawki</a:t>
                  </a: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3B97D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CB33976-6DCA-C0FE-B54E-005714EEE008}"/>
                    </a:ext>
                  </a:extLst>
                </p:cNvPr>
                <p:cNvSpPr txBox="1"/>
                <p:nvPr/>
              </p:nvSpPr>
              <p:spPr>
                <a:xfrm>
                  <a:off x="5646688" y="2588362"/>
                  <a:ext cx="1394441" cy="1286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121914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1965"/>
                      </a:solidFill>
                      <a:effectLst/>
                      <a:uLnTx/>
                      <a:uFillTx/>
                    </a:rPr>
                    <a:t>Koniec leczenia</a:t>
                  </a:r>
                  <a:endParaRPr kumimoji="0" lang="en-GB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1965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4864C3C-42F8-E58D-A879-ECADB6DDA1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70070" y="3989609"/>
                <a:ext cx="0" cy="182880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196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197A0979-1909-C4C8-42B4-F366DA910F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09275" y="3989609"/>
                <a:ext cx="0" cy="182880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001965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5" name="Rounded Rectangle 15">
              <a:extLst>
                <a:ext uri="{FF2B5EF4-FFF2-40B4-BE49-F238E27FC236}">
                  <a16:creationId xmlns:a16="http://schemas.microsoft.com/office/drawing/2014/main" id="{754FF60B-4284-BCC9-0557-FD36DED6CC56}"/>
                </a:ext>
              </a:extLst>
            </p:cNvPr>
            <p:cNvSpPr/>
            <p:nvPr/>
          </p:nvSpPr>
          <p:spPr>
            <a:xfrm>
              <a:off x="2200467" y="2759628"/>
              <a:ext cx="2517769" cy="306855"/>
            </a:xfrm>
            <a:prstGeom prst="rect">
              <a:avLst/>
            </a:prstGeom>
            <a:solidFill>
              <a:srgbClr val="0019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000" rIns="4800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Apis For Office" panose="020B0504010101010104" pitchFamily="34" charset="0"/>
                  <a:cs typeface="Apis For Office" panose="020B0504010101010104" pitchFamily="34" charset="0"/>
                </a:rPr>
                <a:t>Semaglut</a:t>
              </a:r>
              <a:r>
                <a:rPr kumimoji="0" lang="pl-PL" sz="1067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Apis For Office" panose="020B0504010101010104" pitchFamily="34" charset="0"/>
                  <a:cs typeface="Apis For Office" panose="020B0504010101010104" pitchFamily="34" charset="0"/>
                </a:rPr>
                <a:t>yd</a:t>
              </a:r>
              <a:r>
                <a:rPr kumimoji="0" lang="en-GB" sz="10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Apis For Office" panose="020B0504010101010104" pitchFamily="34" charset="0"/>
                  <a:cs typeface="Apis For Office" panose="020B0504010101010104" pitchFamily="34" charset="0"/>
                </a:rPr>
                <a:t> OW 2,4 mg + SoC</a:t>
              </a:r>
            </a:p>
          </p:txBody>
        </p:sp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D4F6D351-1A25-6FC8-9FB6-6CC8A33BC00A}"/>
                </a:ext>
              </a:extLst>
            </p:cNvPr>
            <p:cNvSpPr/>
            <p:nvPr/>
          </p:nvSpPr>
          <p:spPr>
            <a:xfrm>
              <a:off x="2200783" y="3187220"/>
              <a:ext cx="2513179" cy="265117"/>
            </a:xfrm>
            <a:prstGeom prst="rect">
              <a:avLst/>
            </a:prstGeom>
            <a:solidFill>
              <a:srgbClr val="939AA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6000" rIns="4800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8146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Placebo </a:t>
              </a:r>
              <a:r>
                <a:rPr kumimoji="0" lang="en-GB" sz="1067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Apis For Office" panose="020B0504010101010104" pitchFamily="34" charset="0"/>
                  <a:cs typeface="Apis For Office" panose="020B0504010101010104" pitchFamily="34" charset="0"/>
                </a:rPr>
                <a:t>+ SoC</a:t>
              </a:r>
              <a:endParaRPr kumimoji="0" lang="en-GB" sz="10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3C93C3E4-31E4-CE66-56BC-3817A2FAD18A}"/>
                </a:ext>
              </a:extLst>
            </p:cNvPr>
            <p:cNvCxnSpPr>
              <a:stCxn id="16" idx="1"/>
              <a:endCxn id="11" idx="6"/>
            </p:cNvCxnSpPr>
            <p:nvPr/>
          </p:nvCxnSpPr>
          <p:spPr>
            <a:xfrm rot="10800000">
              <a:off x="1790219" y="3105671"/>
              <a:ext cx="410564" cy="214108"/>
            </a:xfrm>
            <a:prstGeom prst="bentConnector3">
              <a:avLst/>
            </a:prstGeom>
            <a:noFill/>
            <a:ln w="15875" cap="flat" cmpd="sng" algn="ctr">
              <a:solidFill>
                <a:srgbClr val="0091BC"/>
              </a:solidFill>
              <a:prstDash val="solid"/>
              <a:miter lim="800000"/>
            </a:ln>
            <a:effectLst/>
          </p:spPr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504FD37C-2697-CE1D-EFC3-08E3B50EF5B2}"/>
                </a:ext>
              </a:extLst>
            </p:cNvPr>
            <p:cNvCxnSpPr>
              <a:cxnSpLocks/>
              <a:stCxn id="15" idx="1"/>
              <a:endCxn id="11" idx="6"/>
            </p:cNvCxnSpPr>
            <p:nvPr/>
          </p:nvCxnSpPr>
          <p:spPr>
            <a:xfrm rot="10800000" flipV="1">
              <a:off x="1790219" y="2913055"/>
              <a:ext cx="410248" cy="192615"/>
            </a:xfrm>
            <a:prstGeom prst="bentConnector3">
              <a:avLst/>
            </a:prstGeom>
            <a:noFill/>
            <a:ln w="15875" cap="flat" cmpd="sng" algn="ctr">
              <a:solidFill>
                <a:srgbClr val="0091BC"/>
              </a:solidFill>
              <a:prstDash val="solid"/>
              <a:miter lim="800000"/>
            </a:ln>
            <a:effectLst/>
          </p:spPr>
        </p:cxnSp>
      </p:grpSp>
      <p:sp>
        <p:nvSpPr>
          <p:cNvPr id="48" name="Rectangle: Top Corners Rounded 47">
            <a:extLst>
              <a:ext uri="{FF2B5EF4-FFF2-40B4-BE49-F238E27FC236}">
                <a16:creationId xmlns:a16="http://schemas.microsoft.com/office/drawing/2014/main" id="{D6ADCC13-6FE8-6B93-7290-B345F0641C35}"/>
              </a:ext>
            </a:extLst>
          </p:cNvPr>
          <p:cNvSpPr/>
          <p:nvPr/>
        </p:nvSpPr>
        <p:spPr>
          <a:xfrm>
            <a:off x="207007" y="4699772"/>
            <a:ext cx="11873142" cy="1199389"/>
          </a:xfrm>
          <a:prstGeom prst="round2SameRect">
            <a:avLst/>
          </a:prstGeom>
          <a:solidFill>
            <a:srgbClr val="FFFFFF"/>
          </a:solidFill>
          <a:ln w="19050" cap="flat" cmpd="sng" algn="ctr">
            <a:gradFill flip="none" rotWithShape="1">
              <a:gsLst>
                <a:gs pos="0">
                  <a:srgbClr val="FFFFFF"/>
                </a:gs>
                <a:gs pos="27000">
                  <a:srgbClr val="FFFFFF"/>
                </a:gs>
                <a:gs pos="63000">
                  <a:srgbClr val="8AC7DD">
                    <a:lumMod val="40000"/>
                    <a:lumOff val="60000"/>
                  </a:srgbClr>
                </a:gs>
                <a:gs pos="100000">
                  <a:srgbClr val="8AC7DD"/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1050" rtl="0" eaLnBrk="0" fontAlgn="auto" latinLnBrk="0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>
                <a:srgbClr val="009FDA"/>
              </a:buClr>
              <a:buSzPct val="120000"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Kluczowe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punkty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B97DE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końcowe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3B97DE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  <a:p>
            <a:pPr marL="170815" marR="0" lvl="0" indent="-170815" algn="l" defTabSz="98105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B97D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Pierwszorzędowe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punkty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końcowe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zmiana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masy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ciała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i KCCQ</a:t>
            </a:r>
          </a:p>
          <a:p>
            <a:pPr marL="170815" marR="0" lvl="0" indent="-170815" algn="l" defTabSz="98105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B97D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Potwierdzający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drugorzędowy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punkt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końcowy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Zmiana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 6MWD,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analiza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współczynnika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wygranych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złożonego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punktu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końcowego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zgon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jakiejkolwiek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przyczyny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całkowity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HHF,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pierwszy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HHF, KCCQ, 6MWD),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zmiana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hsCRP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</a:p>
          <a:p>
            <a:pPr marL="170815" marR="0" lvl="0" indent="-170815" algn="l" defTabSz="98105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B97D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Eksploracyjne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punkty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końcowe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NT-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proBNP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podbadanie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obrazowe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hospitalizacje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z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powodu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HF</a:t>
            </a:r>
          </a:p>
        </p:txBody>
      </p:sp>
      <p:graphicFrame>
        <p:nvGraphicFramePr>
          <p:cNvPr id="50" name="Group 60">
            <a:extLst>
              <a:ext uri="{FF2B5EF4-FFF2-40B4-BE49-F238E27FC236}">
                <a16:creationId xmlns:a16="http://schemas.microsoft.com/office/drawing/2014/main" id="{109A636B-A8CE-80C5-BDF4-B99D2ED36D7D}"/>
              </a:ext>
            </a:extLst>
          </p:cNvPr>
          <p:cNvGraphicFramePr>
            <a:graphicFrameLocks/>
          </p:cNvGraphicFramePr>
          <p:nvPr/>
        </p:nvGraphicFramePr>
        <p:xfrm>
          <a:off x="5551008" y="1468386"/>
          <a:ext cx="6445251" cy="2539165"/>
        </p:xfrm>
        <a:graphic>
          <a:graphicData uri="http://schemas.openxmlformats.org/drawingml/2006/table">
            <a:tbl>
              <a:tblPr/>
              <a:tblGrid>
                <a:gridCol w="2255838">
                  <a:extLst>
                    <a:ext uri="{9D8B030D-6E8A-4147-A177-3AD203B41FA5}">
                      <a16:colId xmlns:a16="http://schemas.microsoft.com/office/drawing/2014/main" val="2054436267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926">
                  <a:extLst>
                    <a:ext uri="{9D8B030D-6E8A-4147-A177-3AD203B41FA5}">
                      <a16:colId xmlns:a16="http://schemas.microsoft.com/office/drawing/2014/main" val="3939727098"/>
                    </a:ext>
                  </a:extLst>
                </a:gridCol>
                <a:gridCol w="1652631">
                  <a:extLst>
                    <a:ext uri="{9D8B030D-6E8A-4147-A177-3AD203B41FA5}">
                      <a16:colId xmlns:a16="http://schemas.microsoft.com/office/drawing/2014/main" val="1277200831"/>
                    </a:ext>
                  </a:extLst>
                </a:gridCol>
                <a:gridCol w="864068">
                  <a:extLst>
                    <a:ext uri="{9D8B030D-6E8A-4147-A177-3AD203B41FA5}">
                      <a16:colId xmlns:a16="http://schemas.microsoft.com/office/drawing/2014/main" val="2383492655"/>
                    </a:ext>
                  </a:extLst>
                </a:gridCol>
              </a:tblGrid>
              <a:tr h="833173"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1" i="0" u="none" strike="noStrike">
                        <a:solidFill>
                          <a:srgbClr val="0019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15" marR="10077" marT="35708" marB="35708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marL="0" marR="0" lvl="0" indent="0" algn="ctr" defTabSz="9810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7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Semagl</a:t>
                      </a:r>
                      <a:r>
                        <a:rPr kumimoji="0" lang="pl-PL" sz="1000" b="1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utyd</a:t>
                      </a:r>
                      <a:r>
                        <a:rPr kumimoji="0" lang="da-DK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da-DK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da-DK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 mg</a:t>
                      </a:r>
                    </a:p>
                    <a:p>
                      <a:pPr marL="0" marR="0" lvl="0" indent="0" algn="ctr" defTabSz="9810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7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a-DK" sz="10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= 263)</a:t>
                      </a:r>
                      <a:endParaRPr kumimoji="0" lang="en-US" sz="1000" b="1" i="0" u="none" strike="noStrike" kern="1200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465" marR="60465" marT="35708" marB="3570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/>
                    </a:solidFill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marL="0" marR="0" lvl="0" indent="0" algn="ctr" defTabSz="9810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7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Placebo</a:t>
                      </a:r>
                      <a:b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US" sz="1000" b="1" i="0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810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7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 = 266)</a:t>
                      </a:r>
                    </a:p>
                  </a:txBody>
                  <a:tcPr marL="60465" marR="60465" marT="35708" marB="3570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9AA7"/>
                    </a:solidFill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marL="0" marR="0" lvl="0" indent="0" algn="ctr" defTabSz="9810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7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en-US" sz="1000" b="1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pl-PL" sz="1000" b="1" i="0" u="none" strike="noStrike" kern="120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ymowana</a:t>
                      </a:r>
                      <a:r>
                        <a:rPr lang="pl-PL" sz="1000" b="1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różnica</a:t>
                      </a:r>
                      <a:br>
                        <a:rPr lang="en-US" sz="1000" b="1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b="1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60465" marR="60465" marT="35708" marB="3570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marL="0" marR="0" lvl="0" indent="0" algn="ctr" defTabSz="9810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B7FF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lang="pl-PL" sz="1000" b="1" i="0" u="none" strike="noStrike" kern="12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Wartość p</a:t>
                      </a:r>
                      <a:endParaRPr lang="en-US" sz="1000" b="1" i="0" u="none" strike="noStrike" kern="12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465" marR="60465" marT="35708" marB="3570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927533"/>
                  </a:ext>
                </a:extLst>
              </a:tr>
              <a:tr h="843911"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Wynik uzyskany w Kwestionariuszu </a:t>
                      </a:r>
                      <a:r>
                        <a:rPr lang="pl-PL" sz="130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Kardiomopatii</a:t>
                      </a:r>
                      <a:r>
                        <a:rPr lang="pl-PL" sz="13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Kansas City</a:t>
                      </a:r>
                      <a:r>
                        <a:rPr lang="en-US" sz="13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3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3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KCCQ-CS</a:t>
                      </a:r>
                      <a:r>
                        <a:rPr lang="pl-PL" sz="13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S) od początku badania do tygodnia 52, pkt</a:t>
                      </a:r>
                      <a:endParaRPr lang="en-GB" sz="13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16.6</a:t>
                      </a:r>
                      <a:endParaRPr lang="en-GB" sz="13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8.7</a:t>
                      </a:r>
                      <a:endParaRPr lang="en-GB" sz="13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9AA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7.8 (4.8 </a:t>
                      </a:r>
                      <a:r>
                        <a:rPr lang="pl-PL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en-US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10.9)</a:t>
                      </a:r>
                    </a:p>
                  </a:txBody>
                  <a:tcPr marL="91412" marR="9141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GB" sz="13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9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403516"/>
                  </a:ext>
                </a:extLst>
              </a:tr>
              <a:tr h="715392"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3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Redukcja masy ciała od początku badania do tygodnia</a:t>
                      </a:r>
                      <a:r>
                        <a:rPr lang="en-US" sz="13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52, %</a:t>
                      </a:r>
                      <a:endParaRPr lang="pl-PL" sz="13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39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–13.3</a:t>
                      </a:r>
                      <a:endParaRPr lang="en-GB" sz="13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39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965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–2.6</a:t>
                      </a:r>
                      <a:endParaRPr lang="en-GB" sz="13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39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9AA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–10.7 (–11.9 </a:t>
                      </a:r>
                      <a:r>
                        <a:rPr lang="pl-PL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en-US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–9.4)</a:t>
                      </a:r>
                    </a:p>
                  </a:txBody>
                  <a:tcPr marL="91412" marR="91412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39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1pPr>
                      <a:lvl2pPr marL="38096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2pPr>
                      <a:lvl3pPr marL="761921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3pPr>
                      <a:lvl4pPr marL="11428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4pPr>
                      <a:lvl5pPr marL="152384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5pPr>
                      <a:lvl6pPr marL="190480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6pPr>
                      <a:lvl7pPr marL="228576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7pPr>
                      <a:lvl8pPr marL="266672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8pPr>
                      <a:lvl9pPr marL="3047680" algn="l" defTabSz="761921" rtl="0" eaLnBrk="1" latinLnBrk="0" hangingPunct="1">
                        <a:defRPr sz="1500" kern="1200">
                          <a:solidFill>
                            <a:schemeClr val="tx1"/>
                          </a:solidFill>
                          <a:latin typeface="Apis For Office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b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GB" sz="13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12" marR="91412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39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19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13057"/>
                  </a:ext>
                </a:extLst>
              </a:tr>
            </a:tbl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id="{F697B0C4-6806-681F-EEAF-149070AE31AD}"/>
              </a:ext>
            </a:extLst>
          </p:cNvPr>
          <p:cNvSpPr/>
          <p:nvPr/>
        </p:nvSpPr>
        <p:spPr>
          <a:xfrm>
            <a:off x="5551008" y="1468386"/>
            <a:ext cx="6445251" cy="2527517"/>
          </a:xfrm>
          <a:prstGeom prst="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4C3E3D4-0ACF-9A82-5215-D018F9010BEC}"/>
              </a:ext>
            </a:extLst>
          </p:cNvPr>
          <p:cNvSpPr/>
          <p:nvPr/>
        </p:nvSpPr>
        <p:spPr>
          <a:xfrm>
            <a:off x="7733833" y="1176800"/>
            <a:ext cx="1858529" cy="317103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97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90241-38C0-4736-B0C6-BAA2261D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006" y="1687930"/>
            <a:ext cx="3732330" cy="1296000"/>
          </a:xfrm>
        </p:spPr>
        <p:txBody>
          <a:bodyPr/>
          <a:lstStyle/>
          <a:p>
            <a:r>
              <a:rPr lang="en-GB" sz="1600" dirty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 </a:t>
            </a:r>
            <a:r>
              <a:rPr lang="pl-PL" sz="1600" dirty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</a:t>
            </a:r>
            <a:r>
              <a:rPr lang="en-GB" sz="1600" dirty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6MWD</a:t>
            </a:r>
            <a:r>
              <a:rPr lang="pl-PL" sz="1600" dirty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(testu 6 minutowego marszu)</a:t>
            </a:r>
            <a:r>
              <a:rPr lang="en-GB" sz="1600" dirty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GB" sz="1600" dirty="0" err="1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stosunku</a:t>
            </a:r>
            <a:r>
              <a:rPr lang="en-GB" sz="1600" dirty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1600" dirty="0" err="1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wartości</a:t>
            </a:r>
            <a:r>
              <a:rPr lang="en-GB" sz="1600" dirty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wyjściowej</a:t>
            </a:r>
            <a:endParaRPr lang="en-GB" sz="1800" dirty="0"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F6661984-3628-4D0E-9A3E-BF51C8FFA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493" y="6209283"/>
            <a:ext cx="10806265" cy="32629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Analizy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opierają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estymacie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badania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Dane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szacowanymi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średnimi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zmianami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6MWD w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stosunku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wartości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wyjściowej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słupki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błędów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SE)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użyciu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MMRM z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warstwą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leczenia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BMI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czynnikami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stałymi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wyjściową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wartością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końcowego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zmienną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współzmienną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zagnieżdżoną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ramach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wizyty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próbnej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okresie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leczenia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Brakujące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zostały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przewidziane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podstawie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MMRM.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Liczby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poniżej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wykresu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uczestników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przyczyniających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średniej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leczenia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pełnego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zestawu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ETD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dotyczy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estymatora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próbnego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6MWD,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dystans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6-minutowego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marszu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BMI,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wskaźnik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ciała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CI,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przedział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ufności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ETD,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szacowana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różnica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leczeniu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MMRM, model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mieszany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powtarzanych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pomiarów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SE,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błąd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standardowy</a:t>
            </a:r>
            <a:r>
              <a:rPr lang="en-GB" dirty="0">
                <a:solidFill>
                  <a:srgbClr val="939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Dostosowane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rysunku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S5. Zmiana od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wartości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wyjściowej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do 52.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tygodnia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potwierdzających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drugorzędowych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punktach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końcowych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728871-7AC1-B022-F7C4-983092F63936}"/>
              </a:ext>
            </a:extLst>
          </p:cNvPr>
          <p:cNvSpPr/>
          <p:nvPr/>
        </p:nvSpPr>
        <p:spPr>
          <a:xfrm>
            <a:off x="2257122" y="2173725"/>
            <a:ext cx="421547" cy="40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70" tIns="47985" rIns="95970" bIns="47985" rtlCol="0" anchor="ctr"/>
          <a:lstStyle/>
          <a:p>
            <a:pPr marL="0" marR="0" lvl="0" indent="0" algn="ctr" defTabSz="909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4A6C4-F158-5B9D-AA3A-187144137BC8}"/>
              </a:ext>
            </a:extLst>
          </p:cNvPr>
          <p:cNvSpPr txBox="1"/>
          <p:nvPr/>
        </p:nvSpPr>
        <p:spPr>
          <a:xfrm>
            <a:off x="1982670" y="1882470"/>
            <a:ext cx="469744" cy="2508055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240409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Zmiana w </a:t>
            </a:r>
            <a:r>
              <a:rPr kumimoji="0" lang="en-GB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stosunku</a:t>
            </a: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wartości</a:t>
            </a: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wyjściowej</a:t>
            </a:r>
            <a:r>
              <a:rPr kumimoji="0" lang="en-GB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6MWD (m)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41825-5D8D-83A9-8626-64535083443F}"/>
              </a:ext>
            </a:extLst>
          </p:cNvPr>
          <p:cNvSpPr txBox="1"/>
          <p:nvPr/>
        </p:nvSpPr>
        <p:spPr>
          <a:xfrm>
            <a:off x="2541248" y="4621955"/>
            <a:ext cx="5773209" cy="2235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240409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Czas od randomizacji (tygodnie)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180A61-438D-18F9-ED01-2A815F296A54}"/>
              </a:ext>
            </a:extLst>
          </p:cNvPr>
          <p:cNvSpPr txBox="1"/>
          <p:nvPr/>
        </p:nvSpPr>
        <p:spPr>
          <a:xfrm>
            <a:off x="1594877" y="4880207"/>
            <a:ext cx="1823525" cy="469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09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Semaglutyd 2,4 mg</a:t>
            </a:r>
          </a:p>
          <a:p>
            <a:pPr marL="0" marR="0" lvl="0" indent="0" algn="l" defTabSz="909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AAF1DF-B267-66D4-70AA-EF5CB5D59CA7}"/>
              </a:ext>
            </a:extLst>
          </p:cNvPr>
          <p:cNvSpPr txBox="1"/>
          <p:nvPr/>
        </p:nvSpPr>
        <p:spPr>
          <a:xfrm>
            <a:off x="1594021" y="4696274"/>
            <a:ext cx="2101778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09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Liczba uczestników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2DC3B-41AA-A74F-1BF4-4E0E9E3473A9}"/>
              </a:ext>
            </a:extLst>
          </p:cNvPr>
          <p:cNvSpPr txBox="1"/>
          <p:nvPr/>
        </p:nvSpPr>
        <p:spPr>
          <a:xfrm>
            <a:off x="3104555" y="4887890"/>
            <a:ext cx="519006" cy="469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09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263</a:t>
            </a:r>
          </a:p>
          <a:p>
            <a:pPr marL="0" marR="0" lvl="0" indent="0" algn="ctr" defTabSz="909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4E6C37-46FD-638C-01EA-1CFD8F6C66A0}"/>
              </a:ext>
            </a:extLst>
          </p:cNvPr>
          <p:cNvSpPr txBox="1"/>
          <p:nvPr/>
        </p:nvSpPr>
        <p:spPr>
          <a:xfrm>
            <a:off x="4927337" y="4888819"/>
            <a:ext cx="411801" cy="469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09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220</a:t>
            </a:r>
          </a:p>
          <a:p>
            <a:pPr marL="0" marR="0" lvl="0" indent="0" algn="ctr" defTabSz="909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1B711C-FAB7-23BA-F887-503CFF6E2D20}"/>
              </a:ext>
            </a:extLst>
          </p:cNvPr>
          <p:cNvSpPr txBox="1"/>
          <p:nvPr/>
        </p:nvSpPr>
        <p:spPr>
          <a:xfrm>
            <a:off x="7723583" y="4887890"/>
            <a:ext cx="411801" cy="4697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09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</a:t>
            </a:r>
          </a:p>
          <a:p>
            <a:pPr marL="0" marR="0" lvl="0" indent="0" algn="ctr" defTabSz="90959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B3E3D55-DD3B-C929-7F04-6CDB8A58C80B}"/>
              </a:ext>
            </a:extLst>
          </p:cNvPr>
          <p:cNvGraphicFramePr/>
          <p:nvPr/>
        </p:nvGraphicFramePr>
        <p:xfrm>
          <a:off x="2628913" y="1669014"/>
          <a:ext cx="5518297" cy="287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824CAEE0-982C-A95D-F9A8-DB18DBA6F4E8}"/>
              </a:ext>
            </a:extLst>
          </p:cNvPr>
          <p:cNvSpPr/>
          <p:nvPr/>
        </p:nvSpPr>
        <p:spPr>
          <a:xfrm>
            <a:off x="3454544" y="4246099"/>
            <a:ext cx="1474994" cy="288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9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1F234F-3767-166D-1E93-9CE9FB7E68D5}"/>
              </a:ext>
            </a:extLst>
          </p:cNvPr>
          <p:cNvSpPr txBox="1"/>
          <p:nvPr/>
        </p:nvSpPr>
        <p:spPr>
          <a:xfrm>
            <a:off x="8050251" y="1979031"/>
            <a:ext cx="659898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09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29.0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E5AAAB-946E-479C-FDA1-0CD85CD649E1}"/>
              </a:ext>
            </a:extLst>
          </p:cNvPr>
          <p:cNvSpPr txBox="1"/>
          <p:nvPr/>
        </p:nvSpPr>
        <p:spPr>
          <a:xfrm>
            <a:off x="8050251" y="3350304"/>
            <a:ext cx="659898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09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8.3 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416EE33-6076-7522-659B-E1DFF3CA612D}"/>
              </a:ext>
            </a:extLst>
          </p:cNvPr>
          <p:cNvGrpSpPr/>
          <p:nvPr/>
        </p:nvGrpSpPr>
        <p:grpSpPr>
          <a:xfrm>
            <a:off x="4192041" y="5415305"/>
            <a:ext cx="3268058" cy="297454"/>
            <a:chOff x="2881166" y="4430445"/>
            <a:chExt cx="2451800" cy="22315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681640-2CC2-7B0A-CE95-D244D8459F70}"/>
                </a:ext>
              </a:extLst>
            </p:cNvPr>
            <p:cNvSpPr/>
            <p:nvPr/>
          </p:nvSpPr>
          <p:spPr>
            <a:xfrm>
              <a:off x="2881166" y="4481157"/>
              <a:ext cx="160040" cy="144796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9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102F6D1-40AC-CFF7-C0DA-BCBE39E003CA}"/>
                </a:ext>
              </a:extLst>
            </p:cNvPr>
            <p:cNvSpPr/>
            <p:nvPr/>
          </p:nvSpPr>
          <p:spPr>
            <a:xfrm>
              <a:off x="4517340" y="4481157"/>
              <a:ext cx="160040" cy="14479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09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80838E-C712-EE36-8A6E-220D5209395D}"/>
                </a:ext>
              </a:extLst>
            </p:cNvPr>
            <p:cNvSpPr txBox="1"/>
            <p:nvPr/>
          </p:nvSpPr>
          <p:spPr>
            <a:xfrm>
              <a:off x="3022691" y="4430445"/>
              <a:ext cx="1359598" cy="223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09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Semaglutyd 2,4 mg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165E57-0BD2-0D5D-59D4-883EDECAF804}"/>
                </a:ext>
              </a:extLst>
            </p:cNvPr>
            <p:cNvSpPr txBox="1"/>
            <p:nvPr/>
          </p:nvSpPr>
          <p:spPr>
            <a:xfrm>
              <a:off x="4657808" y="4430445"/>
              <a:ext cx="675158" cy="223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095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33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B3F449-6562-A0C6-C955-66BEDBDB7BFF}"/>
              </a:ext>
            </a:extLst>
          </p:cNvPr>
          <p:cNvSpPr txBox="1"/>
          <p:nvPr/>
        </p:nvSpPr>
        <p:spPr>
          <a:xfrm>
            <a:off x="8710150" y="2542392"/>
            <a:ext cx="190702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ETD: 20,6 m</a:t>
            </a:r>
            <a:b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3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95% CI: 9,5 do 31,8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339C42C8-A033-5D90-7163-54EE34C06BBB}"/>
              </a:ext>
            </a:extLst>
          </p:cNvPr>
          <p:cNvSpPr/>
          <p:nvPr/>
        </p:nvSpPr>
        <p:spPr>
          <a:xfrm>
            <a:off x="8610676" y="2098392"/>
            <a:ext cx="248155" cy="1380295"/>
          </a:xfrm>
          <a:prstGeom prst="rightBrace">
            <a:avLst>
              <a:gd name="adj1" fmla="val 0"/>
              <a:gd name="adj2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09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766AE5-576D-F505-EC4B-A58C31ED8773}"/>
              </a:ext>
            </a:extLst>
          </p:cNvPr>
          <p:cNvSpPr/>
          <p:nvPr/>
        </p:nvSpPr>
        <p:spPr>
          <a:xfrm>
            <a:off x="5223610" y="4246099"/>
            <a:ext cx="2498707" cy="288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9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9B34C2-4661-9AFE-3485-8BD98F9F29C4}"/>
              </a:ext>
            </a:extLst>
          </p:cNvPr>
          <p:cNvSpPr/>
          <p:nvPr/>
        </p:nvSpPr>
        <p:spPr>
          <a:xfrm>
            <a:off x="2893695" y="4291818"/>
            <a:ext cx="226311" cy="288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09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836B27-2732-C276-1484-2009E48AC2DE}"/>
              </a:ext>
            </a:extLst>
          </p:cNvPr>
          <p:cNvSpPr/>
          <p:nvPr/>
        </p:nvSpPr>
        <p:spPr>
          <a:xfrm>
            <a:off x="2708073" y="4157702"/>
            <a:ext cx="166670" cy="3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70" tIns="47985" rIns="95970" bIns="47985" rtlCol="0" anchor="ctr"/>
          <a:lstStyle/>
          <a:p>
            <a:pPr marL="0" marR="0" lvl="0" indent="0" algn="ctr" defTabSz="9095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CA17E-814A-395E-1995-E3F475BB4AC8}"/>
              </a:ext>
            </a:extLst>
          </p:cNvPr>
          <p:cNvSpPr txBox="1"/>
          <p:nvPr/>
        </p:nvSpPr>
        <p:spPr>
          <a:xfrm>
            <a:off x="505135" y="144871"/>
            <a:ext cx="11375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is For Office"/>
                <a:ea typeface="Apis For Office" panose="020B0504010101010104" pitchFamily="34" charset="0"/>
                <a:cs typeface="Apis For Office" panose="020B0504010101010104" pitchFamily="34" charset="0"/>
              </a:rPr>
              <a:t>Wegovy ® (semaglutyd 2,4 mg) </a:t>
            </a:r>
            <a:r>
              <a:rPr lang="pl-PL" sz="2400" dirty="0">
                <a:solidFill>
                  <a:srgbClr val="001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pacjentów z otyłością i niewydolnością serca z zachowaną frakcją wyrzutową przynosi znaczną poprawę w zakresie wydolności fizycznej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55569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Novo Nordisk 16:9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 Novo Nordisk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Blank.potx" id="{E74F5A70-44BF-4AEF-9F91-978B11132E07}" vid="{565FA72A-7CC8-47B7-A269-0957194D19A6}"/>
    </a:ext>
  </a:extLst>
</a:theme>
</file>

<file path=ppt/theme/theme2.xml><?xml version="1.0" encoding="utf-8"?>
<a:theme xmlns:a="http://schemas.openxmlformats.org/drawingml/2006/main" name="Office-tema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ovoNordisk 2020">
    <a:dk1>
      <a:srgbClr val="000000"/>
    </a:dk1>
    <a:lt1>
      <a:srgbClr val="FFFFFF"/>
    </a:lt1>
    <a:dk2>
      <a:srgbClr val="001965"/>
    </a:dk2>
    <a:lt2>
      <a:srgbClr val="CCC5BD"/>
    </a:lt2>
    <a:accent1>
      <a:srgbClr val="001965"/>
    </a:accent1>
    <a:accent2>
      <a:srgbClr val="005AD2"/>
    </a:accent2>
    <a:accent3>
      <a:srgbClr val="2A918B"/>
    </a:accent3>
    <a:accent4>
      <a:srgbClr val="EEA7BF"/>
    </a:accent4>
    <a:accent5>
      <a:srgbClr val="3B97DE"/>
    </a:accent5>
    <a:accent6>
      <a:srgbClr val="939AA7"/>
    </a:accent6>
    <a:hlink>
      <a:srgbClr val="005AD2"/>
    </a:hlink>
    <a:folHlink>
      <a:srgbClr val="3B97DE"/>
    </a:folHlink>
  </a:clrScheme>
  <a:fontScheme name="Novo Nordisk 2020">
    <a:majorFont>
      <a:latin typeface="Apis For Office"/>
      <a:ea typeface=""/>
      <a:cs typeface=""/>
    </a:majorFont>
    <a:minorFont>
      <a:latin typeface="Apis For Offic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TemplateConfiguration><![CDATA[{"slideVersion":1,"isValidatorEnabled":false,"isLocked":false,"elementsMetadata":[{"type":"shape","elementConfiguration":{"inheritDimensions":"{{InheritDimensions.InheritNone}}","width":"7.67 cm","height":"3.64 cm","image":"{{Form.PLogoChoice.PLogoInsertion.Image}}","visibility":"","type":"image","disableUpdates":false}}],"slideId":"1034136882650546177","enableDocumentContentUpdater":false,"version":"2.0"}]]></TemplafySlideTemplateConfiguration>
</file>

<file path=customXml/item2.xml><?xml version="1.0" encoding="utf-8"?>
<TemplafyFormConfiguration><![CDATA[{"formFields":[{"distinct":false,"hideIfNoUserInteractionRequired":false,"required":false,"autoSelectFirstOption":false,"helpTexts":{},"spacing":{},"shareValue":false,"type":"dropDown","dataSourceName":"PLogoChoice","dataSourceFieldName":"LogoUI","name":"PLogoChoice","label":"Choose template version"}],"formDataEntries":[{"name":"PLogoChoice","value":"wOFjggx7WcPEsCGJ0WR8BQ=="}]}]]></TemplafyFormConfiguration>
</file>

<file path=customXml/item3.xml><?xml version="1.0" encoding="utf-8"?>
<TemplafySlideTemplateConfiguration><![CDATA[{"slideVersion":1,"isValidatorEnabled":false,"isLocked":false,"elementsMetadata":[{"type":"shape","elementConfiguration":{"inheritDimensions":"{{InheritDimensions.InheritNone}}","width":"7.67 cm","height":"3.64 cm","image":"{{Form.PLogoChoice.PLogoInsertion.Image}}","visibility":"","type":"image","disableUpdates":false}}],"slideId":"1034136882650546176","enableDocumentContentUpdater":false,"version":"2.0"}]]></TemplafySlideTemplateConfiguration>
</file>

<file path=customXml/item4.xml><?xml version="1.0" encoding="utf-8"?>
<TemplafySlideFormConfiguration><![CDATA[{"formFields":[{"distinct":false,"hideIfNoUserInteractionRequired":false,"required":false,"autoSelectFirstOption":false,"helpTexts":{},"spacing":{},"shareValue":false,"type":"dropDown","dataSourceName":"PLogoChoice","dataSourceFieldName":"LogoUI","name":"PLogoChoice","label":"Choose template version"}],"formDataEntries":[]}]]></TemplafySlideFormConfiguration>
</file>

<file path=customXml/item5.xml><?xml version="1.0" encoding="utf-8"?>
<TemplafySlideFormConfiguration><![CDATA[{"formFields":[{"distinct":false,"hideIfNoUserInteractionRequired":false,"required":false,"autoSelectFirstOption":false,"helpTexts":{},"spacing":{},"shareValue":false,"type":"dropDown","dataSourceName":"PLogoChoice","dataSourceFieldName":"LogoUI","name":"PLogoChoice","label":"Choose template version"}],"formDataEntries":[]}]]></TemplafySlideFormConfiguration>
</file>

<file path=customXml/item6.xml><?xml version="1.0" encoding="utf-8"?>
<TemplafySlideTemplateConfiguration><![CDATA[{"slideVersion":1,"isValidatorEnabled":false,"isLocked":false,"elementsMetadata":[],"slideId":"1034136882650546178","enableDocumentContentUpdater":false,"version":"2.0"}]]></TemplafySlideTemplateConfiguration>
</file>

<file path=customXml/item7.xml><?xml version="1.0" encoding="utf-8"?>
<TemplafyTemplateConfiguration><![CDATA[{"elementsMetadata":[{"type":"shape","id":"8054b289-8630-42e9-b917-8068747765f2","elementConfiguration":{"inheritDimensions":"{{InheritDimensions.InheritNone}}","width":"7.67 cm","height":"3.64 cm","image":"{{Form.PLogoChoice.PLogoInsertion.Image}}","visibility":"","type":"image","disableUpdates":false}},{"type":"shape","id":"9095cbf0-082f-4746-b200-ed57b99a8594","elementConfiguration":{"inheritDimensions":"{{InheritDimensions.InheritNone}}","width":"7.67 cm","height":"3.64 cm","image":"{{Form.PLogoChoice.PLogoInsertionWhite.Image}}","visibility":"","type":"image","disableUpdates":false}},{"type":"shape","id":"3de865e7-5c28-4326-bc21-de47bdab0b56","elementConfiguration":{"inheritDimensions":"{{InheritDimensions.InheritNone}}","width":"7.67 cm","height":"3.64 cm","image":"{{Form.PLogoChoice.PLogoInsertionWhite.Image}}","visibility":"","type":"image","disableUpdates":false}},{"type":"shape","id":"98423539-b889-4388-ad1d-8ae44c340da7","elementConfiguration":{"inheritDimensions":"{{InheritDimensions.InheritNone}}","width":"7.67 cm","height":"3.64 cm","image":"{{Form.PLogoChoice.PLogoInsertion.Image}}","visibility":"","type":"image","disableUpdates":false}},{"type":"shape","id":"616b7cc7-995c-4368-923b-120b56a745ac","elementConfiguration":{"inheritDimensions":"{{InheritDimensions.InheritNone}}","width":"7.67 cm","height":"3.64 cm","image":"{{Form.PLogoChoice.PLogoInsertion.Image}}","visibility":"","type":"image","disableUpdates":false}},{"type":"shape","id":"2a03e321-74b9-461b-9e4a-942e929ae58b","elementConfiguration":{"inheritDimensions":"{{InheritDimensions.InheritNone}}","width":"7.67 cm","height":"3.64 cm","image":"{{Form.PLogoChoice.PLogoInsertionWhite.Image}}","visibility":"","type":"image","disableUpdates":false}},{"type":"shape","id":"0cebd948-a399-45eb-befa-ef9360899b0a","elementConfiguration":{"inheritDimensions":"{{InheritDimensions.InheritNone}}","width":"7.67 cm","height":"3.64 cm","image":"{{Form.PLogoChoice.PLogoInsertion.Image}}","visibility":"","type":"image","disableUpdates":false}},{"type":"shape","id":"99cf5a4b-8156-4fdd-bb26-8705cef7dcea","elementConfiguration":{"inheritDimensions":"{{InheritDimensions.InheritNone}}","width":"7.67 cm","height":"3.64 cm","image":"{{Form.PLogoChoice.PLogoInsertion.Image}}","visibility":"","type":"image","disableUpdates":false}},{"type":"shape","id":"e630c0bc-be22-4502-80e2-4f2ca5a6f59c","elementConfiguration":{"inheritDimensions":"{{InheritDimensions.InheritNone}}","width":"7.67 cm","height":"3.64 cm","image":"{{Form.PLogoChoice.PLogoInsertionWhite.Image}}","visibility":"","type":"image","disableUpdates":false}},{"type":"shape","id":"3ea564a4-4f61-4b15-a442-0fdf802c5a05","elementConfiguration":{"inheritDimensions":"{{InheritDimensions.InheritNone}}","width":"7.67 cm","height":"3.64 cm","image":"{{Form.PLogoChoice.PLogoInsertion.Image}}","visibility":"","type":"image","disableUpdates":false}},{"type":"shape","id":"25308362-ecc5-4fe8-9cdf-fe6f17d05e14","elementConfiguration":{"inheritDimensions":"{{InheritDimensions.InheritNone}}","width":"7.67 cm","height":"3.64 cm","image":"{{Form.PLogoChoice.PLogoInsertionWhite.Image}}","visibility":"","type":"image","disableUpdates":false}},{"type":"shape","id":"9360158a-1bc5-44d8-a59c-69a388491025","elementConfiguration":{"inheritDimensions":"{{InheritDimensions.InheritNone}}","width":"7.67 cm","height":"3.64 cm","image":"{{Form.PLogoChoice.PLogoInsertion.Image}}","visibility":"","type":"image","disableUpdates":false}},{"type":"shape","id":"935c3bca-fc73-4eff-88e3-c6664f228caf","elementConfiguration":{"inheritDimensions":"{{InheritDimensions.InheritNone}}","width":"7.67 cm","height":"3.64 cm","image":"{{Form.PLogoChoice.PLogoInsertionWhite.Image}}","visibility":"","type":"image","disableUpdates":false}}],"transformationConfigurations":[],"templateName":"Novo Nordisk template","templateDescription":"","enableDocumentContentUpdater":false,"version":"2.0"}]]></TemplafyTemplateConfiguration>
</file>

<file path=customXml/item8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A47A5D8D-B572-47D7-BB3F-384EB26736B9}">
  <ds:schemaRefs/>
</ds:datastoreItem>
</file>

<file path=customXml/itemProps2.xml><?xml version="1.0" encoding="utf-8"?>
<ds:datastoreItem xmlns:ds="http://schemas.openxmlformats.org/officeDocument/2006/customXml" ds:itemID="{C7E8FC0E-283E-401E-B8A8-87907F3228F6}">
  <ds:schemaRefs/>
</ds:datastoreItem>
</file>

<file path=customXml/itemProps3.xml><?xml version="1.0" encoding="utf-8"?>
<ds:datastoreItem xmlns:ds="http://schemas.openxmlformats.org/officeDocument/2006/customXml" ds:itemID="{48C604B1-D67C-463C-85BB-1BEF26C42DD1}">
  <ds:schemaRefs/>
</ds:datastoreItem>
</file>

<file path=customXml/itemProps4.xml><?xml version="1.0" encoding="utf-8"?>
<ds:datastoreItem xmlns:ds="http://schemas.openxmlformats.org/officeDocument/2006/customXml" ds:itemID="{1CC708A4-F974-4583-9E8E-197029DE6483}">
  <ds:schemaRefs/>
</ds:datastoreItem>
</file>

<file path=customXml/itemProps5.xml><?xml version="1.0" encoding="utf-8"?>
<ds:datastoreItem xmlns:ds="http://schemas.openxmlformats.org/officeDocument/2006/customXml" ds:itemID="{7F581AC6-3548-4E3A-9A8D-3214F58723B2}">
  <ds:schemaRefs/>
</ds:datastoreItem>
</file>

<file path=customXml/itemProps6.xml><?xml version="1.0" encoding="utf-8"?>
<ds:datastoreItem xmlns:ds="http://schemas.openxmlformats.org/officeDocument/2006/customXml" ds:itemID="{547F00E3-087D-4C22-8CA6-D994FF99EBE4}">
  <ds:schemaRefs/>
</ds:datastoreItem>
</file>

<file path=customXml/itemProps7.xml><?xml version="1.0" encoding="utf-8"?>
<ds:datastoreItem xmlns:ds="http://schemas.openxmlformats.org/officeDocument/2006/customXml" ds:itemID="{2626F5D6-ACE2-47C9-A1D2-5866818DBE2E}">
  <ds:schemaRefs/>
</ds:datastoreItem>
</file>

<file path=customXml/itemProps8.xml><?xml version="1.0" encoding="utf-8"?>
<ds:datastoreItem xmlns:ds="http://schemas.openxmlformats.org/officeDocument/2006/customXml" ds:itemID="{6B7C7978-AA21-4F31-B059-175009865A6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6732</Words>
  <Application>Microsoft Office PowerPoint</Application>
  <PresentationFormat>Widescreen</PresentationFormat>
  <Paragraphs>882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AdvTTeeb42827.I</vt:lpstr>
      <vt:lpstr>Apis For Office Light</vt:lpstr>
      <vt:lpstr>AdvTTeeb42827.I+20</vt:lpstr>
      <vt:lpstr>AdvOT82c4f4c4</vt:lpstr>
      <vt:lpstr>Apis</vt:lpstr>
      <vt:lpstr>Apis For Office</vt:lpstr>
      <vt:lpstr>Calibri</vt:lpstr>
      <vt:lpstr>Arial</vt:lpstr>
      <vt:lpstr>Novo Nordisk 16:9</vt:lpstr>
      <vt:lpstr>Program STEP w skrócie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Zmiana w zakresie 6MWD (testu 6 minutowego marszu) w stosunku do wartości wyjściowej</vt:lpstr>
      <vt:lpstr>PowerPoint Presentation</vt:lpstr>
      <vt:lpstr>Projekt badania SELECT1</vt:lpstr>
      <vt:lpstr>Punkty końcowe badania SELECT*</vt:lpstr>
      <vt:lpstr>Wegowy® (Semaglutyd 2,4 mg) jest pierwszym i jedynym agonistą receptora GLP-1, który zapewnia redukcję MACE u osób z nadwagą lub otyłością i CVD, bez cukrzycy.</vt:lpstr>
      <vt:lpstr>PODSUMOWANIE: Semaglutyd w dawce 2,4 mg jest pierwszym i jedynym lekiem o udowodnionej, znaczącej redukcji MACE u osób z nadwagą lub otyłością i CVD, bez cukrzycy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2025-01-10T09:35:29Z</dcterms:created>
  <dcterms:modified xsi:type="dcterms:W3CDTF">2025-02-03T13:12:20Z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2024-10-25T09:29:38</vt:lpwstr>
  </property>
  <property fmtid="{D5CDD505-2E9C-101B-9397-08002B2CF9AE}" pid="3" name="TemplafyTenantId">
    <vt:lpwstr>novonordisk</vt:lpwstr>
  </property>
  <property fmtid="{D5CDD505-2E9C-101B-9397-08002B2CF9AE}" pid="4" name="TemplafyTemplateId">
    <vt:lpwstr>1034136874765255028</vt:lpwstr>
  </property>
  <property fmtid="{D5CDD505-2E9C-101B-9397-08002B2CF9AE}" pid="5" name="TemplafyUserProfileId">
    <vt:lpwstr>1014140623958048822</vt:lpwstr>
  </property>
  <property fmtid="{D5CDD505-2E9C-101B-9397-08002B2CF9AE}" pid="6" name="TemplafyLanguageCode">
    <vt:lpwstr>en-GB</vt:lpwstr>
  </property>
  <property fmtid="{D5CDD505-2E9C-101B-9397-08002B2CF9AE}" pid="7" name="TemplafyFromBlank">
    <vt:bool>true</vt:bool>
  </property>
</Properties>
</file>